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CC9FB-278C-45D6-9B56-5DA082329BA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A654403-75B7-4112-8F95-F38E271747F0}">
      <dgm:prSet phldrT="[Texte]" custT="1"/>
      <dgm:spPr/>
      <dgm:t>
        <a:bodyPr/>
        <a:lstStyle/>
        <a:p>
          <a:r>
            <a:rPr lang="fr-FR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Attention</a:t>
          </a:r>
          <a:endParaRPr lang="fr-FR" sz="4400" dirty="0"/>
        </a:p>
      </dgm:t>
    </dgm:pt>
    <dgm:pt modelId="{6B07C9AA-EB61-409B-89D9-AB16212025BB}" type="parTrans" cxnId="{E07BE996-36C5-4B3A-80FB-CED2B97D4E6E}">
      <dgm:prSet/>
      <dgm:spPr/>
      <dgm:t>
        <a:bodyPr/>
        <a:lstStyle/>
        <a:p>
          <a:endParaRPr lang="fr-FR"/>
        </a:p>
      </dgm:t>
    </dgm:pt>
    <dgm:pt modelId="{B996D313-769A-4B0D-A60A-A87D2B17C653}" type="sibTrans" cxnId="{E07BE996-36C5-4B3A-80FB-CED2B97D4E6E}">
      <dgm:prSet/>
      <dgm:spPr/>
      <dgm:t>
        <a:bodyPr/>
        <a:lstStyle/>
        <a:p>
          <a:endParaRPr lang="fr-FR"/>
        </a:p>
      </dgm:t>
    </dgm:pt>
    <dgm:pt modelId="{1A3716B3-1639-4FAC-B120-1ACF2DA488A4}">
      <dgm:prSet custT="1"/>
      <dgm:spPr/>
      <dgm:t>
        <a:bodyPr/>
        <a:lstStyle/>
        <a:p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budgets sont réalisés à partir des </a:t>
          </a:r>
          <a:r>
            <a:rPr lang="fr-FR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montants TTC </a:t>
          </a:r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réellement encaissés et décaissés.</a:t>
          </a:r>
          <a:endParaRPr lang="fr-FR" sz="20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8DB90-B3A6-4EAF-92F6-8F07CB7D6C23}" type="parTrans" cxnId="{A6345BDD-6A26-423B-A8BE-A296A3DA9157}">
      <dgm:prSet/>
      <dgm:spPr/>
      <dgm:t>
        <a:bodyPr/>
        <a:lstStyle/>
        <a:p>
          <a:endParaRPr lang="fr-FR"/>
        </a:p>
      </dgm:t>
    </dgm:pt>
    <dgm:pt modelId="{1BB9D5E8-3347-43A3-9073-F82D9486D619}" type="sibTrans" cxnId="{A6345BDD-6A26-423B-A8BE-A296A3DA9157}">
      <dgm:prSet/>
      <dgm:spPr/>
      <dgm:t>
        <a:bodyPr/>
        <a:lstStyle/>
        <a:p>
          <a:endParaRPr lang="fr-FR"/>
        </a:p>
      </dgm:t>
    </dgm:pt>
    <dgm:pt modelId="{567BBFC2-DBC5-4FFC-B430-A45AD8A5801E}">
      <dgm:prSet custT="1"/>
      <dgm:spPr/>
      <dgm:t>
        <a:bodyPr/>
        <a:lstStyle/>
        <a:p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dates de prises en compte sont les </a:t>
          </a:r>
          <a:r>
            <a:rPr lang="fr-FR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dates d’échéances </a:t>
          </a:r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des encaissements et des décaissements.</a:t>
          </a:r>
          <a:endParaRPr lang="fr-FR" sz="20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9549F-0B8C-4B73-AA1E-D4EE49580465}" type="parTrans" cxnId="{4BDA6670-5DAD-4CEB-B3E0-70B2632516BB}">
      <dgm:prSet/>
      <dgm:spPr/>
      <dgm:t>
        <a:bodyPr/>
        <a:lstStyle/>
        <a:p>
          <a:endParaRPr lang="fr-FR"/>
        </a:p>
      </dgm:t>
    </dgm:pt>
    <dgm:pt modelId="{A6479D13-61A4-44A1-AE60-769FECE62463}" type="sibTrans" cxnId="{4BDA6670-5DAD-4CEB-B3E0-70B2632516BB}">
      <dgm:prSet/>
      <dgm:spPr/>
      <dgm:t>
        <a:bodyPr/>
        <a:lstStyle/>
        <a:p>
          <a:endParaRPr lang="fr-FR"/>
        </a:p>
      </dgm:t>
    </dgm:pt>
    <dgm:pt modelId="{44AF8B8A-B42F-4399-A9DA-CDD00734CD3C}">
      <dgm:prSet custT="1"/>
      <dgm:spPr/>
      <dgm:t>
        <a:bodyPr/>
        <a:lstStyle/>
        <a:p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règlements réalisés en plusieurs fois doivent être </a:t>
          </a:r>
          <a:r>
            <a:rPr lang="fr-FR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ventilés par échéance</a:t>
          </a:r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fr-FR" sz="20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161BF-6689-4EB2-9F91-3967B3732FA5}" type="parTrans" cxnId="{AA257947-52DE-4F5D-9F19-97BA7850013D}">
      <dgm:prSet/>
      <dgm:spPr/>
      <dgm:t>
        <a:bodyPr/>
        <a:lstStyle/>
        <a:p>
          <a:endParaRPr lang="fr-FR"/>
        </a:p>
      </dgm:t>
    </dgm:pt>
    <dgm:pt modelId="{66038978-0322-4FBD-A41C-A14C8EF90459}" type="sibTrans" cxnId="{AA257947-52DE-4F5D-9F19-97BA7850013D}">
      <dgm:prSet/>
      <dgm:spPr/>
      <dgm:t>
        <a:bodyPr/>
        <a:lstStyle/>
        <a:p>
          <a:endParaRPr lang="fr-FR"/>
        </a:p>
      </dgm:t>
    </dgm:pt>
    <dgm:pt modelId="{65DA7F83-F8C2-4270-B5E1-B0098678060D}">
      <dgm:prSet custT="1"/>
      <dgm:spPr/>
      <dgm:t>
        <a:bodyPr/>
        <a:lstStyle/>
        <a:p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budgets doivent prendre en compte les </a:t>
          </a:r>
          <a:r>
            <a:rPr lang="fr-FR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soldes des clients, des fournisseurs et de la TVA à décaisser inscrits dans le bilan</a:t>
          </a:r>
          <a:r>
            <a: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fr-FR" sz="20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9C01-601D-4BA3-8B86-A10BFDF68260}" type="parTrans" cxnId="{1EC628E9-43C8-4C6E-94CB-EC3A6BBB2ADE}">
      <dgm:prSet/>
      <dgm:spPr/>
      <dgm:t>
        <a:bodyPr/>
        <a:lstStyle/>
        <a:p>
          <a:endParaRPr lang="fr-FR"/>
        </a:p>
      </dgm:t>
    </dgm:pt>
    <dgm:pt modelId="{DF4CBC94-F2F7-4F0C-8EDD-6F6CB5C8C532}" type="sibTrans" cxnId="{1EC628E9-43C8-4C6E-94CB-EC3A6BBB2ADE}">
      <dgm:prSet/>
      <dgm:spPr/>
      <dgm:t>
        <a:bodyPr/>
        <a:lstStyle/>
        <a:p>
          <a:endParaRPr lang="fr-FR"/>
        </a:p>
      </dgm:t>
    </dgm:pt>
    <dgm:pt modelId="{1DCB48CD-DD35-43B9-B03F-B727F05C7D6B}" type="pres">
      <dgm:prSet presAssocID="{83BCC9FB-278C-45D6-9B56-5DA082329BA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91762D-BA04-4CC6-A3CF-2C586DCADD30}" type="pres">
      <dgm:prSet presAssocID="{2A654403-75B7-4112-8F95-F38E271747F0}" presName="root1" presStyleCnt="0"/>
      <dgm:spPr/>
    </dgm:pt>
    <dgm:pt modelId="{CF734D7E-A5AF-4A4C-9D11-896715ADF2AF}" type="pres">
      <dgm:prSet presAssocID="{2A654403-75B7-4112-8F95-F38E271747F0}" presName="LevelOneTextNode" presStyleLbl="node0" presStyleIdx="0" presStyleCnt="1" custScaleX="69369">
        <dgm:presLayoutVars>
          <dgm:chPref val="3"/>
        </dgm:presLayoutVars>
      </dgm:prSet>
      <dgm:spPr/>
    </dgm:pt>
    <dgm:pt modelId="{7A383599-ED5D-42A4-8F99-E4798B0788D7}" type="pres">
      <dgm:prSet presAssocID="{2A654403-75B7-4112-8F95-F38E271747F0}" presName="level2hierChild" presStyleCnt="0"/>
      <dgm:spPr/>
    </dgm:pt>
    <dgm:pt modelId="{75B80D68-1FB5-4005-9340-12FD0C6B2648}" type="pres">
      <dgm:prSet presAssocID="{44E8DB90-B3A6-4EAF-92F6-8F07CB7D6C23}" presName="conn2-1" presStyleLbl="parChTrans1D2" presStyleIdx="0" presStyleCnt="4"/>
      <dgm:spPr/>
    </dgm:pt>
    <dgm:pt modelId="{C545B3C3-3E20-4D31-BF8D-67D5BDA996EA}" type="pres">
      <dgm:prSet presAssocID="{44E8DB90-B3A6-4EAF-92F6-8F07CB7D6C23}" presName="connTx" presStyleLbl="parChTrans1D2" presStyleIdx="0" presStyleCnt="4"/>
      <dgm:spPr/>
    </dgm:pt>
    <dgm:pt modelId="{314EF9AD-53D8-4EF6-A2A0-4DF770AAC1D7}" type="pres">
      <dgm:prSet presAssocID="{1A3716B3-1639-4FAC-B120-1ACF2DA488A4}" presName="root2" presStyleCnt="0"/>
      <dgm:spPr/>
    </dgm:pt>
    <dgm:pt modelId="{1495EFF4-5E31-4779-A302-8BBC545B338C}" type="pres">
      <dgm:prSet presAssocID="{1A3716B3-1639-4FAC-B120-1ACF2DA488A4}" presName="LevelTwoTextNode" presStyleLbl="node2" presStyleIdx="0" presStyleCnt="4" custScaleX="320521">
        <dgm:presLayoutVars>
          <dgm:chPref val="3"/>
        </dgm:presLayoutVars>
      </dgm:prSet>
      <dgm:spPr/>
    </dgm:pt>
    <dgm:pt modelId="{AF69C9FD-DDDC-4974-B932-A95C27E0754D}" type="pres">
      <dgm:prSet presAssocID="{1A3716B3-1639-4FAC-B120-1ACF2DA488A4}" presName="level3hierChild" presStyleCnt="0"/>
      <dgm:spPr/>
    </dgm:pt>
    <dgm:pt modelId="{9EF7D705-E1A7-4406-8C3C-0EBA5F2F366E}" type="pres">
      <dgm:prSet presAssocID="{9AF9549F-0B8C-4B73-AA1E-D4EE49580465}" presName="conn2-1" presStyleLbl="parChTrans1D2" presStyleIdx="1" presStyleCnt="4"/>
      <dgm:spPr/>
    </dgm:pt>
    <dgm:pt modelId="{114B6BB5-0D2B-454B-9BBF-2265822C6D12}" type="pres">
      <dgm:prSet presAssocID="{9AF9549F-0B8C-4B73-AA1E-D4EE49580465}" presName="connTx" presStyleLbl="parChTrans1D2" presStyleIdx="1" presStyleCnt="4"/>
      <dgm:spPr/>
    </dgm:pt>
    <dgm:pt modelId="{D60D1053-4271-4047-B159-D36BCF9EA700}" type="pres">
      <dgm:prSet presAssocID="{567BBFC2-DBC5-4FFC-B430-A45AD8A5801E}" presName="root2" presStyleCnt="0"/>
      <dgm:spPr/>
    </dgm:pt>
    <dgm:pt modelId="{E7242C4F-A380-4C43-A246-D53C7AF81009}" type="pres">
      <dgm:prSet presAssocID="{567BBFC2-DBC5-4FFC-B430-A45AD8A5801E}" presName="LevelTwoTextNode" presStyleLbl="node2" presStyleIdx="1" presStyleCnt="4" custScaleX="320521" custLinFactNeighborX="451">
        <dgm:presLayoutVars>
          <dgm:chPref val="3"/>
        </dgm:presLayoutVars>
      </dgm:prSet>
      <dgm:spPr/>
    </dgm:pt>
    <dgm:pt modelId="{260ED1F3-2025-4A4F-874D-C2667EBF7051}" type="pres">
      <dgm:prSet presAssocID="{567BBFC2-DBC5-4FFC-B430-A45AD8A5801E}" presName="level3hierChild" presStyleCnt="0"/>
      <dgm:spPr/>
    </dgm:pt>
    <dgm:pt modelId="{D4F7A061-7602-4D5C-9D70-67B1E4213F93}" type="pres">
      <dgm:prSet presAssocID="{B2C161BF-6689-4EB2-9F91-3967B3732FA5}" presName="conn2-1" presStyleLbl="parChTrans1D2" presStyleIdx="2" presStyleCnt="4"/>
      <dgm:spPr/>
    </dgm:pt>
    <dgm:pt modelId="{A5737A6E-6553-46D3-86F4-4C1A04E7CDCD}" type="pres">
      <dgm:prSet presAssocID="{B2C161BF-6689-4EB2-9F91-3967B3732FA5}" presName="connTx" presStyleLbl="parChTrans1D2" presStyleIdx="2" presStyleCnt="4"/>
      <dgm:spPr/>
    </dgm:pt>
    <dgm:pt modelId="{7DE964A3-7A8A-47E4-925C-CBAA57DE776F}" type="pres">
      <dgm:prSet presAssocID="{44AF8B8A-B42F-4399-A9DA-CDD00734CD3C}" presName="root2" presStyleCnt="0"/>
      <dgm:spPr/>
    </dgm:pt>
    <dgm:pt modelId="{ABE6F687-151E-4252-9AE4-73B9B5B89AD2}" type="pres">
      <dgm:prSet presAssocID="{44AF8B8A-B42F-4399-A9DA-CDD00734CD3C}" presName="LevelTwoTextNode" presStyleLbl="node2" presStyleIdx="2" presStyleCnt="4" custScaleX="320521" custScaleY="67159">
        <dgm:presLayoutVars>
          <dgm:chPref val="3"/>
        </dgm:presLayoutVars>
      </dgm:prSet>
      <dgm:spPr/>
    </dgm:pt>
    <dgm:pt modelId="{08F87339-20C7-4292-8458-9B6477CC6CD4}" type="pres">
      <dgm:prSet presAssocID="{44AF8B8A-B42F-4399-A9DA-CDD00734CD3C}" presName="level3hierChild" presStyleCnt="0"/>
      <dgm:spPr/>
    </dgm:pt>
    <dgm:pt modelId="{4D372C30-FD5E-4FCE-9A84-00A06411E7E2}" type="pres">
      <dgm:prSet presAssocID="{0A549C01-601D-4BA3-8B86-A10BFDF68260}" presName="conn2-1" presStyleLbl="parChTrans1D2" presStyleIdx="3" presStyleCnt="4"/>
      <dgm:spPr/>
    </dgm:pt>
    <dgm:pt modelId="{323E7203-E289-443E-976C-C365684EDAF4}" type="pres">
      <dgm:prSet presAssocID="{0A549C01-601D-4BA3-8B86-A10BFDF68260}" presName="connTx" presStyleLbl="parChTrans1D2" presStyleIdx="3" presStyleCnt="4"/>
      <dgm:spPr/>
    </dgm:pt>
    <dgm:pt modelId="{CEFD33B9-5025-4B59-A7EB-A6EC2E7EFFBF}" type="pres">
      <dgm:prSet presAssocID="{65DA7F83-F8C2-4270-B5E1-B0098678060D}" presName="root2" presStyleCnt="0"/>
      <dgm:spPr/>
    </dgm:pt>
    <dgm:pt modelId="{B7CD0DFF-1B7A-4BCE-B6E6-1CF498F59EC9}" type="pres">
      <dgm:prSet presAssocID="{65DA7F83-F8C2-4270-B5E1-B0098678060D}" presName="LevelTwoTextNode" presStyleLbl="node2" presStyleIdx="3" presStyleCnt="4" custScaleX="320521" custScaleY="129058">
        <dgm:presLayoutVars>
          <dgm:chPref val="3"/>
        </dgm:presLayoutVars>
      </dgm:prSet>
      <dgm:spPr/>
    </dgm:pt>
    <dgm:pt modelId="{1D313D15-996E-485D-9F5B-F1D2B9A049A7}" type="pres">
      <dgm:prSet presAssocID="{65DA7F83-F8C2-4270-B5E1-B0098678060D}" presName="level3hierChild" presStyleCnt="0"/>
      <dgm:spPr/>
    </dgm:pt>
  </dgm:ptLst>
  <dgm:cxnLst>
    <dgm:cxn modelId="{11FC0A01-3FBB-47AD-B5F5-5B35A2B0D4EF}" type="presOf" srcId="{44E8DB90-B3A6-4EAF-92F6-8F07CB7D6C23}" destId="{C545B3C3-3E20-4D31-BF8D-67D5BDA996EA}" srcOrd="1" destOrd="0" presId="urn:microsoft.com/office/officeart/2008/layout/HorizontalMultiLevelHierarchy"/>
    <dgm:cxn modelId="{849E8501-2049-4549-94E8-AB20AC7CFF19}" type="presOf" srcId="{0A549C01-601D-4BA3-8B86-A10BFDF68260}" destId="{4D372C30-FD5E-4FCE-9A84-00A06411E7E2}" srcOrd="0" destOrd="0" presId="urn:microsoft.com/office/officeart/2008/layout/HorizontalMultiLevelHierarchy"/>
    <dgm:cxn modelId="{2CDC9302-C04B-4447-B56A-F480DC85FD6C}" type="presOf" srcId="{9AF9549F-0B8C-4B73-AA1E-D4EE49580465}" destId="{114B6BB5-0D2B-454B-9BBF-2265822C6D12}" srcOrd="1" destOrd="0" presId="urn:microsoft.com/office/officeart/2008/layout/HorizontalMultiLevelHierarchy"/>
    <dgm:cxn modelId="{8A4AAE08-0100-434F-8881-F16728FA3880}" type="presOf" srcId="{B2C161BF-6689-4EB2-9F91-3967B3732FA5}" destId="{A5737A6E-6553-46D3-86F4-4C1A04E7CDCD}" srcOrd="1" destOrd="0" presId="urn:microsoft.com/office/officeart/2008/layout/HorizontalMultiLevelHierarchy"/>
    <dgm:cxn modelId="{C799DD1C-5868-4467-B5D3-0493BBB7D46B}" type="presOf" srcId="{0A549C01-601D-4BA3-8B86-A10BFDF68260}" destId="{323E7203-E289-443E-976C-C365684EDAF4}" srcOrd="1" destOrd="0" presId="urn:microsoft.com/office/officeart/2008/layout/HorizontalMultiLevelHierarchy"/>
    <dgm:cxn modelId="{AA257947-52DE-4F5D-9F19-97BA7850013D}" srcId="{2A654403-75B7-4112-8F95-F38E271747F0}" destId="{44AF8B8A-B42F-4399-A9DA-CDD00734CD3C}" srcOrd="2" destOrd="0" parTransId="{B2C161BF-6689-4EB2-9F91-3967B3732FA5}" sibTransId="{66038978-0322-4FBD-A41C-A14C8EF90459}"/>
    <dgm:cxn modelId="{CC71C669-2EFC-418A-8DB1-C803F838CBA3}" type="presOf" srcId="{1A3716B3-1639-4FAC-B120-1ACF2DA488A4}" destId="{1495EFF4-5E31-4779-A302-8BBC545B338C}" srcOrd="0" destOrd="0" presId="urn:microsoft.com/office/officeart/2008/layout/HorizontalMultiLevelHierarchy"/>
    <dgm:cxn modelId="{BCC9A16B-385F-491A-B4FC-EDACBA125D73}" type="presOf" srcId="{44E8DB90-B3A6-4EAF-92F6-8F07CB7D6C23}" destId="{75B80D68-1FB5-4005-9340-12FD0C6B2648}" srcOrd="0" destOrd="0" presId="urn:microsoft.com/office/officeart/2008/layout/HorizontalMultiLevelHierarchy"/>
    <dgm:cxn modelId="{4BDA6670-5DAD-4CEB-B3E0-70B2632516BB}" srcId="{2A654403-75B7-4112-8F95-F38E271747F0}" destId="{567BBFC2-DBC5-4FFC-B430-A45AD8A5801E}" srcOrd="1" destOrd="0" parTransId="{9AF9549F-0B8C-4B73-AA1E-D4EE49580465}" sibTransId="{A6479D13-61A4-44A1-AE60-769FECE62463}"/>
    <dgm:cxn modelId="{E07BE996-36C5-4B3A-80FB-CED2B97D4E6E}" srcId="{83BCC9FB-278C-45D6-9B56-5DA082329BA6}" destId="{2A654403-75B7-4112-8F95-F38E271747F0}" srcOrd="0" destOrd="0" parTransId="{6B07C9AA-EB61-409B-89D9-AB16212025BB}" sibTransId="{B996D313-769A-4B0D-A60A-A87D2B17C653}"/>
    <dgm:cxn modelId="{28BC739C-2242-4A1C-B7D8-EFB0A73AD7BB}" type="presOf" srcId="{2A654403-75B7-4112-8F95-F38E271747F0}" destId="{CF734D7E-A5AF-4A4C-9D11-896715ADF2AF}" srcOrd="0" destOrd="0" presId="urn:microsoft.com/office/officeart/2008/layout/HorizontalMultiLevelHierarchy"/>
    <dgm:cxn modelId="{9F8DBCAE-6500-43EA-A037-3C3846A574A4}" type="presOf" srcId="{65DA7F83-F8C2-4270-B5E1-B0098678060D}" destId="{B7CD0DFF-1B7A-4BCE-B6E6-1CF498F59EC9}" srcOrd="0" destOrd="0" presId="urn:microsoft.com/office/officeart/2008/layout/HorizontalMultiLevelHierarchy"/>
    <dgm:cxn modelId="{A77509B3-134E-4C49-A5E3-8D8FE403D5F1}" type="presOf" srcId="{B2C161BF-6689-4EB2-9F91-3967B3732FA5}" destId="{D4F7A061-7602-4D5C-9D70-67B1E4213F93}" srcOrd="0" destOrd="0" presId="urn:microsoft.com/office/officeart/2008/layout/HorizontalMultiLevelHierarchy"/>
    <dgm:cxn modelId="{F5FDD7C5-6800-4AC1-A127-59C910B93916}" type="presOf" srcId="{44AF8B8A-B42F-4399-A9DA-CDD00734CD3C}" destId="{ABE6F687-151E-4252-9AE4-73B9B5B89AD2}" srcOrd="0" destOrd="0" presId="urn:microsoft.com/office/officeart/2008/layout/HorizontalMultiLevelHierarchy"/>
    <dgm:cxn modelId="{A60816D8-87CC-4894-B95B-48D87DCA8E10}" type="presOf" srcId="{567BBFC2-DBC5-4FFC-B430-A45AD8A5801E}" destId="{E7242C4F-A380-4C43-A246-D53C7AF81009}" srcOrd="0" destOrd="0" presId="urn:microsoft.com/office/officeart/2008/layout/HorizontalMultiLevelHierarchy"/>
    <dgm:cxn modelId="{A6345BDD-6A26-423B-A8BE-A296A3DA9157}" srcId="{2A654403-75B7-4112-8F95-F38E271747F0}" destId="{1A3716B3-1639-4FAC-B120-1ACF2DA488A4}" srcOrd="0" destOrd="0" parTransId="{44E8DB90-B3A6-4EAF-92F6-8F07CB7D6C23}" sibTransId="{1BB9D5E8-3347-43A3-9073-F82D9486D619}"/>
    <dgm:cxn modelId="{D52AB0E8-EB09-4EF7-9338-D528FC1B37F0}" type="presOf" srcId="{9AF9549F-0B8C-4B73-AA1E-D4EE49580465}" destId="{9EF7D705-E1A7-4406-8C3C-0EBA5F2F366E}" srcOrd="0" destOrd="0" presId="urn:microsoft.com/office/officeart/2008/layout/HorizontalMultiLevelHierarchy"/>
    <dgm:cxn modelId="{1EC628E9-43C8-4C6E-94CB-EC3A6BBB2ADE}" srcId="{2A654403-75B7-4112-8F95-F38E271747F0}" destId="{65DA7F83-F8C2-4270-B5E1-B0098678060D}" srcOrd="3" destOrd="0" parTransId="{0A549C01-601D-4BA3-8B86-A10BFDF68260}" sibTransId="{DF4CBC94-F2F7-4F0C-8EDD-6F6CB5C8C532}"/>
    <dgm:cxn modelId="{731F4DF5-7501-4FD0-9D41-668E7A911D94}" type="presOf" srcId="{83BCC9FB-278C-45D6-9B56-5DA082329BA6}" destId="{1DCB48CD-DD35-43B9-B03F-B727F05C7D6B}" srcOrd="0" destOrd="0" presId="urn:microsoft.com/office/officeart/2008/layout/HorizontalMultiLevelHierarchy"/>
    <dgm:cxn modelId="{269FFDAE-AC52-41A0-9B39-3C3922C4279A}" type="presParOf" srcId="{1DCB48CD-DD35-43B9-B03F-B727F05C7D6B}" destId="{0191762D-BA04-4CC6-A3CF-2C586DCADD30}" srcOrd="0" destOrd="0" presId="urn:microsoft.com/office/officeart/2008/layout/HorizontalMultiLevelHierarchy"/>
    <dgm:cxn modelId="{943EE464-BE89-4EF8-ADE4-3D1797360456}" type="presParOf" srcId="{0191762D-BA04-4CC6-A3CF-2C586DCADD30}" destId="{CF734D7E-A5AF-4A4C-9D11-896715ADF2AF}" srcOrd="0" destOrd="0" presId="urn:microsoft.com/office/officeart/2008/layout/HorizontalMultiLevelHierarchy"/>
    <dgm:cxn modelId="{B2987E3A-FF9B-4462-9D52-2B2F4FF66A0E}" type="presParOf" srcId="{0191762D-BA04-4CC6-A3CF-2C586DCADD30}" destId="{7A383599-ED5D-42A4-8F99-E4798B0788D7}" srcOrd="1" destOrd="0" presId="urn:microsoft.com/office/officeart/2008/layout/HorizontalMultiLevelHierarchy"/>
    <dgm:cxn modelId="{C06D6BF3-04D5-49C3-ADB5-47C807168600}" type="presParOf" srcId="{7A383599-ED5D-42A4-8F99-E4798B0788D7}" destId="{75B80D68-1FB5-4005-9340-12FD0C6B2648}" srcOrd="0" destOrd="0" presId="urn:microsoft.com/office/officeart/2008/layout/HorizontalMultiLevelHierarchy"/>
    <dgm:cxn modelId="{28FAE094-58F3-41A6-833B-35D853939366}" type="presParOf" srcId="{75B80D68-1FB5-4005-9340-12FD0C6B2648}" destId="{C545B3C3-3E20-4D31-BF8D-67D5BDA996EA}" srcOrd="0" destOrd="0" presId="urn:microsoft.com/office/officeart/2008/layout/HorizontalMultiLevelHierarchy"/>
    <dgm:cxn modelId="{1F68C150-07E1-40CC-B6D3-DE5319656744}" type="presParOf" srcId="{7A383599-ED5D-42A4-8F99-E4798B0788D7}" destId="{314EF9AD-53D8-4EF6-A2A0-4DF770AAC1D7}" srcOrd="1" destOrd="0" presId="urn:microsoft.com/office/officeart/2008/layout/HorizontalMultiLevelHierarchy"/>
    <dgm:cxn modelId="{259F4DD4-C012-41A1-9A65-78DD483B5DB8}" type="presParOf" srcId="{314EF9AD-53D8-4EF6-A2A0-4DF770AAC1D7}" destId="{1495EFF4-5E31-4779-A302-8BBC545B338C}" srcOrd="0" destOrd="0" presId="urn:microsoft.com/office/officeart/2008/layout/HorizontalMultiLevelHierarchy"/>
    <dgm:cxn modelId="{DCE18400-0921-44CF-A49A-0A58D7186BAD}" type="presParOf" srcId="{314EF9AD-53D8-4EF6-A2A0-4DF770AAC1D7}" destId="{AF69C9FD-DDDC-4974-B932-A95C27E0754D}" srcOrd="1" destOrd="0" presId="urn:microsoft.com/office/officeart/2008/layout/HorizontalMultiLevelHierarchy"/>
    <dgm:cxn modelId="{A6A34EF3-3A67-4F7B-8E26-25C37F6EE038}" type="presParOf" srcId="{7A383599-ED5D-42A4-8F99-E4798B0788D7}" destId="{9EF7D705-E1A7-4406-8C3C-0EBA5F2F366E}" srcOrd="2" destOrd="0" presId="urn:microsoft.com/office/officeart/2008/layout/HorizontalMultiLevelHierarchy"/>
    <dgm:cxn modelId="{6BCD4490-5FCB-4C63-AAE4-C8A1AB3E3225}" type="presParOf" srcId="{9EF7D705-E1A7-4406-8C3C-0EBA5F2F366E}" destId="{114B6BB5-0D2B-454B-9BBF-2265822C6D12}" srcOrd="0" destOrd="0" presId="urn:microsoft.com/office/officeart/2008/layout/HorizontalMultiLevelHierarchy"/>
    <dgm:cxn modelId="{61AC1844-784C-4186-A1F0-019BD4830113}" type="presParOf" srcId="{7A383599-ED5D-42A4-8F99-E4798B0788D7}" destId="{D60D1053-4271-4047-B159-D36BCF9EA700}" srcOrd="3" destOrd="0" presId="urn:microsoft.com/office/officeart/2008/layout/HorizontalMultiLevelHierarchy"/>
    <dgm:cxn modelId="{60661CEE-801E-4FF7-9A7E-0C9DEBC9B6BE}" type="presParOf" srcId="{D60D1053-4271-4047-B159-D36BCF9EA700}" destId="{E7242C4F-A380-4C43-A246-D53C7AF81009}" srcOrd="0" destOrd="0" presId="urn:microsoft.com/office/officeart/2008/layout/HorizontalMultiLevelHierarchy"/>
    <dgm:cxn modelId="{1858723A-BF77-44C0-B07E-CBDCBFD976A5}" type="presParOf" srcId="{D60D1053-4271-4047-B159-D36BCF9EA700}" destId="{260ED1F3-2025-4A4F-874D-C2667EBF7051}" srcOrd="1" destOrd="0" presId="urn:microsoft.com/office/officeart/2008/layout/HorizontalMultiLevelHierarchy"/>
    <dgm:cxn modelId="{3EC24A87-616A-4B8E-AF1F-45D444BF784A}" type="presParOf" srcId="{7A383599-ED5D-42A4-8F99-E4798B0788D7}" destId="{D4F7A061-7602-4D5C-9D70-67B1E4213F93}" srcOrd="4" destOrd="0" presId="urn:microsoft.com/office/officeart/2008/layout/HorizontalMultiLevelHierarchy"/>
    <dgm:cxn modelId="{90CAF2FC-1ED2-4ED2-9C6D-B516B3B52581}" type="presParOf" srcId="{D4F7A061-7602-4D5C-9D70-67B1E4213F93}" destId="{A5737A6E-6553-46D3-86F4-4C1A04E7CDCD}" srcOrd="0" destOrd="0" presId="urn:microsoft.com/office/officeart/2008/layout/HorizontalMultiLevelHierarchy"/>
    <dgm:cxn modelId="{FCF4799D-38DA-45F3-A466-643BB1A03DA3}" type="presParOf" srcId="{7A383599-ED5D-42A4-8F99-E4798B0788D7}" destId="{7DE964A3-7A8A-47E4-925C-CBAA57DE776F}" srcOrd="5" destOrd="0" presId="urn:microsoft.com/office/officeart/2008/layout/HorizontalMultiLevelHierarchy"/>
    <dgm:cxn modelId="{85139AAC-C2BB-4B3A-BC49-BEF2782D80C7}" type="presParOf" srcId="{7DE964A3-7A8A-47E4-925C-CBAA57DE776F}" destId="{ABE6F687-151E-4252-9AE4-73B9B5B89AD2}" srcOrd="0" destOrd="0" presId="urn:microsoft.com/office/officeart/2008/layout/HorizontalMultiLevelHierarchy"/>
    <dgm:cxn modelId="{2216234A-B062-44AC-B512-332D13AE5989}" type="presParOf" srcId="{7DE964A3-7A8A-47E4-925C-CBAA57DE776F}" destId="{08F87339-20C7-4292-8458-9B6477CC6CD4}" srcOrd="1" destOrd="0" presId="urn:microsoft.com/office/officeart/2008/layout/HorizontalMultiLevelHierarchy"/>
    <dgm:cxn modelId="{6759A8E3-E370-42CF-A45C-A37696794A78}" type="presParOf" srcId="{7A383599-ED5D-42A4-8F99-E4798B0788D7}" destId="{4D372C30-FD5E-4FCE-9A84-00A06411E7E2}" srcOrd="6" destOrd="0" presId="urn:microsoft.com/office/officeart/2008/layout/HorizontalMultiLevelHierarchy"/>
    <dgm:cxn modelId="{9EB776A3-5CB4-438D-92C3-E730C9B2E458}" type="presParOf" srcId="{4D372C30-FD5E-4FCE-9A84-00A06411E7E2}" destId="{323E7203-E289-443E-976C-C365684EDAF4}" srcOrd="0" destOrd="0" presId="urn:microsoft.com/office/officeart/2008/layout/HorizontalMultiLevelHierarchy"/>
    <dgm:cxn modelId="{F6044E49-4147-463A-AC89-716DA1FC74C4}" type="presParOf" srcId="{7A383599-ED5D-42A4-8F99-E4798B0788D7}" destId="{CEFD33B9-5025-4B59-A7EB-A6EC2E7EFFBF}" srcOrd="7" destOrd="0" presId="urn:microsoft.com/office/officeart/2008/layout/HorizontalMultiLevelHierarchy"/>
    <dgm:cxn modelId="{071E673F-3343-410D-A81C-62451665EB77}" type="presParOf" srcId="{CEFD33B9-5025-4B59-A7EB-A6EC2E7EFFBF}" destId="{B7CD0DFF-1B7A-4BCE-B6E6-1CF498F59EC9}" srcOrd="0" destOrd="0" presId="urn:microsoft.com/office/officeart/2008/layout/HorizontalMultiLevelHierarchy"/>
    <dgm:cxn modelId="{648E4EEC-C8C3-4A31-8238-DEFD2B19AE77}" type="presParOf" srcId="{CEFD33B9-5025-4B59-A7EB-A6EC2E7EFFBF}" destId="{1D313D15-996E-485D-9F5B-F1D2B9A049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72C30-FD5E-4FCE-9A84-00A06411E7E2}">
      <dsp:nvSpPr>
        <dsp:cNvPr id="0" name=""/>
        <dsp:cNvSpPr/>
      </dsp:nvSpPr>
      <dsp:spPr>
        <a:xfrm>
          <a:off x="624495" y="2347383"/>
          <a:ext cx="584013" cy="1523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006" y="0"/>
              </a:lnTo>
              <a:lnTo>
                <a:pt x="292006" y="1523059"/>
              </a:lnTo>
              <a:lnTo>
                <a:pt x="584013" y="152305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875722" y="3068133"/>
        <a:ext cx="81559" cy="81559"/>
      </dsp:txXfrm>
    </dsp:sp>
    <dsp:sp modelId="{D4F7A061-7602-4D5C-9D70-67B1E4213F93}">
      <dsp:nvSpPr>
        <dsp:cNvPr id="0" name=""/>
        <dsp:cNvSpPr/>
      </dsp:nvSpPr>
      <dsp:spPr>
        <a:xfrm>
          <a:off x="624495" y="2347383"/>
          <a:ext cx="584013" cy="42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006" y="0"/>
              </a:lnTo>
              <a:lnTo>
                <a:pt x="292006" y="427068"/>
              </a:lnTo>
              <a:lnTo>
                <a:pt x="584013" y="4270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98414" y="2542830"/>
        <a:ext cx="36175" cy="36175"/>
      </dsp:txXfrm>
    </dsp:sp>
    <dsp:sp modelId="{9EF7D705-E1A7-4406-8C3C-0EBA5F2F366E}">
      <dsp:nvSpPr>
        <dsp:cNvPr id="0" name=""/>
        <dsp:cNvSpPr/>
      </dsp:nvSpPr>
      <dsp:spPr>
        <a:xfrm>
          <a:off x="624495" y="1807807"/>
          <a:ext cx="590941" cy="539575"/>
        </a:xfrm>
        <a:custGeom>
          <a:avLst/>
          <a:gdLst/>
          <a:ahLst/>
          <a:cxnLst/>
          <a:rect l="0" t="0" r="0" b="0"/>
          <a:pathLst>
            <a:path>
              <a:moveTo>
                <a:pt x="0" y="539575"/>
              </a:moveTo>
              <a:lnTo>
                <a:pt x="295470" y="539575"/>
              </a:lnTo>
              <a:lnTo>
                <a:pt x="295470" y="0"/>
              </a:lnTo>
              <a:lnTo>
                <a:pt x="590941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99961" y="2057590"/>
        <a:ext cx="40011" cy="40011"/>
      </dsp:txXfrm>
    </dsp:sp>
    <dsp:sp modelId="{75B80D68-1FB5-4005-9340-12FD0C6B2648}">
      <dsp:nvSpPr>
        <dsp:cNvPr id="0" name=""/>
        <dsp:cNvSpPr/>
      </dsp:nvSpPr>
      <dsp:spPr>
        <a:xfrm>
          <a:off x="624495" y="694977"/>
          <a:ext cx="584013" cy="1652406"/>
        </a:xfrm>
        <a:custGeom>
          <a:avLst/>
          <a:gdLst/>
          <a:ahLst/>
          <a:cxnLst/>
          <a:rect l="0" t="0" r="0" b="0"/>
          <a:pathLst>
            <a:path>
              <a:moveTo>
                <a:pt x="0" y="1652406"/>
              </a:moveTo>
              <a:lnTo>
                <a:pt x="292006" y="1652406"/>
              </a:lnTo>
              <a:lnTo>
                <a:pt x="292006" y="0"/>
              </a:lnTo>
              <a:lnTo>
                <a:pt x="58401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872688" y="1477365"/>
        <a:ext cx="87628" cy="87628"/>
      </dsp:txXfrm>
    </dsp:sp>
    <dsp:sp modelId="{CF734D7E-A5AF-4A4C-9D11-896715ADF2AF}">
      <dsp:nvSpPr>
        <dsp:cNvPr id="0" name=""/>
        <dsp:cNvSpPr/>
      </dsp:nvSpPr>
      <dsp:spPr>
        <a:xfrm rot="16200000">
          <a:off x="-2027088" y="2038599"/>
          <a:ext cx="4685602" cy="617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Attention</a:t>
          </a:r>
          <a:endParaRPr lang="fr-FR" sz="4400" kern="1200" dirty="0"/>
        </a:p>
      </dsp:txBody>
      <dsp:txXfrm>
        <a:off x="-2027088" y="2038599"/>
        <a:ext cx="4685602" cy="617567"/>
      </dsp:txXfrm>
    </dsp:sp>
    <dsp:sp modelId="{1495EFF4-5E31-4779-A302-8BBC545B338C}">
      <dsp:nvSpPr>
        <dsp:cNvPr id="0" name=""/>
        <dsp:cNvSpPr/>
      </dsp:nvSpPr>
      <dsp:spPr>
        <a:xfrm>
          <a:off x="1208509" y="249844"/>
          <a:ext cx="9359428" cy="8902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budgets sont réalisés à partir des </a:t>
          </a:r>
          <a:r>
            <a:rPr lang="fr-FR" sz="2000" b="1" kern="1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montants TTC </a:t>
          </a: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réellement encaissés et décaissés.</a:t>
          </a:r>
          <a:endParaRPr lang="fr-FR" sz="2000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8509" y="249844"/>
        <a:ext cx="9359428" cy="890264"/>
      </dsp:txXfrm>
    </dsp:sp>
    <dsp:sp modelId="{E7242C4F-A380-4C43-A246-D53C7AF81009}">
      <dsp:nvSpPr>
        <dsp:cNvPr id="0" name=""/>
        <dsp:cNvSpPr/>
      </dsp:nvSpPr>
      <dsp:spPr>
        <a:xfrm>
          <a:off x="1215437" y="1362675"/>
          <a:ext cx="9359428" cy="8902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dates de prises en compte sont les </a:t>
          </a:r>
          <a:r>
            <a:rPr lang="fr-FR" sz="2000" b="1" kern="1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dates d’échéances </a:t>
          </a: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des encaissements et des décaissements.</a:t>
          </a:r>
          <a:endParaRPr lang="fr-FR" sz="2000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437" y="1362675"/>
        <a:ext cx="9359428" cy="890264"/>
      </dsp:txXfrm>
    </dsp:sp>
    <dsp:sp modelId="{ABE6F687-151E-4252-9AE4-73B9B5B89AD2}">
      <dsp:nvSpPr>
        <dsp:cNvPr id="0" name=""/>
        <dsp:cNvSpPr/>
      </dsp:nvSpPr>
      <dsp:spPr>
        <a:xfrm>
          <a:off x="1208509" y="2475505"/>
          <a:ext cx="9359428" cy="5978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règlements réalisés en plusieurs fois doivent être </a:t>
          </a:r>
          <a:r>
            <a:rPr lang="fr-FR" sz="2000" b="1" kern="1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ventilés par échéance</a:t>
          </a: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fr-FR" sz="2000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8509" y="2475505"/>
        <a:ext cx="9359428" cy="597892"/>
      </dsp:txXfrm>
    </dsp:sp>
    <dsp:sp modelId="{B7CD0DFF-1B7A-4BCE-B6E6-1CF498F59EC9}">
      <dsp:nvSpPr>
        <dsp:cNvPr id="0" name=""/>
        <dsp:cNvSpPr/>
      </dsp:nvSpPr>
      <dsp:spPr>
        <a:xfrm>
          <a:off x="1208509" y="3295964"/>
          <a:ext cx="9359428" cy="11489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budgets doivent prendre en compte les </a:t>
          </a:r>
          <a:r>
            <a:rPr lang="fr-FR" sz="2000" b="1" kern="1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soldes des clients, des fournisseurs et de la TVA à décaisser inscrits dans le bilan</a:t>
          </a:r>
          <a:r>
            <a:rPr lang="fr-FR" sz="20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fr-FR" sz="2000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8509" y="3295964"/>
        <a:ext cx="9359428" cy="114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DB270-534B-D047-ACAF-60AE5F6424D7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F4774-FAA5-0944-8046-284FBB4C0F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93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9DEB-415E-D64D-900E-986158240273}" type="datetimeFigureOut">
              <a:rPr lang="fr-FR" smtClean="0"/>
              <a:t>22/10/2023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2D49-E710-E04A-B941-4CFE56EE1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183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7174-137B-F145-B9AB-33CF0FF063EA}" type="datetime1">
              <a:rPr lang="fr-FR" smtClean="0"/>
              <a:t>22/10/2023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E524-F133-FF49-9EBD-FB003D325D18}" type="datetime1">
              <a:rPr lang="fr-FR" smtClean="0"/>
              <a:t>22/10/2023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A5C6-8C81-764A-90D6-901ED80823E7}" type="datetime1">
              <a:rPr lang="fr-FR" smtClean="0"/>
              <a:t>22/10/2023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15C-EB8F-6946-A8E6-911BCD42751C}" type="datetime1">
              <a:rPr lang="fr-FR" smtClean="0"/>
              <a:t>22/10/2023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F215-20D9-2C4E-9DCB-82FBC3A1E19D}" type="datetime1">
              <a:rPr lang="fr-FR" smtClean="0"/>
              <a:t>22/10/2023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B2ED-871C-5548-B475-35D7AA264B3E}" type="datetime1">
              <a:rPr lang="fr-FR" smtClean="0"/>
              <a:t>22/10/2023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9BD8-5D21-2448-B68E-E1AC988921DD}" type="datetime1">
              <a:rPr lang="fr-FR" smtClean="0"/>
              <a:t>22/10/2023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0EE-FF82-E244-B5EA-9EC1BEA5D8E4}" type="datetime1">
              <a:rPr lang="fr-FR" smtClean="0"/>
              <a:t>22/10/2023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278C-1F8E-224F-B245-77A916340BD9}" type="datetime1">
              <a:rPr lang="fr-FR" smtClean="0"/>
              <a:t>22/10/2023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13A1-265F-884B-A120-479872612C01}" type="datetime1">
              <a:rPr lang="fr-FR" smtClean="0"/>
              <a:t>22/10/2023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D784-FDF1-2A46-90D0-86B8172D07E2}" type="datetime1">
              <a:rPr lang="fr-FR" smtClean="0"/>
              <a:t>22/10/2023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002-8929-E344-B346-4B587CA0815B}" type="datetime1">
              <a:rPr lang="fr-FR" smtClean="0"/>
              <a:t>22/10/2023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23B-F616-DE49-A5F3-69DFD94E8984}" type="datetime1">
              <a:rPr lang="fr-FR" smtClean="0"/>
              <a:t>22/10/2023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7BDB-6904-8D4C-88A8-BFB8291AADFC}" type="datetime1">
              <a:rPr lang="fr-FR" smtClean="0"/>
              <a:t>22/10/2023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6FA8-99B4-9845-85AF-2B7F07A64325}" type="datetime1">
              <a:rPr lang="fr-FR" smtClean="0"/>
              <a:t>22/10/2023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F056-3927-C64A-8CA7-85AD5093D745}" type="datetime1">
              <a:rPr lang="fr-FR" smtClean="0"/>
              <a:t>22/10/2023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96D3-18D0-F74F-B6C0-E192EFAB6CF5}" type="datetime1">
              <a:rPr lang="fr-FR" smtClean="0"/>
              <a:t>22/10/2023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AA83-CA4E-3443-A22C-8D0E49D43A5F}" type="datetime1">
              <a:rPr lang="fr-FR" smtClean="0"/>
              <a:t>22/10/2023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Élaborer</a:t>
            </a:r>
            <a:r>
              <a:rPr lang="fr-F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budgets de trésorerie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79DBDF-1FA5-4CBB-98E2-1EB00081DF91}"/>
              </a:ext>
            </a:extLst>
          </p:cNvPr>
          <p:cNvSpPr txBox="1"/>
          <p:nvPr/>
        </p:nvSpPr>
        <p:spPr>
          <a:xfrm>
            <a:off x="822160" y="2439240"/>
            <a:ext cx="1031449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budget de trésorerie récapitule dans un tableau, journalier, hebdomadaire ou mensuel, les recettes et les dépenses prévisionnelles de l'entreprise. </a:t>
            </a:r>
          </a:p>
          <a:p>
            <a:pPr algn="ctr"/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permet de suivre le solde du compte banque, de visualiser les excès ou les insuffisances de trésorerie à venir et donc de prendre les décisions destinées à anticiper les problèmes susceptibles d'intervenir.</a:t>
            </a:r>
          </a:p>
        </p:txBody>
      </p:sp>
    </p:spTree>
    <p:extLst>
      <p:ext uri="{BB962C8B-B14F-4D97-AF65-F5344CB8AC3E}">
        <p14:creationId xmlns:p14="http://schemas.microsoft.com/office/powerpoint/2010/main" val="343662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A3DB2A-E92F-477C-8037-1EA3CF2E0CD7}"/>
              </a:ext>
            </a:extLst>
          </p:cNvPr>
          <p:cNvSpPr txBox="1"/>
          <p:nvPr/>
        </p:nvSpPr>
        <p:spPr>
          <a:xfrm>
            <a:off x="141348" y="1273035"/>
            <a:ext cx="113543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Le budget de trésorerie</a:t>
            </a:r>
          </a:p>
          <a:p>
            <a:pPr marL="538163" algn="just">
              <a:spcBef>
                <a:spcPts val="18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partir des budgets des encaissements, des décaissements et de la TVA, il est </a:t>
            </a:r>
            <a:r>
              <a:rPr lang="fr-FR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 d’élaborer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budget de trésorerie prévisionnel et de calculer les soldes bancaires de fin de mois.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7BDB8207-5927-4F86-8EE2-F4E4E2D51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59" y="3429000"/>
            <a:ext cx="8581437" cy="22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66" y="58477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FAEE07ED-975B-4656-BD77-1577DB659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3" y="2408940"/>
            <a:ext cx="8692184" cy="43329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80FB45-F2C2-4854-B0AF-0BFED575C0CE}"/>
              </a:ext>
            </a:extLst>
          </p:cNvPr>
          <p:cNvSpPr txBox="1"/>
          <p:nvPr/>
        </p:nvSpPr>
        <p:spPr>
          <a:xfrm>
            <a:off x="148167" y="1266917"/>
            <a:ext cx="115612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budget suivant est un budget simplifié. Dans la réalité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résulte de plusieurs budgets qui détaillent les ventes, les achats d’approvisionnements et autres charges, les investissements et financements, la TVA.</a:t>
            </a:r>
          </a:p>
        </p:txBody>
      </p:sp>
    </p:spTree>
    <p:extLst>
      <p:ext uri="{BB962C8B-B14F-4D97-AF65-F5344CB8AC3E}">
        <p14:creationId xmlns:p14="http://schemas.microsoft.com/office/powerpoint/2010/main" val="2697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14B4D7-41E1-441D-858E-7A65AD8E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1" y="2350339"/>
            <a:ext cx="11345531" cy="40462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C94008B-5179-4611-BB58-75ED8B1B8DFD}"/>
              </a:ext>
            </a:extLst>
          </p:cNvPr>
          <p:cNvSpPr txBox="1"/>
          <p:nvPr/>
        </p:nvSpPr>
        <p:spPr>
          <a:xfrm>
            <a:off x="503767" y="1763730"/>
            <a:ext cx="11305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fr-F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Structuration des budgets</a:t>
            </a:r>
            <a:endParaRPr lang="fr-FR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7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432" y="134493"/>
            <a:ext cx="2180701" cy="1453800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F326673-B1A3-418B-8272-2027B2D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842564"/>
              </p:ext>
            </p:extLst>
          </p:nvPr>
        </p:nvGraphicFramePr>
        <p:xfrm>
          <a:off x="757767" y="1879600"/>
          <a:ext cx="10574866" cy="469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71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FABF2D-D9AA-466A-92AE-C1AA4CC0A205}"/>
              </a:ext>
            </a:extLst>
          </p:cNvPr>
          <p:cNvSpPr txBox="1"/>
          <p:nvPr/>
        </p:nvSpPr>
        <p:spPr>
          <a:xfrm>
            <a:off x="745067" y="2004844"/>
            <a:ext cx="106045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</a:t>
            </a:r>
            <a:endParaRPr lang="fr-FR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magasin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Meubleart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vend des meubles. Il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 une vente de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10 000 € le 15 mars. </a:t>
            </a: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jour de la vente, les meubles sont achetés au fournisseur 5 000 € et payés à 30 jours.</a:t>
            </a: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30 % de la vente sont payées comptant, 30 % à 30 jours et le solde à 60 jours.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BFB5CDE-B53F-46FC-B3C4-864C20405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24789"/>
              </p:ext>
            </p:extLst>
          </p:nvPr>
        </p:nvGraphicFramePr>
        <p:xfrm>
          <a:off x="1374985" y="3812116"/>
          <a:ext cx="9056264" cy="1746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698">
                  <a:extLst>
                    <a:ext uri="{9D8B030D-6E8A-4147-A177-3AD203B41FA5}">
                      <a16:colId xmlns:a16="http://schemas.microsoft.com/office/drawing/2014/main" val="863132042"/>
                    </a:ext>
                  </a:extLst>
                </a:gridCol>
                <a:gridCol w="1571738">
                  <a:extLst>
                    <a:ext uri="{9D8B030D-6E8A-4147-A177-3AD203B41FA5}">
                      <a16:colId xmlns:a16="http://schemas.microsoft.com/office/drawing/2014/main" val="299243273"/>
                    </a:ext>
                  </a:extLst>
                </a:gridCol>
                <a:gridCol w="1713914">
                  <a:extLst>
                    <a:ext uri="{9D8B030D-6E8A-4147-A177-3AD203B41FA5}">
                      <a16:colId xmlns:a16="http://schemas.microsoft.com/office/drawing/2014/main" val="1656631801"/>
                    </a:ext>
                  </a:extLst>
                </a:gridCol>
                <a:gridCol w="1713914">
                  <a:extLst>
                    <a:ext uri="{9D8B030D-6E8A-4147-A177-3AD203B41FA5}">
                      <a16:colId xmlns:a16="http://schemas.microsoft.com/office/drawing/2014/main" val="359023108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Avril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836279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Encaissements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730594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Vente au client le 15 mars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3 000 €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3 000 €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4 000 €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595113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Décaissements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086021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Achat au fournisseur le 15 mars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6 200 €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62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29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D007D3-591D-411B-99B5-016744FEFA7D}"/>
              </a:ext>
            </a:extLst>
          </p:cNvPr>
          <p:cNvSpPr txBox="1"/>
          <p:nvPr/>
        </p:nvSpPr>
        <p:spPr>
          <a:xfrm>
            <a:off x="262466" y="1365037"/>
            <a:ext cx="1070186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3.1. Le budget des ventes et encaissements </a:t>
            </a:r>
          </a:p>
          <a:p>
            <a:pPr marL="719138" algn="just">
              <a:spcBef>
                <a:spcPts val="1800"/>
              </a:spcBef>
            </a:pP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 algn="ctr">
              <a:spcBef>
                <a:spcPts val="1200"/>
              </a:spcBef>
            </a:pP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budget des encaissements est le premier réalisé. </a:t>
            </a:r>
          </a:p>
          <a:p>
            <a:pPr marL="719138">
              <a:spcBef>
                <a:spcPts val="24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est conçu à partir des recettes sur ventes et des financements d’investissements. </a:t>
            </a:r>
          </a:p>
          <a:p>
            <a:pPr marL="1257300" lvl="2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peut être réalisé en quantité puis chiffré en valeur. </a:t>
            </a:r>
          </a:p>
          <a:p>
            <a:pPr marL="1257300" lvl="2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doit reprendre les soldes initiaux des créances clients du bilan comptable. 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7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FDAAD4-A7D8-48E8-A8B2-3538F8DEF3F1}"/>
              </a:ext>
            </a:extLst>
          </p:cNvPr>
          <p:cNvSpPr txBox="1"/>
          <p:nvPr/>
        </p:nvSpPr>
        <p:spPr>
          <a:xfrm>
            <a:off x="457199" y="1379835"/>
            <a:ext cx="10920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dans un magasin, les modalités de paiement des ventes sont les suivantes : 50 % à la commande, 50 % à 30 jours.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16" descr="Une image contenant table&#10;&#10;Description générée automatiquement">
            <a:extLst>
              <a:ext uri="{FF2B5EF4-FFF2-40B4-BE49-F238E27FC236}">
                <a16:creationId xmlns:a16="http://schemas.microsoft.com/office/drawing/2014/main" id="{EA712B32-AC5E-4BC6-A175-F356D8E17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95" y="2215486"/>
            <a:ext cx="8032002" cy="42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033" y="116961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528DDB-593D-4F01-B6CE-660CD736CD63}"/>
              </a:ext>
            </a:extLst>
          </p:cNvPr>
          <p:cNvSpPr txBox="1"/>
          <p:nvPr/>
        </p:nvSpPr>
        <p:spPr>
          <a:xfrm>
            <a:off x="97365" y="748101"/>
            <a:ext cx="1164166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Le budget des achats et décaissements </a:t>
            </a:r>
          </a:p>
          <a:p>
            <a:pPr marL="360363" algn="just">
              <a:spcBef>
                <a:spcPts val="12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budget des décaissements est réalisé à partir du budget des ventes. Il prend en compte les approvisionnements et les investissements réalisés sur la période. 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lorsque le magasin reçoit une commande, il génère le même jour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achat correspondant à son fournisseur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(les 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achats sont payés à 30 jours).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DBBF7C-0606-48A8-8F1B-307378DE1064}"/>
              </a:ext>
            </a:extLst>
          </p:cNvPr>
          <p:cNvSpPr txBox="1"/>
          <p:nvPr/>
        </p:nvSpPr>
        <p:spPr>
          <a:xfrm>
            <a:off x="1053797" y="5198871"/>
            <a:ext cx="1032540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 cadre d'un exercice complet, il y a lieu de prendre en compte également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autres charges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soumises à la TVA (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énergie, frais divers, fournitures…) 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impôts et taxes non soumis à la TVA, les salaires et cotisations sociales mensuels.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5A48574B-B155-4926-A363-5B4BB9280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81" y="2905737"/>
            <a:ext cx="7713796" cy="19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8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66" y="667295"/>
            <a:ext cx="1092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Élaborer les budgets de trésorerie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08A39E-BE50-4E95-85F0-2ECDDE905C57}"/>
              </a:ext>
            </a:extLst>
          </p:cNvPr>
          <p:cNvSpPr txBox="1"/>
          <p:nvPr/>
        </p:nvSpPr>
        <p:spPr>
          <a:xfrm>
            <a:off x="393699" y="1426226"/>
            <a:ext cx="11442701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Le budget de la TVA </a:t>
            </a:r>
          </a:p>
          <a:p>
            <a:pPr marR="718820"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budget de TVA détermine le montant de la TVA à payer chaque mois.  </a:t>
            </a:r>
          </a:p>
          <a:p>
            <a:pPr marR="718820" algn="ctr">
              <a:spcBef>
                <a:spcPts val="1200"/>
              </a:spcBef>
              <a:spcAft>
                <a:spcPts val="60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montants sont obtenus à partir des achats et des ventes mensuels qui permettent de calculer la TVA collectée et la TVA déductible mensuelle.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3A736058-2C15-45AA-A185-AB38B5BFD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77" y="3384544"/>
            <a:ext cx="7181823" cy="31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05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703</TotalTime>
  <Words>700</Words>
  <Application>Microsoft Office PowerPoint</Application>
  <PresentationFormat>Grand écran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Wingdings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20</cp:revision>
  <dcterms:created xsi:type="dcterms:W3CDTF">2014-06-17T06:47:14Z</dcterms:created>
  <dcterms:modified xsi:type="dcterms:W3CDTF">2023-10-21T22:36:25Z</dcterms:modified>
</cp:coreProperties>
</file>