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notesMasterIdLst>
    <p:notesMasterId r:id="rId11"/>
  </p:notesMasterIdLst>
  <p:handoutMasterIdLst>
    <p:handoutMasterId r:id="rId12"/>
  </p:handout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2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72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D61838-52F0-4E4D-90E4-B5B9EC5260BC}" type="doc">
      <dgm:prSet loTypeId="urn:microsoft.com/office/officeart/2005/8/layout/hChevron3" loCatId="process" qsTypeId="urn:microsoft.com/office/officeart/2005/8/quickstyle/simple1" qsCatId="simple" csTypeId="urn:microsoft.com/office/officeart/2005/8/colors/accent2_2" csCatId="accent2" phldr="1"/>
      <dgm:spPr/>
    </dgm:pt>
    <dgm:pt modelId="{81E3EF3A-23DA-4537-92AB-AC38C26CA1E9}">
      <dgm:prSet phldrT="[Texte]" custT="1"/>
      <dgm:spPr/>
      <dgm:t>
        <a:bodyPr/>
        <a:lstStyle/>
        <a:p>
          <a:r>
            <a:rPr lang="fr-FR" sz="2000" b="1">
              <a:latin typeface="Arial" panose="020B0604020202020204" pitchFamily="34" charset="0"/>
              <a:cs typeface="Arial" panose="020B0604020202020204" pitchFamily="34" charset="0"/>
            </a:rPr>
            <a:t>Achat</a:t>
          </a:r>
        </a:p>
      </dgm:t>
    </dgm:pt>
    <dgm:pt modelId="{5C66D4D5-A7E7-4D8C-942C-F1D4985B4324}" type="parTrans" cxnId="{74582902-F0E4-4F7E-A77D-1FE00258D6AF}">
      <dgm:prSet/>
      <dgm:spPr/>
      <dgm:t>
        <a:bodyPr/>
        <a:lstStyle/>
        <a:p>
          <a:endParaRPr lang="fr-FR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EC8C74-8757-40D7-8EC1-45DABB708B3B}" type="sibTrans" cxnId="{74582902-F0E4-4F7E-A77D-1FE00258D6AF}">
      <dgm:prSet/>
      <dgm:spPr/>
      <dgm:t>
        <a:bodyPr/>
        <a:lstStyle/>
        <a:p>
          <a:endParaRPr lang="fr-FR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CAA313-5EA5-45FC-968A-2C2618B54F05}">
      <dgm:prSet phldrT="[Texte]" custT="1"/>
      <dgm:spPr/>
      <dgm:t>
        <a:bodyPr/>
        <a:lstStyle/>
        <a:p>
          <a:r>
            <a:rPr lang="fr-FR" sz="2000" b="1">
              <a:latin typeface="Arial" panose="020B0604020202020204" pitchFamily="34" charset="0"/>
              <a:cs typeface="Arial" panose="020B0604020202020204" pitchFamily="34" charset="0"/>
            </a:rPr>
            <a:t>Stockage </a:t>
          </a:r>
        </a:p>
      </dgm:t>
    </dgm:pt>
    <dgm:pt modelId="{1CCD047C-3CD2-461F-8378-54847DDDB796}" type="parTrans" cxnId="{5D42B450-4E3A-4700-9CEF-5C5DA11F7504}">
      <dgm:prSet/>
      <dgm:spPr/>
      <dgm:t>
        <a:bodyPr/>
        <a:lstStyle/>
        <a:p>
          <a:endParaRPr lang="fr-FR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464EF1-D196-4744-983F-8C57D3717E7D}" type="sibTrans" cxnId="{5D42B450-4E3A-4700-9CEF-5C5DA11F7504}">
      <dgm:prSet/>
      <dgm:spPr/>
      <dgm:t>
        <a:bodyPr/>
        <a:lstStyle/>
        <a:p>
          <a:endParaRPr lang="fr-FR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5AF451-9420-4168-9B57-CDE28AC56B49}">
      <dgm:prSet phldrT="[Texte]" custT="1"/>
      <dgm:spPr/>
      <dgm:t>
        <a:bodyPr/>
        <a:lstStyle/>
        <a:p>
          <a:r>
            <a:rPr lang="fr-FR" sz="2000" b="1">
              <a:latin typeface="Arial" panose="020B0604020202020204" pitchFamily="34" charset="0"/>
              <a:cs typeface="Arial" panose="020B0604020202020204" pitchFamily="34" charset="0"/>
            </a:rPr>
            <a:t>Production</a:t>
          </a:r>
        </a:p>
      </dgm:t>
    </dgm:pt>
    <dgm:pt modelId="{B081B1E8-7CE9-4ACA-9AD4-D13F3E64610E}" type="parTrans" cxnId="{A5A7615A-7AF3-4B34-A8A0-6E9BB8C30E07}">
      <dgm:prSet/>
      <dgm:spPr/>
      <dgm:t>
        <a:bodyPr/>
        <a:lstStyle/>
        <a:p>
          <a:endParaRPr lang="fr-FR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1CE69A-9C4E-4BC1-A6AA-B6351D45E6B5}" type="sibTrans" cxnId="{A5A7615A-7AF3-4B34-A8A0-6E9BB8C30E07}">
      <dgm:prSet/>
      <dgm:spPr/>
      <dgm:t>
        <a:bodyPr/>
        <a:lstStyle/>
        <a:p>
          <a:endParaRPr lang="fr-FR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B34876-7E17-4FC6-9160-CA62DEC080C2}">
      <dgm:prSet phldrT="[Texte]" custT="1"/>
      <dgm:spPr/>
      <dgm:t>
        <a:bodyPr/>
        <a:lstStyle/>
        <a:p>
          <a:pPr algn="l"/>
          <a:r>
            <a:rPr lang="fr-FR" sz="2000" b="1" dirty="0">
              <a:latin typeface="Arial" panose="020B0604020202020204" pitchFamily="34" charset="0"/>
              <a:cs typeface="Arial" panose="020B0604020202020204" pitchFamily="34" charset="0"/>
            </a:rPr>
            <a:t>   Stockage</a:t>
          </a:r>
        </a:p>
      </dgm:t>
    </dgm:pt>
    <dgm:pt modelId="{F70A10A9-D26B-4D3B-818A-303C89C7EF56}" type="parTrans" cxnId="{07970B4B-8929-493B-927E-1BACAFFE03CA}">
      <dgm:prSet/>
      <dgm:spPr/>
      <dgm:t>
        <a:bodyPr/>
        <a:lstStyle/>
        <a:p>
          <a:endParaRPr lang="fr-FR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0BE680-D15C-4CF2-A474-23E1A1CA4C53}" type="sibTrans" cxnId="{07970B4B-8929-493B-927E-1BACAFFE03CA}">
      <dgm:prSet/>
      <dgm:spPr/>
      <dgm:t>
        <a:bodyPr/>
        <a:lstStyle/>
        <a:p>
          <a:endParaRPr lang="fr-FR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C6EA86-312B-4EB2-AEA0-EA5CA697FC55}">
      <dgm:prSet phldrT="[Texte]" custT="1"/>
      <dgm:spPr/>
      <dgm:t>
        <a:bodyPr/>
        <a:lstStyle/>
        <a:p>
          <a:r>
            <a:rPr lang="fr-FR" sz="2000" b="1" dirty="0">
              <a:latin typeface="Arial" panose="020B0604020202020204" pitchFamily="34" charset="0"/>
              <a:cs typeface="Arial" panose="020B0604020202020204" pitchFamily="34" charset="0"/>
            </a:rPr>
            <a:t>Vente</a:t>
          </a:r>
        </a:p>
      </dgm:t>
    </dgm:pt>
    <dgm:pt modelId="{F6B3F278-3614-4928-90BC-6A353CB77FA1}" type="parTrans" cxnId="{DE5FBB8F-5FFD-478F-B28D-9A6CCABFE6A2}">
      <dgm:prSet/>
      <dgm:spPr/>
      <dgm:t>
        <a:bodyPr/>
        <a:lstStyle/>
        <a:p>
          <a:endParaRPr lang="fr-FR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932C7F-FC1C-4D8C-B155-36031923E610}" type="sibTrans" cxnId="{DE5FBB8F-5FFD-478F-B28D-9A6CCABFE6A2}">
      <dgm:prSet/>
      <dgm:spPr/>
      <dgm:t>
        <a:bodyPr/>
        <a:lstStyle/>
        <a:p>
          <a:endParaRPr lang="fr-FR" sz="2000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EEA21D-A175-490D-A2D0-FB40B6D4D04E}" type="pres">
      <dgm:prSet presAssocID="{37D61838-52F0-4E4D-90E4-B5B9EC5260BC}" presName="Name0" presStyleCnt="0">
        <dgm:presLayoutVars>
          <dgm:dir/>
          <dgm:resizeHandles val="exact"/>
        </dgm:presLayoutVars>
      </dgm:prSet>
      <dgm:spPr/>
    </dgm:pt>
    <dgm:pt modelId="{5AFF1E57-FE64-423B-AA0F-DBC61CE3E6EE}" type="pres">
      <dgm:prSet presAssocID="{81E3EF3A-23DA-4537-92AB-AC38C26CA1E9}" presName="parTxOnly" presStyleLbl="node1" presStyleIdx="0" presStyleCnt="5" custScaleX="88290">
        <dgm:presLayoutVars>
          <dgm:bulletEnabled val="1"/>
        </dgm:presLayoutVars>
      </dgm:prSet>
      <dgm:spPr/>
    </dgm:pt>
    <dgm:pt modelId="{278FD153-D9B7-47A1-ADFF-2FA1E24DFDFB}" type="pres">
      <dgm:prSet presAssocID="{02EC8C74-8757-40D7-8EC1-45DABB708B3B}" presName="parSpace" presStyleCnt="0"/>
      <dgm:spPr/>
    </dgm:pt>
    <dgm:pt modelId="{0CC1B6EC-F36A-4BD3-9D31-4FA710A890C4}" type="pres">
      <dgm:prSet presAssocID="{49CAA313-5EA5-45FC-968A-2C2618B54F05}" presName="parTxOnly" presStyleLbl="node1" presStyleIdx="1" presStyleCnt="5">
        <dgm:presLayoutVars>
          <dgm:bulletEnabled val="1"/>
        </dgm:presLayoutVars>
      </dgm:prSet>
      <dgm:spPr/>
    </dgm:pt>
    <dgm:pt modelId="{9996E942-EF1D-4826-A716-C650CDF3025A}" type="pres">
      <dgm:prSet presAssocID="{D9464EF1-D196-4744-983F-8C57D3717E7D}" presName="parSpace" presStyleCnt="0"/>
      <dgm:spPr/>
    </dgm:pt>
    <dgm:pt modelId="{B3FE1C0B-F677-458C-A141-FF9E82BE68D4}" type="pres">
      <dgm:prSet presAssocID="{AF5AF451-9420-4168-9B57-CDE28AC56B49}" presName="parTxOnly" presStyleLbl="node1" presStyleIdx="2" presStyleCnt="5">
        <dgm:presLayoutVars>
          <dgm:bulletEnabled val="1"/>
        </dgm:presLayoutVars>
      </dgm:prSet>
      <dgm:spPr/>
    </dgm:pt>
    <dgm:pt modelId="{DCBF8FE3-3DD8-446A-8E7A-2CE641A227D6}" type="pres">
      <dgm:prSet presAssocID="{4C1CE69A-9C4E-4BC1-A6AA-B6351D45E6B5}" presName="parSpace" presStyleCnt="0"/>
      <dgm:spPr/>
    </dgm:pt>
    <dgm:pt modelId="{EDB44771-E653-4660-9B36-EE280122E08B}" type="pres">
      <dgm:prSet presAssocID="{6AB34876-7E17-4FC6-9160-CA62DEC080C2}" presName="parTxOnly" presStyleLbl="node1" presStyleIdx="3" presStyleCnt="5" custScaleX="122978">
        <dgm:presLayoutVars>
          <dgm:bulletEnabled val="1"/>
        </dgm:presLayoutVars>
      </dgm:prSet>
      <dgm:spPr/>
    </dgm:pt>
    <dgm:pt modelId="{058F4FC8-DB49-47E7-B7BF-E82BE698C5BB}" type="pres">
      <dgm:prSet presAssocID="{2F0BE680-D15C-4CF2-A474-23E1A1CA4C53}" presName="parSpace" presStyleCnt="0"/>
      <dgm:spPr/>
    </dgm:pt>
    <dgm:pt modelId="{8ACD4299-8F98-4EB3-B390-5D97C9DF1BF0}" type="pres">
      <dgm:prSet presAssocID="{92C6EA86-312B-4EB2-AEA0-EA5CA697FC55}" presName="parTxOnly" presStyleLbl="node1" presStyleIdx="4" presStyleCnt="5" custLinFactX="-6740" custLinFactNeighborX="-100000" custLinFactNeighborY="-7843">
        <dgm:presLayoutVars>
          <dgm:bulletEnabled val="1"/>
        </dgm:presLayoutVars>
      </dgm:prSet>
      <dgm:spPr/>
    </dgm:pt>
  </dgm:ptLst>
  <dgm:cxnLst>
    <dgm:cxn modelId="{74582902-F0E4-4F7E-A77D-1FE00258D6AF}" srcId="{37D61838-52F0-4E4D-90E4-B5B9EC5260BC}" destId="{81E3EF3A-23DA-4537-92AB-AC38C26CA1E9}" srcOrd="0" destOrd="0" parTransId="{5C66D4D5-A7E7-4D8C-942C-F1D4985B4324}" sibTransId="{02EC8C74-8757-40D7-8EC1-45DABB708B3B}"/>
    <dgm:cxn modelId="{9C3B5602-8A6E-482F-A9DA-290EBBC67583}" type="presOf" srcId="{37D61838-52F0-4E4D-90E4-B5B9EC5260BC}" destId="{69EEA21D-A175-490D-A2D0-FB40B6D4D04E}" srcOrd="0" destOrd="0" presId="urn:microsoft.com/office/officeart/2005/8/layout/hChevron3"/>
    <dgm:cxn modelId="{C9BA402C-5AED-46A3-9094-400C89622995}" type="presOf" srcId="{49CAA313-5EA5-45FC-968A-2C2618B54F05}" destId="{0CC1B6EC-F36A-4BD3-9D31-4FA710A890C4}" srcOrd="0" destOrd="0" presId="urn:microsoft.com/office/officeart/2005/8/layout/hChevron3"/>
    <dgm:cxn modelId="{53BFE048-9E0C-47E6-9C59-E91BE7FBBDC3}" type="presOf" srcId="{6AB34876-7E17-4FC6-9160-CA62DEC080C2}" destId="{EDB44771-E653-4660-9B36-EE280122E08B}" srcOrd="0" destOrd="0" presId="urn:microsoft.com/office/officeart/2005/8/layout/hChevron3"/>
    <dgm:cxn modelId="{07970B4B-8929-493B-927E-1BACAFFE03CA}" srcId="{37D61838-52F0-4E4D-90E4-B5B9EC5260BC}" destId="{6AB34876-7E17-4FC6-9160-CA62DEC080C2}" srcOrd="3" destOrd="0" parTransId="{F70A10A9-D26B-4D3B-818A-303C89C7EF56}" sibTransId="{2F0BE680-D15C-4CF2-A474-23E1A1CA4C53}"/>
    <dgm:cxn modelId="{5D42B450-4E3A-4700-9CEF-5C5DA11F7504}" srcId="{37D61838-52F0-4E4D-90E4-B5B9EC5260BC}" destId="{49CAA313-5EA5-45FC-968A-2C2618B54F05}" srcOrd="1" destOrd="0" parTransId="{1CCD047C-3CD2-461F-8378-54847DDDB796}" sibTransId="{D9464EF1-D196-4744-983F-8C57D3717E7D}"/>
    <dgm:cxn modelId="{ED9F3873-23FE-4E8B-A58F-8D4133DDBDF0}" type="presOf" srcId="{81E3EF3A-23DA-4537-92AB-AC38C26CA1E9}" destId="{5AFF1E57-FE64-423B-AA0F-DBC61CE3E6EE}" srcOrd="0" destOrd="0" presId="urn:microsoft.com/office/officeart/2005/8/layout/hChevron3"/>
    <dgm:cxn modelId="{A5A7615A-7AF3-4B34-A8A0-6E9BB8C30E07}" srcId="{37D61838-52F0-4E4D-90E4-B5B9EC5260BC}" destId="{AF5AF451-9420-4168-9B57-CDE28AC56B49}" srcOrd="2" destOrd="0" parTransId="{B081B1E8-7CE9-4ACA-9AD4-D13F3E64610E}" sibTransId="{4C1CE69A-9C4E-4BC1-A6AA-B6351D45E6B5}"/>
    <dgm:cxn modelId="{DE5FBB8F-5FFD-478F-B28D-9A6CCABFE6A2}" srcId="{37D61838-52F0-4E4D-90E4-B5B9EC5260BC}" destId="{92C6EA86-312B-4EB2-AEA0-EA5CA697FC55}" srcOrd="4" destOrd="0" parTransId="{F6B3F278-3614-4928-90BC-6A353CB77FA1}" sibTransId="{5D932C7F-FC1C-4D8C-B155-36031923E610}"/>
    <dgm:cxn modelId="{8D670091-D107-429E-A3EB-904452F51CA9}" type="presOf" srcId="{92C6EA86-312B-4EB2-AEA0-EA5CA697FC55}" destId="{8ACD4299-8F98-4EB3-B390-5D97C9DF1BF0}" srcOrd="0" destOrd="0" presId="urn:microsoft.com/office/officeart/2005/8/layout/hChevron3"/>
    <dgm:cxn modelId="{87352ACE-D047-4AC8-A1D8-D6F89CC76E20}" type="presOf" srcId="{AF5AF451-9420-4168-9B57-CDE28AC56B49}" destId="{B3FE1C0B-F677-458C-A141-FF9E82BE68D4}" srcOrd="0" destOrd="0" presId="urn:microsoft.com/office/officeart/2005/8/layout/hChevron3"/>
    <dgm:cxn modelId="{1E287172-0452-46F4-B0F4-D92B0A46C753}" type="presParOf" srcId="{69EEA21D-A175-490D-A2D0-FB40B6D4D04E}" destId="{5AFF1E57-FE64-423B-AA0F-DBC61CE3E6EE}" srcOrd="0" destOrd="0" presId="urn:microsoft.com/office/officeart/2005/8/layout/hChevron3"/>
    <dgm:cxn modelId="{3DD17DDF-DEEA-4A7B-9D21-3B4AB2B46C2A}" type="presParOf" srcId="{69EEA21D-A175-490D-A2D0-FB40B6D4D04E}" destId="{278FD153-D9B7-47A1-ADFF-2FA1E24DFDFB}" srcOrd="1" destOrd="0" presId="urn:microsoft.com/office/officeart/2005/8/layout/hChevron3"/>
    <dgm:cxn modelId="{DA56CD2C-3752-4463-B00C-E87A7057CC9D}" type="presParOf" srcId="{69EEA21D-A175-490D-A2D0-FB40B6D4D04E}" destId="{0CC1B6EC-F36A-4BD3-9D31-4FA710A890C4}" srcOrd="2" destOrd="0" presId="urn:microsoft.com/office/officeart/2005/8/layout/hChevron3"/>
    <dgm:cxn modelId="{7B220DD1-BCC8-40B9-AB0D-80AFBD5CABA3}" type="presParOf" srcId="{69EEA21D-A175-490D-A2D0-FB40B6D4D04E}" destId="{9996E942-EF1D-4826-A716-C650CDF3025A}" srcOrd="3" destOrd="0" presId="urn:microsoft.com/office/officeart/2005/8/layout/hChevron3"/>
    <dgm:cxn modelId="{95FA3CA4-E4A3-4410-A30F-F5B22226BF95}" type="presParOf" srcId="{69EEA21D-A175-490D-A2D0-FB40B6D4D04E}" destId="{B3FE1C0B-F677-458C-A141-FF9E82BE68D4}" srcOrd="4" destOrd="0" presId="urn:microsoft.com/office/officeart/2005/8/layout/hChevron3"/>
    <dgm:cxn modelId="{40F5B849-44D4-43A2-A24C-D19E1A6666DA}" type="presParOf" srcId="{69EEA21D-A175-490D-A2D0-FB40B6D4D04E}" destId="{DCBF8FE3-3DD8-446A-8E7A-2CE641A227D6}" srcOrd="5" destOrd="0" presId="urn:microsoft.com/office/officeart/2005/8/layout/hChevron3"/>
    <dgm:cxn modelId="{94D2B6F5-FA28-4FA0-A54B-A6D9F57C38B6}" type="presParOf" srcId="{69EEA21D-A175-490D-A2D0-FB40B6D4D04E}" destId="{EDB44771-E653-4660-9B36-EE280122E08B}" srcOrd="6" destOrd="0" presId="urn:microsoft.com/office/officeart/2005/8/layout/hChevron3"/>
    <dgm:cxn modelId="{49149F79-4529-4085-912A-A2E221C184AF}" type="presParOf" srcId="{69EEA21D-A175-490D-A2D0-FB40B6D4D04E}" destId="{058F4FC8-DB49-47E7-B7BF-E82BE698C5BB}" srcOrd="7" destOrd="0" presId="urn:microsoft.com/office/officeart/2005/8/layout/hChevron3"/>
    <dgm:cxn modelId="{05B99E24-CE26-4B62-A073-09BA0A553EE1}" type="presParOf" srcId="{69EEA21D-A175-490D-A2D0-FB40B6D4D04E}" destId="{8ACD4299-8F98-4EB3-B390-5D97C9DF1BF0}" srcOrd="8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FF1E57-FE64-423B-AA0F-DBC61CE3E6EE}">
      <dsp:nvSpPr>
        <dsp:cNvPr id="0" name=""/>
        <dsp:cNvSpPr/>
      </dsp:nvSpPr>
      <dsp:spPr>
        <a:xfrm>
          <a:off x="4376" y="0"/>
          <a:ext cx="2244840" cy="641985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>
              <a:latin typeface="Arial" panose="020B0604020202020204" pitchFamily="34" charset="0"/>
              <a:cs typeface="Arial" panose="020B0604020202020204" pitchFamily="34" charset="0"/>
            </a:rPr>
            <a:t>Achat</a:t>
          </a:r>
        </a:p>
      </dsp:txBody>
      <dsp:txXfrm>
        <a:off x="4376" y="0"/>
        <a:ext cx="2084344" cy="641985"/>
      </dsp:txXfrm>
    </dsp:sp>
    <dsp:sp modelId="{0CC1B6EC-F36A-4BD3-9D31-4FA710A890C4}">
      <dsp:nvSpPr>
        <dsp:cNvPr id="0" name=""/>
        <dsp:cNvSpPr/>
      </dsp:nvSpPr>
      <dsp:spPr>
        <a:xfrm>
          <a:off x="1740701" y="0"/>
          <a:ext cx="2542576" cy="64198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>
              <a:latin typeface="Arial" panose="020B0604020202020204" pitchFamily="34" charset="0"/>
              <a:cs typeface="Arial" panose="020B0604020202020204" pitchFamily="34" charset="0"/>
            </a:rPr>
            <a:t>Stockage </a:t>
          </a:r>
        </a:p>
      </dsp:txBody>
      <dsp:txXfrm>
        <a:off x="2061694" y="0"/>
        <a:ext cx="1900591" cy="641985"/>
      </dsp:txXfrm>
    </dsp:sp>
    <dsp:sp modelId="{B3FE1C0B-F677-458C-A141-FF9E82BE68D4}">
      <dsp:nvSpPr>
        <dsp:cNvPr id="0" name=""/>
        <dsp:cNvSpPr/>
      </dsp:nvSpPr>
      <dsp:spPr>
        <a:xfrm>
          <a:off x="3774762" y="0"/>
          <a:ext cx="2542576" cy="64198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>
              <a:latin typeface="Arial" panose="020B0604020202020204" pitchFamily="34" charset="0"/>
              <a:cs typeface="Arial" panose="020B0604020202020204" pitchFamily="34" charset="0"/>
            </a:rPr>
            <a:t>Production</a:t>
          </a:r>
        </a:p>
      </dsp:txBody>
      <dsp:txXfrm>
        <a:off x="4095755" y="0"/>
        <a:ext cx="1900591" cy="641985"/>
      </dsp:txXfrm>
    </dsp:sp>
    <dsp:sp modelId="{EDB44771-E653-4660-9B36-EE280122E08B}">
      <dsp:nvSpPr>
        <dsp:cNvPr id="0" name=""/>
        <dsp:cNvSpPr/>
      </dsp:nvSpPr>
      <dsp:spPr>
        <a:xfrm>
          <a:off x="5808823" y="0"/>
          <a:ext cx="3126809" cy="64198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latin typeface="Arial" panose="020B0604020202020204" pitchFamily="34" charset="0"/>
              <a:cs typeface="Arial" panose="020B0604020202020204" pitchFamily="34" charset="0"/>
            </a:rPr>
            <a:t>   Stockage</a:t>
          </a:r>
        </a:p>
      </dsp:txBody>
      <dsp:txXfrm>
        <a:off x="6129816" y="0"/>
        <a:ext cx="2484824" cy="641985"/>
      </dsp:txXfrm>
    </dsp:sp>
    <dsp:sp modelId="{8ACD4299-8F98-4EB3-B390-5D97C9DF1BF0}">
      <dsp:nvSpPr>
        <dsp:cNvPr id="0" name=""/>
        <dsp:cNvSpPr/>
      </dsp:nvSpPr>
      <dsp:spPr>
        <a:xfrm>
          <a:off x="7747232" y="0"/>
          <a:ext cx="2542576" cy="64198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>
              <a:latin typeface="Arial" panose="020B0604020202020204" pitchFamily="34" charset="0"/>
              <a:cs typeface="Arial" panose="020B0604020202020204" pitchFamily="34" charset="0"/>
            </a:rPr>
            <a:t>Vente</a:t>
          </a:r>
        </a:p>
      </dsp:txBody>
      <dsp:txXfrm>
        <a:off x="8068225" y="0"/>
        <a:ext cx="1900591" cy="6419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6DB270-534B-D047-ACAF-60AE5F6424D7}" type="datetimeFigureOut">
              <a:rPr lang="fr-FR" smtClean="0"/>
              <a:t>17/10/2024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0F4774-FAA5-0944-8046-284FBB4C0FD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53937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C9DEB-415E-D64D-900E-986158240273}" type="datetimeFigureOut">
              <a:rPr lang="fr-FR" smtClean="0"/>
              <a:t>17/10/2024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F82D49-E710-E04A-B941-4CFE56EE10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21835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47174-137B-F145-B9AB-33CF0FF063EA}" type="datetime1">
              <a:rPr lang="fr-FR" smtClean="0"/>
              <a:t>17/10/2024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Delagrave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4739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4E524-F133-FF49-9EBD-FB003D325D18}" type="datetime1">
              <a:rPr lang="fr-FR" smtClean="0"/>
              <a:t>17/10/2024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Delagrave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9382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CA5C6-8C81-764A-90D6-901ED80823E7}" type="datetime1">
              <a:rPr lang="fr-FR" smtClean="0"/>
              <a:t>17/10/2024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Delagrave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1630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F015C-EB8F-6946-A8E6-911BCD42751C}" type="datetime1">
              <a:rPr lang="fr-FR" smtClean="0"/>
              <a:t>17/10/2024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Delagrave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55414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BF215-20D9-2C4E-9DCB-82FBC3A1E19D}" type="datetime1">
              <a:rPr lang="fr-FR" smtClean="0"/>
              <a:t>17/10/2024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Delagrave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6643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5B2ED-871C-5548-B475-35D7AA264B3E}" type="datetime1">
              <a:rPr lang="fr-FR" smtClean="0"/>
              <a:t>17/10/2024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Delagrave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44170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9BD8-5D21-2448-B68E-E1AC988921DD}" type="datetime1">
              <a:rPr lang="fr-FR" smtClean="0"/>
              <a:t>17/10/2024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Delagrave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8768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FA0EE-FF82-E244-B5EA-9EC1BEA5D8E4}" type="datetime1">
              <a:rPr lang="fr-FR" smtClean="0"/>
              <a:t>17/10/2024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Delagrave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60404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3278C-1F8E-224F-B245-77A916340BD9}" type="datetime1">
              <a:rPr lang="fr-FR" smtClean="0"/>
              <a:t>17/10/2024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Delagrave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1639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E13A1-265F-884B-A120-479872612C01}" type="datetime1">
              <a:rPr lang="fr-FR" smtClean="0"/>
              <a:t>17/10/2024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Delagrave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1953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D784-FDF1-2A46-90D0-86B8172D07E2}" type="datetime1">
              <a:rPr lang="fr-FR" smtClean="0"/>
              <a:t>17/10/2024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Delagrave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3464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42002-8929-E344-B346-4B587CA0815B}" type="datetime1">
              <a:rPr lang="fr-FR" smtClean="0"/>
              <a:t>17/10/2024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Delagrave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1638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923B-F616-DE49-A5F3-69DFD94E8984}" type="datetime1">
              <a:rPr lang="fr-FR" smtClean="0"/>
              <a:t>17/10/2024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Delagrave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9360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77BDB-6904-8D4C-88A8-BFB8291AADFC}" type="datetime1">
              <a:rPr lang="fr-FR" smtClean="0"/>
              <a:t>17/10/2024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Delagrave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0490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6FA8-99B4-9845-85AF-2B7F07A64325}" type="datetime1">
              <a:rPr lang="fr-FR" smtClean="0"/>
              <a:t>17/10/2024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Delagrave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3304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FF056-3927-C64A-8CA7-85AD5093D745}" type="datetime1">
              <a:rPr lang="fr-FR" smtClean="0"/>
              <a:t>17/10/2024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Delagrave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4643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96D3-18D0-F74F-B6C0-E192EFAB6CF5}" type="datetime1">
              <a:rPr lang="fr-FR" smtClean="0"/>
              <a:t>17/10/2024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© Delagrave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1225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EAA83-CA4E-3443-A22C-8D0E49D43A5F}" type="datetime1">
              <a:rPr lang="fr-FR" smtClean="0"/>
              <a:t>17/10/2024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© Delagrave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10A30-0CDE-43F7-9DC8-E96FA2DD1C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44416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7592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FR" sz="32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Chap.5 – Gérer les risques de trésorerie</a:t>
            </a:r>
          </a:p>
        </p:txBody>
      </p:sp>
      <p:sp>
        <p:nvSpPr>
          <p:cNvPr id="7" name="Rectangle 6"/>
          <p:cNvSpPr/>
          <p:nvPr/>
        </p:nvSpPr>
        <p:spPr>
          <a:xfrm>
            <a:off x="99464" y="584775"/>
            <a:ext cx="1016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fr-FR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fr-FR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Identifier les cycles de trésorerie et leurs effets</a:t>
            </a:r>
            <a:endParaRPr lang="fr-FR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216" y="134492"/>
            <a:ext cx="2657918" cy="177194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EE5F32C-14E5-428D-8EF5-FFBA24D478A0}"/>
              </a:ext>
            </a:extLst>
          </p:cNvPr>
          <p:cNvSpPr txBox="1"/>
          <p:nvPr/>
        </p:nvSpPr>
        <p:spPr>
          <a:xfrm>
            <a:off x="186267" y="2092785"/>
            <a:ext cx="11548533" cy="3062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fr-FR" sz="22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 flux de trésorerie ont principalement deux origines</a:t>
            </a:r>
            <a:endParaRPr lang="fr-FR" sz="2200" b="1" dirty="0">
              <a:solidFill>
                <a:srgbClr val="00B0F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fr-FR" sz="22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</a:t>
            </a:r>
            <a:r>
              <a:rPr lang="fr-FR" sz="2200" b="1" dirty="0">
                <a:solidFill>
                  <a:srgbClr val="00B0F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cycle d’exploitation </a:t>
            </a:r>
            <a:r>
              <a:rPr lang="fr-FR" sz="22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 le </a:t>
            </a:r>
            <a:r>
              <a:rPr lang="fr-FR" sz="2200" b="1" dirty="0">
                <a:solidFill>
                  <a:srgbClr val="00B0F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cycle d’investissement</a:t>
            </a:r>
            <a:r>
              <a:rPr lang="fr-FR" sz="22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42900" lvl="0" indent="-342900" algn="just">
              <a:spcBef>
                <a:spcPts val="30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fr-FR" sz="2400" b="1" dirty="0">
                <a:solidFill>
                  <a:srgbClr val="92D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 cycle d'exploitation 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Ces flux résultent de l’activité courante d'</a:t>
            </a:r>
            <a:r>
              <a:rPr lang="fr-F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achat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de </a:t>
            </a:r>
            <a:r>
              <a:rPr lang="fr-F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stockage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de </a:t>
            </a:r>
            <a:r>
              <a:rPr lang="fr-F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production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et de </a:t>
            </a:r>
            <a:r>
              <a:rPr lang="fr-FR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vente</a:t>
            </a:r>
            <a:r>
              <a:rPr lang="fr-FR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qui génèrent des encaissements et des décaissements liés aux facturations clients et fournisseurs, aux salaires, aux impôts et taxes et à l’immobilisation de liquidités résultant de l’obligation de stocker les matières avant de les transformer et de stocker les produits avant de les vendre. </a:t>
            </a:r>
          </a:p>
        </p:txBody>
      </p:sp>
      <p:graphicFrame>
        <p:nvGraphicFramePr>
          <p:cNvPr id="8" name="Diagramme 7">
            <a:extLst>
              <a:ext uri="{FF2B5EF4-FFF2-40B4-BE49-F238E27FC236}">
                <a16:creationId xmlns:a16="http://schemas.microsoft.com/office/drawing/2014/main" id="{F2040CEA-9632-42D8-96E0-B56784AA32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1839079"/>
              </p:ext>
            </p:extLst>
          </p:nvPr>
        </p:nvGraphicFramePr>
        <p:xfrm>
          <a:off x="760730" y="5678382"/>
          <a:ext cx="10974070" cy="641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AE541F32-E15C-47A7-8195-CF7C1964B337}"/>
              </a:ext>
            </a:extLst>
          </p:cNvPr>
          <p:cNvSpPr txBox="1"/>
          <p:nvPr/>
        </p:nvSpPr>
        <p:spPr>
          <a:xfrm>
            <a:off x="151866" y="1169550"/>
            <a:ext cx="115485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spcBef>
                <a:spcPts val="1800"/>
              </a:spcBef>
              <a:spcAft>
                <a:spcPts val="600"/>
              </a:spcAft>
            </a:pPr>
            <a:r>
              <a:rPr lang="fr-F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2.1. Les cycles de trésorerie</a:t>
            </a:r>
          </a:p>
        </p:txBody>
      </p:sp>
    </p:spTree>
    <p:extLst>
      <p:ext uri="{BB962C8B-B14F-4D97-AF65-F5344CB8AC3E}">
        <p14:creationId xmlns:p14="http://schemas.microsoft.com/office/powerpoint/2010/main" val="2758403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7592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FR" sz="32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Chap.5 – Gérer les risques de trésorerie</a:t>
            </a:r>
          </a:p>
        </p:txBody>
      </p:sp>
      <p:sp>
        <p:nvSpPr>
          <p:cNvPr id="7" name="Rectangle 6"/>
          <p:cNvSpPr/>
          <p:nvPr/>
        </p:nvSpPr>
        <p:spPr>
          <a:xfrm>
            <a:off x="99464" y="584775"/>
            <a:ext cx="1016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fr-FR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fr-FR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Identifier les cycles de trésorerie et leurs effets</a:t>
            </a:r>
            <a:endParaRPr lang="fr-FR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216" y="134492"/>
            <a:ext cx="2657918" cy="177194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EE5F32C-14E5-428D-8EF5-FFBA24D478A0}"/>
              </a:ext>
            </a:extLst>
          </p:cNvPr>
          <p:cNvSpPr txBox="1"/>
          <p:nvPr/>
        </p:nvSpPr>
        <p:spPr>
          <a:xfrm>
            <a:off x="258234" y="1803634"/>
            <a:ext cx="115485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18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fr-FR" sz="2400" b="1" dirty="0">
                <a:solidFill>
                  <a:srgbClr val="92D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 cycle d'exploitation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FFAA1B8-B5E4-4D1E-8A06-B12918D314C8}"/>
              </a:ext>
            </a:extLst>
          </p:cNvPr>
          <p:cNvSpPr txBox="1"/>
          <p:nvPr/>
        </p:nvSpPr>
        <p:spPr>
          <a:xfrm>
            <a:off x="258234" y="2557687"/>
            <a:ext cx="11294534" cy="4016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" algn="ctr">
              <a:spcBef>
                <a:spcPts val="600"/>
              </a:spcBef>
              <a:spcAft>
                <a:spcPts val="1200"/>
              </a:spcAft>
            </a:pPr>
            <a:r>
              <a:rPr lang="fr-F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plus souvent, il existe une antériorité des dépenses sur les recettes. </a:t>
            </a:r>
          </a:p>
          <a:p>
            <a:pPr marL="342900" lvl="0" indent="-342900" algn="just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Cette antériorité génère un besoin d'exploitation qui doit être financé par des apports durables (capitaux ou emprunts). Ce besoin est appelé </a:t>
            </a:r>
            <a:r>
              <a:rPr lang="fr-FR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besoin en fonds de roulement (BFR)</a:t>
            </a:r>
            <a:r>
              <a:rPr lang="fr-F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lvl="0" indent="-342900" algn="just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L’apport de capitaux durables qui finance ce besoin est appelé </a:t>
            </a:r>
            <a:r>
              <a:rPr lang="fr-FR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fond de roulement</a:t>
            </a:r>
            <a:r>
              <a:rPr lang="fr-F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net global (FRNG)</a:t>
            </a:r>
            <a:r>
              <a:rPr lang="fr-F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fr-FR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2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925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Þ"/>
            </a:pPr>
            <a:r>
              <a:rPr lang="fr-FR" sz="2200" b="1" dirty="0">
                <a:solidFill>
                  <a:srgbClr val="92D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l’apport en fonds de roulement est supérieur au besoin, l’excèdent apparait en banque sous la forme d’un excès de trésorerie. </a:t>
            </a:r>
            <a:endParaRPr lang="fr-FR" sz="2200" b="1" dirty="0">
              <a:solidFill>
                <a:srgbClr val="92D05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925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Þ"/>
            </a:pPr>
            <a:r>
              <a:rPr lang="fr-FR" sz="2200" b="1" dirty="0">
                <a:solidFill>
                  <a:srgbClr val="92D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le besoin est supérieur au fond de roulement, la banque présente un découvert bancaire.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B160081-3179-4C70-98EE-446CDF52793F}"/>
              </a:ext>
            </a:extLst>
          </p:cNvPr>
          <p:cNvSpPr txBox="1"/>
          <p:nvPr/>
        </p:nvSpPr>
        <p:spPr>
          <a:xfrm>
            <a:off x="151866" y="1169550"/>
            <a:ext cx="115485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spcBef>
                <a:spcPts val="1800"/>
              </a:spcBef>
              <a:spcAft>
                <a:spcPts val="600"/>
              </a:spcAft>
            </a:pPr>
            <a:r>
              <a:rPr lang="fr-F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2.1. Les cycles de trésorerie</a:t>
            </a:r>
          </a:p>
        </p:txBody>
      </p:sp>
    </p:spTree>
    <p:extLst>
      <p:ext uri="{BB962C8B-B14F-4D97-AF65-F5344CB8AC3E}">
        <p14:creationId xmlns:p14="http://schemas.microsoft.com/office/powerpoint/2010/main" val="432038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7592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FR" sz="32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Chap.5 – Gérer les risques de trésorerie</a:t>
            </a:r>
          </a:p>
        </p:txBody>
      </p:sp>
      <p:sp>
        <p:nvSpPr>
          <p:cNvPr id="7" name="Rectangle 6"/>
          <p:cNvSpPr/>
          <p:nvPr/>
        </p:nvSpPr>
        <p:spPr>
          <a:xfrm>
            <a:off x="99464" y="584775"/>
            <a:ext cx="1016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fr-FR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fr-FR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Identifier les cycles de trésorerie et leurs effets</a:t>
            </a:r>
            <a:endParaRPr lang="fr-FR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216" y="134492"/>
            <a:ext cx="2657918" cy="177194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EE5F32C-14E5-428D-8EF5-FFBA24D478A0}"/>
              </a:ext>
            </a:extLst>
          </p:cNvPr>
          <p:cNvSpPr txBox="1"/>
          <p:nvPr/>
        </p:nvSpPr>
        <p:spPr>
          <a:xfrm>
            <a:off x="207434" y="1843992"/>
            <a:ext cx="115485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18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fr-FR" sz="2400" b="1" dirty="0">
                <a:solidFill>
                  <a:srgbClr val="92D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 cycle d’investissement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071786C-5735-4167-8059-155AF319018C}"/>
              </a:ext>
            </a:extLst>
          </p:cNvPr>
          <p:cNvSpPr txBox="1"/>
          <p:nvPr/>
        </p:nvSpPr>
        <p:spPr>
          <a:xfrm>
            <a:off x="681566" y="2561504"/>
            <a:ext cx="1029123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fr-F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résulte des</a:t>
            </a:r>
            <a:r>
              <a:rPr lang="fr-FR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acquisitions </a:t>
            </a:r>
            <a:r>
              <a:rPr lang="fr-F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destinées à améliorer ou accroître les capacités de production. </a:t>
            </a:r>
          </a:p>
          <a:p>
            <a:pPr algn="ctr">
              <a:spcBef>
                <a:spcPts val="1800"/>
              </a:spcBef>
            </a:pPr>
            <a:r>
              <a:rPr lang="fr-F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 sont  </a:t>
            </a:r>
          </a:p>
          <a:p>
            <a:pPr algn="ctr"/>
            <a:r>
              <a:rPr lang="fr-F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 acquisitions immobilières, des achats de machines, des participations financières, etc. </a:t>
            </a:r>
            <a:endParaRPr lang="fr-FR" sz="2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3000"/>
              </a:spcBef>
            </a:pPr>
            <a:r>
              <a:rPr lang="fr-F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Ces investissements sont principalement financés par des apports en capitaux ou des emprunts bancaires et de plus en plus par des crédits-bails qui évitent d’immobiliser des capitaux.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E982A52-15DE-415E-9631-6546D711F839}"/>
              </a:ext>
            </a:extLst>
          </p:cNvPr>
          <p:cNvSpPr txBox="1"/>
          <p:nvPr/>
        </p:nvSpPr>
        <p:spPr>
          <a:xfrm>
            <a:off x="151866" y="1169550"/>
            <a:ext cx="115485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spcBef>
                <a:spcPts val="1800"/>
              </a:spcBef>
              <a:spcAft>
                <a:spcPts val="600"/>
              </a:spcAft>
            </a:pPr>
            <a:r>
              <a:rPr lang="fr-F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2.1. Les cycles de trésorerie</a:t>
            </a:r>
          </a:p>
        </p:txBody>
      </p:sp>
    </p:spTree>
    <p:extLst>
      <p:ext uri="{BB962C8B-B14F-4D97-AF65-F5344CB8AC3E}">
        <p14:creationId xmlns:p14="http://schemas.microsoft.com/office/powerpoint/2010/main" val="2133359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7592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FR" sz="32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Chap.5 – Gérer les risques de trésorerie</a:t>
            </a:r>
          </a:p>
        </p:txBody>
      </p:sp>
      <p:sp>
        <p:nvSpPr>
          <p:cNvPr id="7" name="Rectangle 6"/>
          <p:cNvSpPr/>
          <p:nvPr/>
        </p:nvSpPr>
        <p:spPr>
          <a:xfrm>
            <a:off x="99464" y="584775"/>
            <a:ext cx="1016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fr-FR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fr-FR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Identifier les cycles de trésorerie et leurs effets</a:t>
            </a:r>
            <a:endParaRPr lang="fr-FR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216" y="134492"/>
            <a:ext cx="2657918" cy="177194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EE5F32C-14E5-428D-8EF5-FFBA24D478A0}"/>
              </a:ext>
            </a:extLst>
          </p:cNvPr>
          <p:cNvSpPr txBox="1"/>
          <p:nvPr/>
        </p:nvSpPr>
        <p:spPr>
          <a:xfrm>
            <a:off x="151866" y="1169550"/>
            <a:ext cx="115485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spcBef>
                <a:spcPts val="1800"/>
              </a:spcBef>
              <a:spcAft>
                <a:spcPts val="600"/>
              </a:spcAft>
            </a:pPr>
            <a:r>
              <a:rPr lang="fr-F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2.2. Conséquences financières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3262B39-FE92-4816-8766-4CF7358E4890}"/>
              </a:ext>
            </a:extLst>
          </p:cNvPr>
          <p:cNvSpPr txBox="1"/>
          <p:nvPr/>
        </p:nvSpPr>
        <p:spPr>
          <a:xfrm>
            <a:off x="553348" y="1692770"/>
            <a:ext cx="10295467" cy="2354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fr-FR" sz="2200" b="1" dirty="0">
                <a:solidFill>
                  <a:srgbClr val="92D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 le compte de résultat</a:t>
            </a:r>
          </a:p>
          <a:p>
            <a:r>
              <a:rPr lang="fr-F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dépenses et les recettes du cycle d'exploitation sont des charges et des produits affichés dans le compte de résultat. </a:t>
            </a:r>
            <a:r>
              <a:rPr lang="fr-FR" sz="22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Elles</a:t>
            </a:r>
            <a:r>
              <a:rPr lang="fr-F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sont enregistrée dans les comptes 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60 à 65 pour les dépenses 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70 à 75 pour les recettes.</a:t>
            </a:r>
          </a:p>
        </p:txBody>
      </p:sp>
      <p:pic>
        <p:nvPicPr>
          <p:cNvPr id="10" name="Image 9" descr="Une image contenant table&#10;&#10;Description générée automatiquement">
            <a:extLst>
              <a:ext uri="{FF2B5EF4-FFF2-40B4-BE49-F238E27FC236}">
                <a16:creationId xmlns:a16="http://schemas.microsoft.com/office/drawing/2014/main" id="{3E4E8BA6-37F9-4D29-9FC6-6634F8B5D1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262" y="4429029"/>
            <a:ext cx="9681553" cy="208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794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7592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FR" sz="32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Chap.5 – Gérer les risques de trésorerie</a:t>
            </a:r>
          </a:p>
        </p:txBody>
      </p:sp>
      <p:sp>
        <p:nvSpPr>
          <p:cNvPr id="7" name="Rectangle 6"/>
          <p:cNvSpPr/>
          <p:nvPr/>
        </p:nvSpPr>
        <p:spPr>
          <a:xfrm>
            <a:off x="99464" y="584775"/>
            <a:ext cx="1016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fr-FR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fr-FR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Identifier les cycles de trésorerie et leurs effets</a:t>
            </a:r>
            <a:endParaRPr lang="fr-FR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216" y="134492"/>
            <a:ext cx="2657918" cy="177194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EE5F32C-14E5-428D-8EF5-FFBA24D478A0}"/>
              </a:ext>
            </a:extLst>
          </p:cNvPr>
          <p:cNvSpPr txBox="1"/>
          <p:nvPr/>
        </p:nvSpPr>
        <p:spPr>
          <a:xfrm>
            <a:off x="151866" y="1169550"/>
            <a:ext cx="115485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spcBef>
                <a:spcPts val="1800"/>
              </a:spcBef>
              <a:spcAft>
                <a:spcPts val="600"/>
              </a:spcAft>
            </a:pPr>
            <a:r>
              <a:rPr lang="fr-F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2.2. Conséquences financières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3262B39-FE92-4816-8766-4CF7358E4890}"/>
              </a:ext>
            </a:extLst>
          </p:cNvPr>
          <p:cNvSpPr txBox="1"/>
          <p:nvPr/>
        </p:nvSpPr>
        <p:spPr>
          <a:xfrm>
            <a:off x="151866" y="1692770"/>
            <a:ext cx="1029546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fr-FR" sz="2200" b="1" dirty="0">
                <a:solidFill>
                  <a:srgbClr val="92D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 le bilan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03A4546-861E-40DC-B3BD-93659B46CE3E}"/>
              </a:ext>
            </a:extLst>
          </p:cNvPr>
          <p:cNvSpPr txBox="1"/>
          <p:nvPr/>
        </p:nvSpPr>
        <p:spPr>
          <a:xfrm>
            <a:off x="632349" y="2123657"/>
            <a:ext cx="106553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r-F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flux financiers entrainent des répercussions multiples sur le bilan de l’entreprise.</a:t>
            </a:r>
          </a:p>
        </p:txBody>
      </p:sp>
      <p:pic>
        <p:nvPicPr>
          <p:cNvPr id="3" name="Image 2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BF4FC453-60A4-6EFA-0BEC-900DC64EF5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203" y="2697800"/>
            <a:ext cx="8960866" cy="389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637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7592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FR" sz="32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Chap.5 – Gérer les risques de trésorerie</a:t>
            </a:r>
          </a:p>
        </p:txBody>
      </p:sp>
      <p:sp>
        <p:nvSpPr>
          <p:cNvPr id="7" name="Rectangle 6"/>
          <p:cNvSpPr/>
          <p:nvPr/>
        </p:nvSpPr>
        <p:spPr>
          <a:xfrm>
            <a:off x="99464" y="584775"/>
            <a:ext cx="1016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fr-FR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fr-FR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Identifier les cycles de trésorerie et leurs effets</a:t>
            </a:r>
            <a:endParaRPr lang="fr-FR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216" y="134492"/>
            <a:ext cx="2657918" cy="177194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EE5F32C-14E5-428D-8EF5-FFBA24D478A0}"/>
              </a:ext>
            </a:extLst>
          </p:cNvPr>
          <p:cNvSpPr txBox="1"/>
          <p:nvPr/>
        </p:nvSpPr>
        <p:spPr>
          <a:xfrm>
            <a:off x="99464" y="1051293"/>
            <a:ext cx="115485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spcBef>
                <a:spcPts val="1800"/>
              </a:spcBef>
              <a:spcAft>
                <a:spcPts val="600"/>
              </a:spcAft>
            </a:pPr>
            <a:r>
              <a:rPr lang="fr-F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2.2. Conséquences financières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3262B39-FE92-4816-8766-4CF7358E4890}"/>
              </a:ext>
            </a:extLst>
          </p:cNvPr>
          <p:cNvSpPr txBox="1"/>
          <p:nvPr/>
        </p:nvSpPr>
        <p:spPr>
          <a:xfrm>
            <a:off x="99464" y="1501576"/>
            <a:ext cx="1029546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fr-FR" sz="2200" b="1" dirty="0">
                <a:solidFill>
                  <a:srgbClr val="92D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 le bilan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E2BE198-0E11-4156-9D11-30014E8799B7}"/>
              </a:ext>
            </a:extLst>
          </p:cNvPr>
          <p:cNvSpPr txBox="1"/>
          <p:nvPr/>
        </p:nvSpPr>
        <p:spPr>
          <a:xfrm>
            <a:off x="245533" y="1970378"/>
            <a:ext cx="11574467" cy="7491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97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fond de roulement et le besoin en fonds de roulement peuvent être calculés à partir du bilan : </a:t>
            </a:r>
          </a:p>
        </p:txBody>
      </p:sp>
      <p:pic>
        <p:nvPicPr>
          <p:cNvPr id="12" name="Image 11" descr="Une image contenant table&#10;&#10;Description générée automatiquement">
            <a:extLst>
              <a:ext uri="{FF2B5EF4-FFF2-40B4-BE49-F238E27FC236}">
                <a16:creationId xmlns:a16="http://schemas.microsoft.com/office/drawing/2014/main" id="{63B12453-8DE3-4C17-B5D0-9C2F9FACAE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187" y="2555087"/>
            <a:ext cx="10144980" cy="390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291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7592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FR" sz="32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Chap.5 – Gérer les risques de trésorerie</a:t>
            </a:r>
          </a:p>
        </p:txBody>
      </p:sp>
      <p:sp>
        <p:nvSpPr>
          <p:cNvPr id="7" name="Rectangle 6"/>
          <p:cNvSpPr/>
          <p:nvPr/>
        </p:nvSpPr>
        <p:spPr>
          <a:xfrm>
            <a:off x="99464" y="584775"/>
            <a:ext cx="1016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fr-FR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fr-FR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Identifier les cycles de trésorerie et leurs effets</a:t>
            </a:r>
            <a:endParaRPr lang="fr-FR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216" y="134492"/>
            <a:ext cx="2657918" cy="177194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EE5F32C-14E5-428D-8EF5-FFBA24D478A0}"/>
              </a:ext>
            </a:extLst>
          </p:cNvPr>
          <p:cNvSpPr txBox="1"/>
          <p:nvPr/>
        </p:nvSpPr>
        <p:spPr>
          <a:xfrm>
            <a:off x="99464" y="1051293"/>
            <a:ext cx="115485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spcBef>
                <a:spcPts val="1800"/>
              </a:spcBef>
              <a:spcAft>
                <a:spcPts val="600"/>
              </a:spcAft>
            </a:pPr>
            <a:r>
              <a:rPr lang="fr-F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2.2. Conséquences financières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3262B39-FE92-4816-8766-4CF7358E4890}"/>
              </a:ext>
            </a:extLst>
          </p:cNvPr>
          <p:cNvSpPr txBox="1"/>
          <p:nvPr/>
        </p:nvSpPr>
        <p:spPr>
          <a:xfrm>
            <a:off x="99464" y="1501576"/>
            <a:ext cx="1029546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fr-FR" sz="2200" b="1" dirty="0">
                <a:solidFill>
                  <a:srgbClr val="92D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 la trésorerie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18C8EE5-443A-4BC3-A974-3460658A2DE8}"/>
              </a:ext>
            </a:extLst>
          </p:cNvPr>
          <p:cNvSpPr txBox="1"/>
          <p:nvPr/>
        </p:nvSpPr>
        <p:spPr>
          <a:xfrm>
            <a:off x="431801" y="2326044"/>
            <a:ext cx="10706100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trésorerie résulte des encaissements et décaissements liés aux cycles des achats et des investissements.</a:t>
            </a:r>
          </a:p>
          <a:p>
            <a:pPr algn="just">
              <a:spcBef>
                <a:spcPts val="2400"/>
              </a:spcBef>
            </a:pPr>
            <a:r>
              <a:rPr lang="fr-FR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l'entreprise diminue ses ventes : </a:t>
            </a:r>
            <a:endParaRPr lang="fr-FR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-"/>
            </a:pPr>
            <a:r>
              <a:rPr lang="fr-F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encaissements diminuent </a:t>
            </a:r>
            <a:r>
              <a:rPr lang="fr-F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fr-F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manque de trésorerie ;</a:t>
            </a:r>
          </a:p>
          <a:p>
            <a:pPr marL="342900" lvl="0" indent="-342900" algn="just">
              <a:buFont typeface="Arial" panose="020B0604020202020204" pitchFamily="34" charset="0"/>
              <a:buChar char="-"/>
            </a:pPr>
            <a:r>
              <a:rPr lang="fr-F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achats doivent être adaptés pour réduire les dépenses et rétablir la trésorerie.</a:t>
            </a:r>
          </a:p>
          <a:p>
            <a:pPr algn="just">
              <a:spcBef>
                <a:spcPts val="2400"/>
              </a:spcBef>
            </a:pPr>
            <a:r>
              <a:rPr lang="fr-FR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l'entreprise accroit ses ventes :</a:t>
            </a:r>
            <a:endParaRPr lang="fr-FR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-"/>
            </a:pPr>
            <a:r>
              <a:rPr lang="fr-F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recettes augmentent </a:t>
            </a:r>
            <a:r>
              <a:rPr lang="fr-FR" sz="2200" dirty="0">
                <a:solidFill>
                  <a:srgbClr val="92D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fr-FR" sz="2200" dirty="0">
                <a:solidFill>
                  <a:srgbClr val="92D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augmentation de trésorerie </a:t>
            </a:r>
            <a:r>
              <a:rPr lang="fr-F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buFont typeface="Arial" panose="020B0604020202020204" pitchFamily="34" charset="0"/>
              <a:buChar char="-"/>
            </a:pPr>
            <a:r>
              <a:rPr lang="fr-F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achats doivent être adaptés pour assurer la production et les ventes, </a:t>
            </a:r>
          </a:p>
          <a:p>
            <a:pPr lvl="0" algn="just"/>
            <a:r>
              <a:rPr lang="fr-FR" sz="2200" dirty="0">
                <a:solidFill>
                  <a:srgbClr val="92D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fr-FR" sz="2200" dirty="0">
                <a:solidFill>
                  <a:srgbClr val="92D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augmentation les dépenses</a:t>
            </a:r>
            <a:r>
              <a:rPr lang="fr-F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2123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7592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FR" sz="32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Chap.5 – Gérer les risques de trésorerie</a:t>
            </a:r>
          </a:p>
        </p:txBody>
      </p:sp>
      <p:sp>
        <p:nvSpPr>
          <p:cNvPr id="7" name="Rectangle 6"/>
          <p:cNvSpPr/>
          <p:nvPr/>
        </p:nvSpPr>
        <p:spPr>
          <a:xfrm>
            <a:off x="99464" y="584775"/>
            <a:ext cx="1016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fr-FR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fr-FR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Identifier les cycles de trésorerie et leurs effets</a:t>
            </a:r>
            <a:endParaRPr lang="fr-FR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216" y="134492"/>
            <a:ext cx="2657918" cy="177194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EE5F32C-14E5-428D-8EF5-FFBA24D478A0}"/>
              </a:ext>
            </a:extLst>
          </p:cNvPr>
          <p:cNvSpPr txBox="1"/>
          <p:nvPr/>
        </p:nvSpPr>
        <p:spPr>
          <a:xfrm>
            <a:off x="99464" y="1051293"/>
            <a:ext cx="115485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spcBef>
                <a:spcPts val="1800"/>
              </a:spcBef>
              <a:spcAft>
                <a:spcPts val="600"/>
              </a:spcAft>
            </a:pPr>
            <a:r>
              <a:rPr lang="fr-F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2.2. Conséquences financières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3262B39-FE92-4816-8766-4CF7358E4890}"/>
              </a:ext>
            </a:extLst>
          </p:cNvPr>
          <p:cNvSpPr txBox="1"/>
          <p:nvPr/>
        </p:nvSpPr>
        <p:spPr>
          <a:xfrm>
            <a:off x="99464" y="1501576"/>
            <a:ext cx="1029546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fr-FR" sz="2200" b="1" dirty="0">
                <a:solidFill>
                  <a:srgbClr val="92D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 la trésorerie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18C8EE5-443A-4BC3-A974-3460658A2DE8}"/>
              </a:ext>
            </a:extLst>
          </p:cNvPr>
          <p:cNvSpPr txBox="1"/>
          <p:nvPr/>
        </p:nvSpPr>
        <p:spPr>
          <a:xfrm>
            <a:off x="596900" y="2356720"/>
            <a:ext cx="1046056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fr-FR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les conditions de règlement des fournisseurs sont modifiées :</a:t>
            </a:r>
            <a:endParaRPr lang="fr-FR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-"/>
            </a:pPr>
            <a:r>
              <a:rPr lang="fr-F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 le délai de paiement augmente </a:t>
            </a:r>
            <a:r>
              <a:rPr lang="fr-F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fr-F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 besoin en fonds de roulement diminue </a:t>
            </a:r>
          </a:p>
          <a:p>
            <a:pPr lvl="0" algn="just"/>
            <a:r>
              <a:rPr lang="fr-F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fr-F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>
                <a:solidFill>
                  <a:srgbClr val="92D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excès de trésorerie</a:t>
            </a:r>
            <a:r>
              <a:rPr lang="fr-F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buFont typeface="Arial" panose="020B0604020202020204" pitchFamily="34" charset="0"/>
              <a:buChar char="-"/>
            </a:pPr>
            <a:r>
              <a:rPr lang="fr-F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 le délai de paiement diminue </a:t>
            </a:r>
            <a:r>
              <a:rPr lang="fr-F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fr-F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 besoin en fonds de roulement augmente </a:t>
            </a:r>
          </a:p>
          <a:p>
            <a:pPr lvl="0" algn="just"/>
            <a:r>
              <a:rPr lang="fr-F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fr-F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>
                <a:solidFill>
                  <a:srgbClr val="92D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apport de trésorerie durable doit être réalisé (fonds de roulement).</a:t>
            </a:r>
          </a:p>
          <a:p>
            <a:pPr algn="just">
              <a:spcBef>
                <a:spcPts val="2400"/>
              </a:spcBef>
            </a:pPr>
            <a:r>
              <a:rPr lang="fr-FR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les conditions de règlement des clients sont modifiées : </a:t>
            </a:r>
            <a:endParaRPr lang="fr-FR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-"/>
            </a:pPr>
            <a:r>
              <a:rPr lang="fr-F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 le délai de paiement augmente </a:t>
            </a:r>
            <a:r>
              <a:rPr lang="fr-F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fr-F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 besoin en fonds de roulement augmente</a:t>
            </a:r>
          </a:p>
          <a:p>
            <a:pPr lvl="0" algn="just"/>
            <a:r>
              <a:rPr lang="fr-F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fr-F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>
                <a:solidFill>
                  <a:srgbClr val="92D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manque de trésorerie.</a:t>
            </a:r>
          </a:p>
          <a:p>
            <a:pPr marL="342900" lvl="0" indent="-342900" algn="just">
              <a:buFont typeface="Arial" panose="020B0604020202020204" pitchFamily="34" charset="0"/>
              <a:buChar char="-"/>
            </a:pPr>
            <a:r>
              <a:rPr lang="fr-F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 le délai de paiement diminue </a:t>
            </a:r>
            <a:r>
              <a:rPr lang="fr-F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fr-F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 besoin en fonds de roulement diminue </a:t>
            </a:r>
          </a:p>
          <a:p>
            <a:pPr lvl="0" algn="just"/>
            <a:r>
              <a:rPr lang="fr-F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fr-F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>
                <a:solidFill>
                  <a:srgbClr val="92D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excès de trésorerie.</a:t>
            </a:r>
          </a:p>
        </p:txBody>
      </p:sp>
    </p:spTree>
    <p:extLst>
      <p:ext uri="{BB962C8B-B14F-4D97-AF65-F5344CB8AC3E}">
        <p14:creationId xmlns:p14="http://schemas.microsoft.com/office/powerpoint/2010/main" val="1732316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7592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fr-FR" sz="32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Chap.5 – Gérer les risques de trésorerie</a:t>
            </a:r>
          </a:p>
        </p:txBody>
      </p:sp>
      <p:sp>
        <p:nvSpPr>
          <p:cNvPr id="7" name="Rectangle 6"/>
          <p:cNvSpPr/>
          <p:nvPr/>
        </p:nvSpPr>
        <p:spPr>
          <a:xfrm>
            <a:off x="99464" y="584775"/>
            <a:ext cx="1016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fr-FR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fr-FR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Identifier les cycles de trésorerie et leurs effets</a:t>
            </a:r>
            <a:endParaRPr lang="fr-FR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216" y="134492"/>
            <a:ext cx="2657918" cy="177194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EE5F32C-14E5-428D-8EF5-FFBA24D478A0}"/>
              </a:ext>
            </a:extLst>
          </p:cNvPr>
          <p:cNvSpPr txBox="1"/>
          <p:nvPr/>
        </p:nvSpPr>
        <p:spPr>
          <a:xfrm>
            <a:off x="99464" y="1051293"/>
            <a:ext cx="115485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spcBef>
                <a:spcPts val="1800"/>
              </a:spcBef>
              <a:spcAft>
                <a:spcPts val="600"/>
              </a:spcAft>
            </a:pPr>
            <a:r>
              <a:rPr lang="fr-FR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2.2. Conséquences financières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3262B39-FE92-4816-8766-4CF7358E4890}"/>
              </a:ext>
            </a:extLst>
          </p:cNvPr>
          <p:cNvSpPr txBox="1"/>
          <p:nvPr/>
        </p:nvSpPr>
        <p:spPr>
          <a:xfrm>
            <a:off x="99464" y="1501576"/>
            <a:ext cx="1029546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fr-FR" sz="2200" b="1" dirty="0">
                <a:solidFill>
                  <a:srgbClr val="92D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 la trésorerie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18C8EE5-443A-4BC3-A974-3460658A2DE8}"/>
              </a:ext>
            </a:extLst>
          </p:cNvPr>
          <p:cNvSpPr txBox="1"/>
          <p:nvPr/>
        </p:nvSpPr>
        <p:spPr>
          <a:xfrm>
            <a:off x="601975" y="2667386"/>
            <a:ext cx="10705676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fr-FR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le financement des investissements et équilibré :</a:t>
            </a:r>
            <a:endParaRPr lang="fr-FR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-"/>
            </a:pPr>
            <a:r>
              <a:rPr lang="fr-F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 les financements durables sont suffisants </a:t>
            </a:r>
          </a:p>
          <a:p>
            <a:pPr lvl="0" algn="just"/>
            <a:r>
              <a:rPr lang="fr-F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fr-F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200" dirty="0">
                <a:solidFill>
                  <a:srgbClr val="92D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trésorerie sera équilibrée ;</a:t>
            </a:r>
          </a:p>
          <a:p>
            <a:pPr marL="342900" lvl="0" indent="-342900" algn="just">
              <a:buFont typeface="Arial" panose="020B0604020202020204" pitchFamily="34" charset="0"/>
              <a:buChar char="-"/>
            </a:pPr>
            <a:r>
              <a:rPr lang="fr-F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 les financements durables ne sont pas suffisants </a:t>
            </a:r>
          </a:p>
          <a:p>
            <a:pPr lvl="0" algn="just"/>
            <a:r>
              <a:rPr lang="fr-F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</a:t>
            </a:r>
            <a:r>
              <a:rPr lang="fr-FR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fr-FR" sz="2200" dirty="0">
                <a:solidFill>
                  <a:srgbClr val="92D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trésorerie sera déséquilibrée.</a:t>
            </a:r>
          </a:p>
          <a:p>
            <a:pPr algn="just"/>
            <a:r>
              <a:rPr lang="fr-FR" sz="2200" dirty="0">
                <a:solidFill>
                  <a:srgbClr val="92D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fr-FR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responsable de la trésorerie doit surveiller constamment ces différents équilibres pour éviter les incidents de paiement ou les excès de trésorerie stériles.</a:t>
            </a:r>
          </a:p>
        </p:txBody>
      </p:sp>
    </p:spTree>
    <p:extLst>
      <p:ext uri="{BB962C8B-B14F-4D97-AF65-F5344CB8AC3E}">
        <p14:creationId xmlns:p14="http://schemas.microsoft.com/office/powerpoint/2010/main" val="15797122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TC104033921[[fn=Damas]]</Template>
  <TotalTime>547</TotalTime>
  <Words>806</Words>
  <Application>Microsoft Office PowerPoint</Application>
  <PresentationFormat>Grand écran</PresentationFormat>
  <Paragraphs>83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6" baseType="lpstr">
      <vt:lpstr>Arial</vt:lpstr>
      <vt:lpstr>Bookman Old Style</vt:lpstr>
      <vt:lpstr>Calibri</vt:lpstr>
      <vt:lpstr>Rockwell</vt:lpstr>
      <vt:lpstr>Symbol</vt:lpstr>
      <vt:lpstr>Wingdings</vt:lpstr>
      <vt:lpstr>Damask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Claude Terrier</dc:creator>
  <cp:lastModifiedBy>Claude Terrier</cp:lastModifiedBy>
  <cp:revision>19</cp:revision>
  <dcterms:created xsi:type="dcterms:W3CDTF">2014-06-17T06:47:14Z</dcterms:created>
  <dcterms:modified xsi:type="dcterms:W3CDTF">2024-10-17T11:14:47Z</dcterms:modified>
</cp:coreProperties>
</file>