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64C27A-3BC8-413C-807E-6529908ACF7D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B0D79FD-4165-49C7-BC89-FA65CDE14647}">
      <dgm:prSet phldrT="[Texte]" custT="1"/>
      <dgm:spPr/>
      <dgm:t>
        <a:bodyPr/>
        <a:lstStyle/>
        <a:p>
          <a:r>
            <a:rPr lang="fr-FR" sz="2200" b="1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L'entreprise doit anticiper ses flux financiers pour éviter les problèmes de trésorerie. Les conséquences peuvent être </a:t>
          </a:r>
          <a:endParaRPr lang="fr-FR" sz="2200" b="1" dirty="0">
            <a:solidFill>
              <a:srgbClr val="FF0000"/>
            </a:solidFill>
          </a:endParaRPr>
        </a:p>
      </dgm:t>
    </dgm:pt>
    <dgm:pt modelId="{815F6676-D699-4B03-9F13-19F7DADE40C5}" type="parTrans" cxnId="{0DB029E3-3094-4017-A7E8-AB889D41EEA0}">
      <dgm:prSet/>
      <dgm:spPr/>
      <dgm:t>
        <a:bodyPr/>
        <a:lstStyle/>
        <a:p>
          <a:endParaRPr lang="fr-FR"/>
        </a:p>
      </dgm:t>
    </dgm:pt>
    <dgm:pt modelId="{C55222E2-0FBB-44FD-A93C-31D857F36CE7}" type="sibTrans" cxnId="{0DB029E3-3094-4017-A7E8-AB889D41EEA0}">
      <dgm:prSet/>
      <dgm:spPr/>
      <dgm:t>
        <a:bodyPr/>
        <a:lstStyle/>
        <a:p>
          <a:endParaRPr lang="fr-FR"/>
        </a:p>
      </dgm:t>
    </dgm:pt>
    <dgm:pt modelId="{1D39F7C6-AF25-44E8-8D05-932E92D94DF1}">
      <dgm:prSet custT="1"/>
      <dgm:spPr/>
      <dgm:t>
        <a:bodyPr/>
        <a:lstStyle/>
        <a:p>
          <a:pPr algn="l"/>
          <a:r>
            <a:rPr lang="fr-F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une </a:t>
          </a:r>
          <a:r>
            <a:rPr lang="fr-FR" sz="20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perte de confiance</a:t>
          </a:r>
          <a:r>
            <a:rPr lang="fr-F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fr-FR" sz="20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des fournisseurs</a:t>
          </a:r>
          <a:r>
            <a:rPr lang="fr-F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qui peut les conduire à ne plus travailler avec l'entreprise ou à augmenter les tarifs </a:t>
          </a:r>
          <a:r>
            <a:rPr lang="fr-FR" sz="200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pour couvrir </a:t>
          </a:r>
          <a:r>
            <a:rPr lang="fr-F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des </a:t>
          </a:r>
          <a:r>
            <a:rPr lang="fr-FR" sz="200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risques d'impayés</a:t>
          </a:r>
          <a:endParaRPr lang="fr-FR" sz="2000" dirty="0">
            <a:effectLst/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E87AD9-AB05-4EB4-83D1-55DF78BFCABF}" type="sibTrans" cxnId="{5EADE103-2B73-4661-9CE1-FB948B63090B}">
      <dgm:prSet/>
      <dgm:spPr/>
      <dgm:t>
        <a:bodyPr/>
        <a:lstStyle/>
        <a:p>
          <a:endParaRPr lang="fr-FR"/>
        </a:p>
      </dgm:t>
    </dgm:pt>
    <dgm:pt modelId="{9C66F062-B813-47F5-B62B-BF25C69A00A0}" type="parTrans" cxnId="{5EADE103-2B73-4661-9CE1-FB948B63090B}">
      <dgm:prSet/>
      <dgm:spPr/>
      <dgm:t>
        <a:bodyPr/>
        <a:lstStyle/>
        <a:p>
          <a:endParaRPr lang="fr-FR"/>
        </a:p>
      </dgm:t>
    </dgm:pt>
    <dgm:pt modelId="{E0CB4996-A358-4E14-9CB5-8259ABABD158}">
      <dgm:prSet custT="1"/>
      <dgm:spPr/>
      <dgm:t>
        <a:bodyPr/>
        <a:lstStyle/>
        <a:p>
          <a:pPr algn="l"/>
          <a:r>
            <a:rPr lang="fr-F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un </a:t>
          </a:r>
          <a:r>
            <a:rPr lang="fr-FR" sz="20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dépôt de bilan</a:t>
          </a:r>
          <a:r>
            <a:rPr lang="fr-F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en cas de cessation de paiement.</a:t>
          </a:r>
        </a:p>
      </dgm:t>
    </dgm:pt>
    <dgm:pt modelId="{5A44BE15-2D76-4651-85A6-53260B7E18F5}" type="sibTrans" cxnId="{38E82F41-1D81-4703-9D92-01EAFD1BD44F}">
      <dgm:prSet/>
      <dgm:spPr/>
      <dgm:t>
        <a:bodyPr/>
        <a:lstStyle/>
        <a:p>
          <a:endParaRPr lang="fr-FR"/>
        </a:p>
      </dgm:t>
    </dgm:pt>
    <dgm:pt modelId="{19F1122E-9A18-4378-BECA-08740965FBC7}" type="parTrans" cxnId="{38E82F41-1D81-4703-9D92-01EAFD1BD44F}">
      <dgm:prSet/>
      <dgm:spPr/>
      <dgm:t>
        <a:bodyPr/>
        <a:lstStyle/>
        <a:p>
          <a:endParaRPr lang="fr-FR"/>
        </a:p>
      </dgm:t>
    </dgm:pt>
    <dgm:pt modelId="{5A89837B-1EFC-4808-9CDC-411C5D613E79}" type="pres">
      <dgm:prSet presAssocID="{5C64C27A-3BC8-413C-807E-6529908ACF7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4A0F94A-72C9-4427-B26C-BA5E0B489383}" type="pres">
      <dgm:prSet presAssocID="{DB0D79FD-4165-49C7-BC89-FA65CDE14647}" presName="root" presStyleCnt="0"/>
      <dgm:spPr/>
    </dgm:pt>
    <dgm:pt modelId="{8F20292E-191E-4D08-A58D-45C4BF249552}" type="pres">
      <dgm:prSet presAssocID="{DB0D79FD-4165-49C7-BC89-FA65CDE14647}" presName="rootComposite" presStyleCnt="0"/>
      <dgm:spPr/>
    </dgm:pt>
    <dgm:pt modelId="{5CC0BFAE-5FCC-4CDD-8DA1-89C89BFEB6A1}" type="pres">
      <dgm:prSet presAssocID="{DB0D79FD-4165-49C7-BC89-FA65CDE14647}" presName="rootText" presStyleLbl="node1" presStyleIdx="0" presStyleCnt="1" custScaleX="369065" custScaleY="61576"/>
      <dgm:spPr/>
    </dgm:pt>
    <dgm:pt modelId="{C4C1A9E2-D688-45D3-AEC9-5E01B1852704}" type="pres">
      <dgm:prSet presAssocID="{DB0D79FD-4165-49C7-BC89-FA65CDE14647}" presName="rootConnector" presStyleLbl="node1" presStyleIdx="0" presStyleCnt="1"/>
      <dgm:spPr/>
    </dgm:pt>
    <dgm:pt modelId="{90F2DE36-E883-4E6E-8616-40BC3B1F53C1}" type="pres">
      <dgm:prSet presAssocID="{DB0D79FD-4165-49C7-BC89-FA65CDE14647}" presName="childShape" presStyleCnt="0"/>
      <dgm:spPr/>
    </dgm:pt>
    <dgm:pt modelId="{B4F89E72-6D88-461C-BCE3-B47F97588458}" type="pres">
      <dgm:prSet presAssocID="{9C66F062-B813-47F5-B62B-BF25C69A00A0}" presName="Name13" presStyleLbl="parChTrans1D2" presStyleIdx="0" presStyleCnt="2"/>
      <dgm:spPr/>
    </dgm:pt>
    <dgm:pt modelId="{13376D04-6B6F-4865-AAB4-C5384C5DEE73}" type="pres">
      <dgm:prSet presAssocID="{1D39F7C6-AF25-44E8-8D05-932E92D94DF1}" presName="childText" presStyleLbl="bgAcc1" presStyleIdx="0" presStyleCnt="2" custScaleX="485332" custScaleY="80268">
        <dgm:presLayoutVars>
          <dgm:bulletEnabled val="1"/>
        </dgm:presLayoutVars>
      </dgm:prSet>
      <dgm:spPr/>
    </dgm:pt>
    <dgm:pt modelId="{953A7C62-5C0E-47FD-B08A-AB6BE4F36918}" type="pres">
      <dgm:prSet presAssocID="{19F1122E-9A18-4378-BECA-08740965FBC7}" presName="Name13" presStyleLbl="parChTrans1D2" presStyleIdx="1" presStyleCnt="2"/>
      <dgm:spPr/>
    </dgm:pt>
    <dgm:pt modelId="{FF5A8C81-FA59-4233-90D8-C61EEDC00C2B}" type="pres">
      <dgm:prSet presAssocID="{E0CB4996-A358-4E14-9CB5-8259ABABD158}" presName="childText" presStyleLbl="bgAcc1" presStyleIdx="1" presStyleCnt="2" custScaleX="485332" custScaleY="37804" custLinFactNeighborX="-650" custLinFactNeighborY="17">
        <dgm:presLayoutVars>
          <dgm:bulletEnabled val="1"/>
        </dgm:presLayoutVars>
      </dgm:prSet>
      <dgm:spPr/>
    </dgm:pt>
  </dgm:ptLst>
  <dgm:cxnLst>
    <dgm:cxn modelId="{5EADE103-2B73-4661-9CE1-FB948B63090B}" srcId="{DB0D79FD-4165-49C7-BC89-FA65CDE14647}" destId="{1D39F7C6-AF25-44E8-8D05-932E92D94DF1}" srcOrd="0" destOrd="0" parTransId="{9C66F062-B813-47F5-B62B-BF25C69A00A0}" sibTransId="{05E87AD9-AB05-4EB4-83D1-55DF78BFCABF}"/>
    <dgm:cxn modelId="{08DA9E19-FE34-4326-AE51-CE740166BB0E}" type="presOf" srcId="{DB0D79FD-4165-49C7-BC89-FA65CDE14647}" destId="{5CC0BFAE-5FCC-4CDD-8DA1-89C89BFEB6A1}" srcOrd="0" destOrd="0" presId="urn:microsoft.com/office/officeart/2005/8/layout/hierarchy3"/>
    <dgm:cxn modelId="{38E82F41-1D81-4703-9D92-01EAFD1BD44F}" srcId="{DB0D79FD-4165-49C7-BC89-FA65CDE14647}" destId="{E0CB4996-A358-4E14-9CB5-8259ABABD158}" srcOrd="1" destOrd="0" parTransId="{19F1122E-9A18-4378-BECA-08740965FBC7}" sibTransId="{5A44BE15-2D76-4651-85A6-53260B7E18F5}"/>
    <dgm:cxn modelId="{D53F2866-CD64-4431-BF2D-796D8BBD4346}" type="presOf" srcId="{1D39F7C6-AF25-44E8-8D05-932E92D94DF1}" destId="{13376D04-6B6F-4865-AAB4-C5384C5DEE73}" srcOrd="0" destOrd="0" presId="urn:microsoft.com/office/officeart/2005/8/layout/hierarchy3"/>
    <dgm:cxn modelId="{977E8C49-1295-481F-894B-20516DC896D1}" type="presOf" srcId="{DB0D79FD-4165-49C7-BC89-FA65CDE14647}" destId="{C4C1A9E2-D688-45D3-AEC9-5E01B1852704}" srcOrd="1" destOrd="0" presId="urn:microsoft.com/office/officeart/2005/8/layout/hierarchy3"/>
    <dgm:cxn modelId="{9FCBC56A-A9B8-4C4B-AAC1-D87FB5EC54CB}" type="presOf" srcId="{5C64C27A-3BC8-413C-807E-6529908ACF7D}" destId="{5A89837B-1EFC-4808-9CDC-411C5D613E79}" srcOrd="0" destOrd="0" presId="urn:microsoft.com/office/officeart/2005/8/layout/hierarchy3"/>
    <dgm:cxn modelId="{D14A0C6F-28AE-4910-82AA-9EC04DECC116}" type="presOf" srcId="{9C66F062-B813-47F5-B62B-BF25C69A00A0}" destId="{B4F89E72-6D88-461C-BCE3-B47F97588458}" srcOrd="0" destOrd="0" presId="urn:microsoft.com/office/officeart/2005/8/layout/hierarchy3"/>
    <dgm:cxn modelId="{E58F1E71-6562-4F22-AF46-3206B1CB64BD}" type="presOf" srcId="{E0CB4996-A358-4E14-9CB5-8259ABABD158}" destId="{FF5A8C81-FA59-4233-90D8-C61EEDC00C2B}" srcOrd="0" destOrd="0" presId="urn:microsoft.com/office/officeart/2005/8/layout/hierarchy3"/>
    <dgm:cxn modelId="{E4085274-F28A-461F-A1C1-02ECB77D12F0}" type="presOf" srcId="{19F1122E-9A18-4378-BECA-08740965FBC7}" destId="{953A7C62-5C0E-47FD-B08A-AB6BE4F36918}" srcOrd="0" destOrd="0" presId="urn:microsoft.com/office/officeart/2005/8/layout/hierarchy3"/>
    <dgm:cxn modelId="{0DB029E3-3094-4017-A7E8-AB889D41EEA0}" srcId="{5C64C27A-3BC8-413C-807E-6529908ACF7D}" destId="{DB0D79FD-4165-49C7-BC89-FA65CDE14647}" srcOrd="0" destOrd="0" parTransId="{815F6676-D699-4B03-9F13-19F7DADE40C5}" sibTransId="{C55222E2-0FBB-44FD-A93C-31D857F36CE7}"/>
    <dgm:cxn modelId="{739A680B-E8FD-4964-AD0E-E57443E3C544}" type="presParOf" srcId="{5A89837B-1EFC-4808-9CDC-411C5D613E79}" destId="{D4A0F94A-72C9-4427-B26C-BA5E0B489383}" srcOrd="0" destOrd="0" presId="urn:microsoft.com/office/officeart/2005/8/layout/hierarchy3"/>
    <dgm:cxn modelId="{CDD581CD-9F49-4918-ACE7-E7E231F956AF}" type="presParOf" srcId="{D4A0F94A-72C9-4427-B26C-BA5E0B489383}" destId="{8F20292E-191E-4D08-A58D-45C4BF249552}" srcOrd="0" destOrd="0" presId="urn:microsoft.com/office/officeart/2005/8/layout/hierarchy3"/>
    <dgm:cxn modelId="{E80B55FA-6EFE-4D91-B021-60AD422CB9BA}" type="presParOf" srcId="{8F20292E-191E-4D08-A58D-45C4BF249552}" destId="{5CC0BFAE-5FCC-4CDD-8DA1-89C89BFEB6A1}" srcOrd="0" destOrd="0" presId="urn:microsoft.com/office/officeart/2005/8/layout/hierarchy3"/>
    <dgm:cxn modelId="{8C72F169-DD6D-4EC0-A59B-057716B507B0}" type="presParOf" srcId="{8F20292E-191E-4D08-A58D-45C4BF249552}" destId="{C4C1A9E2-D688-45D3-AEC9-5E01B1852704}" srcOrd="1" destOrd="0" presId="urn:microsoft.com/office/officeart/2005/8/layout/hierarchy3"/>
    <dgm:cxn modelId="{98107FBE-D14D-40F0-968C-5A45FAB60A2F}" type="presParOf" srcId="{D4A0F94A-72C9-4427-B26C-BA5E0B489383}" destId="{90F2DE36-E883-4E6E-8616-40BC3B1F53C1}" srcOrd="1" destOrd="0" presId="urn:microsoft.com/office/officeart/2005/8/layout/hierarchy3"/>
    <dgm:cxn modelId="{2EC773C3-DBC2-40BD-B4D7-3A58A086C850}" type="presParOf" srcId="{90F2DE36-E883-4E6E-8616-40BC3B1F53C1}" destId="{B4F89E72-6D88-461C-BCE3-B47F97588458}" srcOrd="0" destOrd="0" presId="urn:microsoft.com/office/officeart/2005/8/layout/hierarchy3"/>
    <dgm:cxn modelId="{45D81D77-6926-49F6-8C4E-C5FAF746DE6C}" type="presParOf" srcId="{90F2DE36-E883-4E6E-8616-40BC3B1F53C1}" destId="{13376D04-6B6F-4865-AAB4-C5384C5DEE73}" srcOrd="1" destOrd="0" presId="urn:microsoft.com/office/officeart/2005/8/layout/hierarchy3"/>
    <dgm:cxn modelId="{37716D99-ED8F-4089-BCC0-FC5C424946A6}" type="presParOf" srcId="{90F2DE36-E883-4E6E-8616-40BC3B1F53C1}" destId="{953A7C62-5C0E-47FD-B08A-AB6BE4F36918}" srcOrd="2" destOrd="0" presId="urn:microsoft.com/office/officeart/2005/8/layout/hierarchy3"/>
    <dgm:cxn modelId="{36863D38-E35E-41CC-B2B9-7FC72CE2341D}" type="presParOf" srcId="{90F2DE36-E883-4E6E-8616-40BC3B1F53C1}" destId="{FF5A8C81-FA59-4233-90D8-C61EEDC00C2B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C0BFAE-5FCC-4CDD-8DA1-89C89BFEB6A1}">
      <dsp:nvSpPr>
        <dsp:cNvPr id="0" name=""/>
        <dsp:cNvSpPr/>
      </dsp:nvSpPr>
      <dsp:spPr>
        <a:xfrm>
          <a:off x="2681" y="275702"/>
          <a:ext cx="8840907" cy="7375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L'entreprise doit anticiper ses flux financiers pour éviter les problèmes de trésorerie. Les conséquences peuvent être </a:t>
          </a:r>
          <a:endParaRPr lang="fr-FR" sz="2200" b="1" kern="1200" dirty="0">
            <a:solidFill>
              <a:srgbClr val="FF0000"/>
            </a:solidFill>
          </a:endParaRPr>
        </a:p>
      </dsp:txBody>
      <dsp:txXfrm>
        <a:off x="24282" y="297303"/>
        <a:ext cx="8797705" cy="694320"/>
      </dsp:txXfrm>
    </dsp:sp>
    <dsp:sp modelId="{B4F89E72-6D88-461C-BCE3-B47F97588458}">
      <dsp:nvSpPr>
        <dsp:cNvPr id="0" name=""/>
        <dsp:cNvSpPr/>
      </dsp:nvSpPr>
      <dsp:spPr>
        <a:xfrm>
          <a:off x="886772" y="1013225"/>
          <a:ext cx="884090" cy="7801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0138"/>
              </a:lnTo>
              <a:lnTo>
                <a:pt x="884090" y="78013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376D04-6B6F-4865-AAB4-C5384C5DEE73}">
      <dsp:nvSpPr>
        <dsp:cNvPr id="0" name=""/>
        <dsp:cNvSpPr/>
      </dsp:nvSpPr>
      <dsp:spPr>
        <a:xfrm>
          <a:off x="1770863" y="1312661"/>
          <a:ext cx="9300855" cy="9614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une </a:t>
          </a:r>
          <a:r>
            <a:rPr lang="fr-FR" sz="2000" b="1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perte de confiance</a:t>
          </a:r>
          <a:r>
            <a:rPr lang="fr-FR" sz="20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fr-FR" sz="2000" b="1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des fournisseurs</a:t>
          </a:r>
          <a:r>
            <a:rPr lang="fr-FR" sz="20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qui peut les conduire à ne plus travailler avec l'entreprise ou à augmenter les tarifs </a:t>
          </a:r>
          <a:r>
            <a:rPr lang="fr-FR" sz="2000" kern="120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pour couvrir </a:t>
          </a:r>
          <a:r>
            <a:rPr lang="fr-FR" sz="20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des </a:t>
          </a:r>
          <a:r>
            <a:rPr lang="fr-FR" sz="2000" kern="120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risques d'impayés</a:t>
          </a:r>
          <a:endParaRPr lang="fr-FR" sz="2000" kern="1200" dirty="0">
            <a:effectLst/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99022" y="1340820"/>
        <a:ext cx="9244537" cy="905087"/>
      </dsp:txXfrm>
    </dsp:sp>
    <dsp:sp modelId="{953A7C62-5C0E-47FD-B08A-AB6BE4F36918}">
      <dsp:nvSpPr>
        <dsp:cNvPr id="0" name=""/>
        <dsp:cNvSpPr/>
      </dsp:nvSpPr>
      <dsp:spPr>
        <a:xfrm>
          <a:off x="886772" y="1013225"/>
          <a:ext cx="871634" cy="1786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6878"/>
              </a:lnTo>
              <a:lnTo>
                <a:pt x="871634" y="178687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5A8C81-FA59-4233-90D8-C61EEDC00C2B}">
      <dsp:nvSpPr>
        <dsp:cNvPr id="0" name=""/>
        <dsp:cNvSpPr/>
      </dsp:nvSpPr>
      <dsp:spPr>
        <a:xfrm>
          <a:off x="1758406" y="2573706"/>
          <a:ext cx="9300855" cy="4527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un </a:t>
          </a:r>
          <a:r>
            <a:rPr lang="fr-FR" sz="2000" b="1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dépôt de bilan</a:t>
          </a:r>
          <a:r>
            <a:rPr lang="fr-FR" sz="20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en cas de cessation de paiement.</a:t>
          </a:r>
        </a:p>
      </dsp:txBody>
      <dsp:txXfrm>
        <a:off x="1771668" y="2586968"/>
        <a:ext cx="9274331" cy="4262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6DB270-534B-D047-ACAF-60AE5F6424D7}" type="datetimeFigureOut">
              <a:rPr lang="fr-FR" smtClean="0"/>
              <a:t>22/10/2023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F4774-FAA5-0944-8046-284FBB4C0F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53937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C9DEB-415E-D64D-900E-986158240273}" type="datetimeFigureOut">
              <a:rPr lang="fr-FR" smtClean="0"/>
              <a:t>22/10/2023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F82D49-E710-E04A-B941-4CFE56EE10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21835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47174-137B-F145-B9AB-33CF0FF063EA}" type="datetime1">
              <a:rPr lang="fr-FR" smtClean="0"/>
              <a:t>22/10/2023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3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E524-F133-FF49-9EBD-FB003D325D18}" type="datetime1">
              <a:rPr lang="fr-FR" smtClean="0"/>
              <a:t>22/10/2023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CA5C6-8C81-764A-90D6-901ED80823E7}" type="datetime1">
              <a:rPr lang="fr-FR" smtClean="0"/>
              <a:t>22/10/2023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3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015C-EB8F-6946-A8E6-911BCD42751C}" type="datetime1">
              <a:rPr lang="fr-FR" smtClean="0"/>
              <a:t>22/10/2023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1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BF215-20D9-2C4E-9DCB-82FBC3A1E19D}" type="datetime1">
              <a:rPr lang="fr-FR" smtClean="0"/>
              <a:t>22/10/2023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B2ED-871C-5548-B475-35D7AA264B3E}" type="datetime1">
              <a:rPr lang="fr-FR" smtClean="0"/>
              <a:t>22/10/2023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1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39BD8-5D21-2448-B68E-E1AC988921DD}" type="datetime1">
              <a:rPr lang="fr-FR" smtClean="0"/>
              <a:t>22/10/2023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6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FA0EE-FF82-E244-B5EA-9EC1BEA5D8E4}" type="datetime1">
              <a:rPr lang="fr-FR" smtClean="0"/>
              <a:t>22/10/2023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040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3278C-1F8E-224F-B245-77A916340BD9}" type="datetime1">
              <a:rPr lang="fr-FR" smtClean="0"/>
              <a:t>22/10/2023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3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E13A1-265F-884B-A120-479872612C01}" type="datetime1">
              <a:rPr lang="fr-FR" smtClean="0"/>
              <a:t>22/10/2023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9D784-FDF1-2A46-90D0-86B8172D07E2}" type="datetime1">
              <a:rPr lang="fr-FR" smtClean="0"/>
              <a:t>22/10/2023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2002-8929-E344-B346-4B587CA0815B}" type="datetime1">
              <a:rPr lang="fr-FR" smtClean="0"/>
              <a:t>22/10/2023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923B-F616-DE49-A5F3-69DFD94E8984}" type="datetime1">
              <a:rPr lang="fr-FR" smtClean="0"/>
              <a:t>22/10/2023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77BDB-6904-8D4C-88A8-BFB8291AADFC}" type="datetime1">
              <a:rPr lang="fr-FR" smtClean="0"/>
              <a:t>22/10/2023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4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36FA8-99B4-9845-85AF-2B7F07A64325}" type="datetime1">
              <a:rPr lang="fr-FR" smtClean="0"/>
              <a:t>22/10/2023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0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FF056-3927-C64A-8CA7-85AD5093D745}" type="datetime1">
              <a:rPr lang="fr-FR" smtClean="0"/>
              <a:t>22/10/2023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4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96D3-18D0-F74F-B6C0-E192EFAB6CF5}" type="datetime1">
              <a:rPr lang="fr-FR" smtClean="0"/>
              <a:t>22/10/2023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2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EAA83-CA4E-3443-A22C-8D0E49D43A5F}" type="datetime1">
              <a:rPr lang="fr-FR" smtClean="0"/>
              <a:t>22/10/2023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© Delagrave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7592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Chap.5 – Gérer les risques de trésorerie</a:t>
            </a:r>
          </a:p>
        </p:txBody>
      </p:sp>
      <p:sp>
        <p:nvSpPr>
          <p:cNvPr id="7" name="Rectangle 6"/>
          <p:cNvSpPr/>
          <p:nvPr/>
        </p:nvSpPr>
        <p:spPr>
          <a:xfrm>
            <a:off x="112164" y="633428"/>
            <a:ext cx="10160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Identifier les enjeux de la trésorerie</a:t>
            </a:r>
            <a:endParaRPr lang="fr-FR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2216" y="134492"/>
            <a:ext cx="2657918" cy="1771945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5392BC32-0646-4B6F-AC1D-6C6D579C4D90}"/>
              </a:ext>
            </a:extLst>
          </p:cNvPr>
          <p:cNvSpPr txBox="1"/>
          <p:nvPr/>
        </p:nvSpPr>
        <p:spPr>
          <a:xfrm>
            <a:off x="715433" y="2307504"/>
            <a:ext cx="10326054" cy="2616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gestion de trésorerie consiste à gérer les encaissements et les décaissements bancaires afin de pouvoir payer les sommes dues aux bonnes échéances. </a:t>
            </a:r>
          </a:p>
          <a:p>
            <a:pPr algn="ctr">
              <a:spcBef>
                <a:spcPts val="24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 représente un enjeu essentiel dans la mesure ou tout incident de paiement peut entraîner des </a:t>
            </a:r>
            <a:r>
              <a:rPr lang="fr-FR" sz="2400" b="1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conséquences graves sur la vie voir la survie de l'entreprise.</a:t>
            </a:r>
          </a:p>
        </p:txBody>
      </p:sp>
    </p:spTree>
    <p:extLst>
      <p:ext uri="{BB962C8B-B14F-4D97-AF65-F5344CB8AC3E}">
        <p14:creationId xmlns:p14="http://schemas.microsoft.com/office/powerpoint/2010/main" val="269735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7592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Chap.5 – Gérer les risques de trésorerie</a:t>
            </a:r>
          </a:p>
        </p:txBody>
      </p:sp>
      <p:sp>
        <p:nvSpPr>
          <p:cNvPr id="7" name="Rectangle 6"/>
          <p:cNvSpPr/>
          <p:nvPr/>
        </p:nvSpPr>
        <p:spPr>
          <a:xfrm>
            <a:off x="112164" y="633428"/>
            <a:ext cx="10160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Identifier les enjeux de la trésorerie</a:t>
            </a:r>
            <a:endParaRPr lang="fr-FR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2216" y="134492"/>
            <a:ext cx="2657918" cy="1771945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6D1FC0AC-5B10-48D4-A950-40051EB98A4E}"/>
              </a:ext>
            </a:extLst>
          </p:cNvPr>
          <p:cNvSpPr txBox="1"/>
          <p:nvPr/>
        </p:nvSpPr>
        <p:spPr>
          <a:xfrm>
            <a:off x="476250" y="5116576"/>
            <a:ext cx="112395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À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l'inverse l'entreprise peut connaitre des excès de liquidités qui immobilisent des fonds inutilement</a:t>
            </a:r>
            <a:r>
              <a:rPr lang="fr-FR" sz="22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Dans 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 cas l'entreprise peut placer ces liquidités afin qu’elles rapportent des intérêts par exemple.</a:t>
            </a:r>
          </a:p>
        </p:txBody>
      </p:sp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2B1FD46D-2DA2-4EA5-AAA2-AF0CA96BB5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1886929"/>
              </p:ext>
            </p:extLst>
          </p:nvPr>
        </p:nvGraphicFramePr>
        <p:xfrm>
          <a:off x="393700" y="1630733"/>
          <a:ext cx="11074400" cy="3302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3991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TC104033921[[fn=Damas]]</Template>
  <TotalTime>511</TotalTime>
  <Words>170</Words>
  <Application>Microsoft Office PowerPoint</Application>
  <PresentationFormat>Grand écran</PresentationFormat>
  <Paragraphs>10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Bookman Old Style</vt:lpstr>
      <vt:lpstr>Calibri</vt:lpstr>
      <vt:lpstr>Rockwell</vt:lpstr>
      <vt:lpstr>Damask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17</cp:revision>
  <dcterms:created xsi:type="dcterms:W3CDTF">2014-06-17T06:47:14Z</dcterms:created>
  <dcterms:modified xsi:type="dcterms:W3CDTF">2023-10-21T22:30:52Z</dcterms:modified>
</cp:coreProperties>
</file>