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36BFC3-E12A-4ABA-9E18-1107C3189903}" type="doc">
      <dgm:prSet loTypeId="urn:microsoft.com/office/officeart/2005/8/layout/orgChart1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27245FA4-B4F8-46F7-9BEA-ADF8A69BF3B9}">
      <dgm:prSet phldrT="[Texte]"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L’entreprise doit surveiller ses flux de trésorerie  </a:t>
          </a:r>
        </a:p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Cette attention signifie</a:t>
          </a:r>
        </a:p>
      </dgm:t>
    </dgm:pt>
    <dgm:pt modelId="{85C9C2A5-9C39-4EF6-BEDB-2FD22D9ECACA}" type="parTrans" cxnId="{99F20C27-1DC0-4A83-9ABA-430B82DD18F7}">
      <dgm:prSet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98DF33-0E58-4A8F-AFD3-FD93A1202BD2}" type="sibTrans" cxnId="{99F20C27-1DC0-4A83-9ABA-430B82DD18F7}">
      <dgm:prSet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1CA686B-A171-4AE9-9AED-AC49DD664B14}">
      <dgm:prSet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Identifier les cycles de trésorerie liés à l'activité et aux investissements</a:t>
          </a:r>
        </a:p>
      </dgm:t>
    </dgm:pt>
    <dgm:pt modelId="{5E1EE2D6-832E-46CC-8D77-A6873A4FEA2A}" type="parTrans" cxnId="{4E389FAF-7BDD-4AF9-A89D-60776A2A7279}">
      <dgm:prSet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8978B6-FB77-4BDE-8763-BB0875A5FD0C}" type="sibTrans" cxnId="{4E389FAF-7BDD-4AF9-A89D-60776A2A7279}">
      <dgm:prSet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A1C828-B0E4-4066-92A5-8330AA4B2A1F}">
      <dgm:prSet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Contrôler régulièrement la situation bancaire</a:t>
          </a:r>
        </a:p>
      </dgm:t>
    </dgm:pt>
    <dgm:pt modelId="{3F2CF0D8-8C59-44D7-896E-7E06A6B11D55}" type="parTrans" cxnId="{AD536102-D016-4481-B774-3CE2619A6433}">
      <dgm:prSet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93016C-FB20-43D4-B0F6-DE2FF0B58A55}" type="sibTrans" cxnId="{AD536102-D016-4481-B774-3CE2619A6433}">
      <dgm:prSet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DED46E-82F8-41C7-AEAA-0D089D50C5C1}">
      <dgm:prSet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Élaborer des budgets de trésorerie pour anticiper </a:t>
          </a:r>
          <a:r>
            <a:rPr lang="fr-FR" sz="2000" b="1">
              <a:latin typeface="Arial" panose="020B0604020202020204" pitchFamily="34" charset="0"/>
              <a:cs typeface="Arial" panose="020B0604020202020204" pitchFamily="34" charset="0"/>
            </a:rPr>
            <a:t>les difficultés</a:t>
          </a:r>
          <a:endParaRPr lang="fr-F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544233-240A-4EFD-BCC1-686B69052A5A}" type="parTrans" cxnId="{72BF1CB7-FD29-41B2-8440-52FD2FB994B7}">
      <dgm:prSet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682082-51F3-4F34-B644-42931FAA77B6}" type="sibTrans" cxnId="{72BF1CB7-FD29-41B2-8440-52FD2FB994B7}">
      <dgm:prSet/>
      <dgm:spPr/>
      <dgm:t>
        <a:bodyPr/>
        <a:lstStyle/>
        <a:p>
          <a:endParaRPr lang="fr-FR" sz="20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095ADC-4806-416A-9F22-F24E7B1D16B0}">
      <dgm:prSet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Optimiser la gestion des excès et des insuffisances de trésorerie</a:t>
          </a:r>
        </a:p>
      </dgm:t>
    </dgm:pt>
    <dgm:pt modelId="{EE422639-63CC-46F4-9936-9DBE5F2C10F1}" type="parTrans" cxnId="{A34DA735-C18D-4A6E-8A99-FFD417ED4B79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48D971-5977-4E57-91B8-7C2BF2B7BC44}" type="sibTrans" cxnId="{A34DA735-C18D-4A6E-8A99-FFD417ED4B79}">
      <dgm:prSet/>
      <dgm:spPr/>
      <dgm:t>
        <a:bodyPr/>
        <a:lstStyle/>
        <a:p>
          <a:endParaRPr lang="fr-F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FF58B0-293D-4E65-8138-E149A132555D}" type="pres">
      <dgm:prSet presAssocID="{6F36BFC3-E12A-4ABA-9E18-1107C318990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F13F8F1-350F-49B8-A22B-FA6F984CCF54}" type="pres">
      <dgm:prSet presAssocID="{27245FA4-B4F8-46F7-9BEA-ADF8A69BF3B9}" presName="hierRoot1" presStyleCnt="0">
        <dgm:presLayoutVars>
          <dgm:hierBranch val="init"/>
        </dgm:presLayoutVars>
      </dgm:prSet>
      <dgm:spPr/>
    </dgm:pt>
    <dgm:pt modelId="{DCC404F0-9AF6-4F85-B442-2CB860EF55FA}" type="pres">
      <dgm:prSet presAssocID="{27245FA4-B4F8-46F7-9BEA-ADF8A69BF3B9}" presName="rootComposite1" presStyleCnt="0"/>
      <dgm:spPr/>
    </dgm:pt>
    <dgm:pt modelId="{EC4A9E6A-84C2-457E-A366-63B9FB9B8704}" type="pres">
      <dgm:prSet presAssocID="{27245FA4-B4F8-46F7-9BEA-ADF8A69BF3B9}" presName="rootText1" presStyleLbl="node0" presStyleIdx="0" presStyleCnt="1" custScaleX="237006" custScaleY="56722">
        <dgm:presLayoutVars>
          <dgm:chPref val="3"/>
        </dgm:presLayoutVars>
      </dgm:prSet>
      <dgm:spPr/>
    </dgm:pt>
    <dgm:pt modelId="{D894585D-09C7-4FEB-B460-AC801D03E1F9}" type="pres">
      <dgm:prSet presAssocID="{27245FA4-B4F8-46F7-9BEA-ADF8A69BF3B9}" presName="rootConnector1" presStyleLbl="node1" presStyleIdx="0" presStyleCnt="0"/>
      <dgm:spPr/>
    </dgm:pt>
    <dgm:pt modelId="{EB28C024-1F98-4DAA-96F8-9175B17A909F}" type="pres">
      <dgm:prSet presAssocID="{27245FA4-B4F8-46F7-9BEA-ADF8A69BF3B9}" presName="hierChild2" presStyleCnt="0"/>
      <dgm:spPr/>
    </dgm:pt>
    <dgm:pt modelId="{D0A9DCEC-DFDF-42E4-A0B5-D0B2A5D029CE}" type="pres">
      <dgm:prSet presAssocID="{5E1EE2D6-832E-46CC-8D77-A6873A4FEA2A}" presName="Name37" presStyleLbl="parChTrans1D2" presStyleIdx="0" presStyleCnt="4"/>
      <dgm:spPr/>
    </dgm:pt>
    <dgm:pt modelId="{51328846-E586-48AB-87DC-A5950AA6D468}" type="pres">
      <dgm:prSet presAssocID="{31CA686B-A171-4AE9-9AED-AC49DD664B14}" presName="hierRoot2" presStyleCnt="0">
        <dgm:presLayoutVars>
          <dgm:hierBranch val="init"/>
        </dgm:presLayoutVars>
      </dgm:prSet>
      <dgm:spPr/>
    </dgm:pt>
    <dgm:pt modelId="{0EA49A2A-6511-49DE-AF25-B5B8985DC494}" type="pres">
      <dgm:prSet presAssocID="{31CA686B-A171-4AE9-9AED-AC49DD664B14}" presName="rootComposite" presStyleCnt="0"/>
      <dgm:spPr/>
    </dgm:pt>
    <dgm:pt modelId="{7CFD6224-F23F-4C15-A7FE-403F7251792A}" type="pres">
      <dgm:prSet presAssocID="{31CA686B-A171-4AE9-9AED-AC49DD664B14}" presName="rootText" presStyleLbl="node2" presStyleIdx="0" presStyleCnt="4" custScaleX="76981" custScaleY="123280">
        <dgm:presLayoutVars>
          <dgm:chPref val="3"/>
        </dgm:presLayoutVars>
      </dgm:prSet>
      <dgm:spPr/>
    </dgm:pt>
    <dgm:pt modelId="{D127FE29-2F53-4712-B609-6C2589F5FC23}" type="pres">
      <dgm:prSet presAssocID="{31CA686B-A171-4AE9-9AED-AC49DD664B14}" presName="rootConnector" presStyleLbl="node2" presStyleIdx="0" presStyleCnt="4"/>
      <dgm:spPr/>
    </dgm:pt>
    <dgm:pt modelId="{B5C4E0BD-5470-41E1-8276-A058F7C93D1E}" type="pres">
      <dgm:prSet presAssocID="{31CA686B-A171-4AE9-9AED-AC49DD664B14}" presName="hierChild4" presStyleCnt="0"/>
      <dgm:spPr/>
    </dgm:pt>
    <dgm:pt modelId="{83B7E29D-AD23-46EA-B05C-2B3E35A35769}" type="pres">
      <dgm:prSet presAssocID="{31CA686B-A171-4AE9-9AED-AC49DD664B14}" presName="hierChild5" presStyleCnt="0"/>
      <dgm:spPr/>
    </dgm:pt>
    <dgm:pt modelId="{0E5DBC91-9AC3-40E8-8310-8596292A9193}" type="pres">
      <dgm:prSet presAssocID="{3F2CF0D8-8C59-44D7-896E-7E06A6B11D55}" presName="Name37" presStyleLbl="parChTrans1D2" presStyleIdx="1" presStyleCnt="4"/>
      <dgm:spPr/>
    </dgm:pt>
    <dgm:pt modelId="{DFEC7137-24DB-493E-8FC8-05D96BD856D6}" type="pres">
      <dgm:prSet presAssocID="{BAA1C828-B0E4-4066-92A5-8330AA4B2A1F}" presName="hierRoot2" presStyleCnt="0">
        <dgm:presLayoutVars>
          <dgm:hierBranch val="init"/>
        </dgm:presLayoutVars>
      </dgm:prSet>
      <dgm:spPr/>
    </dgm:pt>
    <dgm:pt modelId="{C2D5AC46-7F93-4641-8DAB-95DDF56ADA4A}" type="pres">
      <dgm:prSet presAssocID="{BAA1C828-B0E4-4066-92A5-8330AA4B2A1F}" presName="rootComposite" presStyleCnt="0"/>
      <dgm:spPr/>
    </dgm:pt>
    <dgm:pt modelId="{332843B7-594F-48DF-922A-1B0EEBAE189E}" type="pres">
      <dgm:prSet presAssocID="{BAA1C828-B0E4-4066-92A5-8330AA4B2A1F}" presName="rootText" presStyleLbl="node2" presStyleIdx="1" presStyleCnt="4" custScaleX="82465" custScaleY="123280">
        <dgm:presLayoutVars>
          <dgm:chPref val="3"/>
        </dgm:presLayoutVars>
      </dgm:prSet>
      <dgm:spPr/>
    </dgm:pt>
    <dgm:pt modelId="{42E29821-5DEA-47E4-908E-3170DE34DD35}" type="pres">
      <dgm:prSet presAssocID="{BAA1C828-B0E4-4066-92A5-8330AA4B2A1F}" presName="rootConnector" presStyleLbl="node2" presStyleIdx="1" presStyleCnt="4"/>
      <dgm:spPr/>
    </dgm:pt>
    <dgm:pt modelId="{A4DAC4BE-0562-418F-958D-46AFE65E140A}" type="pres">
      <dgm:prSet presAssocID="{BAA1C828-B0E4-4066-92A5-8330AA4B2A1F}" presName="hierChild4" presStyleCnt="0"/>
      <dgm:spPr/>
    </dgm:pt>
    <dgm:pt modelId="{1AF1A41A-9672-464A-B1CE-C6AE0A409954}" type="pres">
      <dgm:prSet presAssocID="{BAA1C828-B0E4-4066-92A5-8330AA4B2A1F}" presName="hierChild5" presStyleCnt="0"/>
      <dgm:spPr/>
    </dgm:pt>
    <dgm:pt modelId="{B60961C5-929A-432E-AF0F-CE6E3626217B}" type="pres">
      <dgm:prSet presAssocID="{71544233-240A-4EFD-BCC1-686B69052A5A}" presName="Name37" presStyleLbl="parChTrans1D2" presStyleIdx="2" presStyleCnt="4"/>
      <dgm:spPr/>
    </dgm:pt>
    <dgm:pt modelId="{845786B0-BABB-429A-A185-89C5F8E60BA2}" type="pres">
      <dgm:prSet presAssocID="{E7DED46E-82F8-41C7-AEAA-0D089D50C5C1}" presName="hierRoot2" presStyleCnt="0">
        <dgm:presLayoutVars>
          <dgm:hierBranch val="init"/>
        </dgm:presLayoutVars>
      </dgm:prSet>
      <dgm:spPr/>
    </dgm:pt>
    <dgm:pt modelId="{C0E1E7A2-1039-47BD-AFBE-91A98FFD0507}" type="pres">
      <dgm:prSet presAssocID="{E7DED46E-82F8-41C7-AEAA-0D089D50C5C1}" presName="rootComposite" presStyleCnt="0"/>
      <dgm:spPr/>
    </dgm:pt>
    <dgm:pt modelId="{2B35430A-5A03-43F5-BA00-F29BCE54D946}" type="pres">
      <dgm:prSet presAssocID="{E7DED46E-82F8-41C7-AEAA-0D089D50C5C1}" presName="rootText" presStyleLbl="node2" presStyleIdx="2" presStyleCnt="4" custScaleX="106472" custScaleY="123280">
        <dgm:presLayoutVars>
          <dgm:chPref val="3"/>
        </dgm:presLayoutVars>
      </dgm:prSet>
      <dgm:spPr/>
    </dgm:pt>
    <dgm:pt modelId="{3CB89E47-DC9B-4F9B-A909-98D694F86A46}" type="pres">
      <dgm:prSet presAssocID="{E7DED46E-82F8-41C7-AEAA-0D089D50C5C1}" presName="rootConnector" presStyleLbl="node2" presStyleIdx="2" presStyleCnt="4"/>
      <dgm:spPr/>
    </dgm:pt>
    <dgm:pt modelId="{F38BD1BF-5231-4816-A444-D25F82BFFAFB}" type="pres">
      <dgm:prSet presAssocID="{E7DED46E-82F8-41C7-AEAA-0D089D50C5C1}" presName="hierChild4" presStyleCnt="0"/>
      <dgm:spPr/>
    </dgm:pt>
    <dgm:pt modelId="{4285057D-BA5F-442E-AA5B-58DFABCCB9F6}" type="pres">
      <dgm:prSet presAssocID="{E7DED46E-82F8-41C7-AEAA-0D089D50C5C1}" presName="hierChild5" presStyleCnt="0"/>
      <dgm:spPr/>
    </dgm:pt>
    <dgm:pt modelId="{1FB26D87-8D16-4D02-B4C1-A781CF86D958}" type="pres">
      <dgm:prSet presAssocID="{EE422639-63CC-46F4-9936-9DBE5F2C10F1}" presName="Name37" presStyleLbl="parChTrans1D2" presStyleIdx="3" presStyleCnt="4"/>
      <dgm:spPr/>
    </dgm:pt>
    <dgm:pt modelId="{9BE28EEA-7BA7-4632-B564-BD68730600B2}" type="pres">
      <dgm:prSet presAssocID="{C2095ADC-4806-416A-9F22-F24E7B1D16B0}" presName="hierRoot2" presStyleCnt="0">
        <dgm:presLayoutVars>
          <dgm:hierBranch val="init"/>
        </dgm:presLayoutVars>
      </dgm:prSet>
      <dgm:spPr/>
    </dgm:pt>
    <dgm:pt modelId="{0D6E407E-07E9-4CE5-9FCD-C8B6FDE1FFC5}" type="pres">
      <dgm:prSet presAssocID="{C2095ADC-4806-416A-9F22-F24E7B1D16B0}" presName="rootComposite" presStyleCnt="0"/>
      <dgm:spPr/>
    </dgm:pt>
    <dgm:pt modelId="{9348FC8C-ABBC-4C52-A3E0-D0BF7573099F}" type="pres">
      <dgm:prSet presAssocID="{C2095ADC-4806-416A-9F22-F24E7B1D16B0}" presName="rootText" presStyleLbl="node2" presStyleIdx="3" presStyleCnt="4" custScaleX="80652" custScaleY="123280">
        <dgm:presLayoutVars>
          <dgm:chPref val="3"/>
        </dgm:presLayoutVars>
      </dgm:prSet>
      <dgm:spPr/>
    </dgm:pt>
    <dgm:pt modelId="{C7AD0C18-7118-4129-920C-C5A18F3851AD}" type="pres">
      <dgm:prSet presAssocID="{C2095ADC-4806-416A-9F22-F24E7B1D16B0}" presName="rootConnector" presStyleLbl="node2" presStyleIdx="3" presStyleCnt="4"/>
      <dgm:spPr/>
    </dgm:pt>
    <dgm:pt modelId="{DC4EE6EB-4A35-490E-B4E3-19744D6568D9}" type="pres">
      <dgm:prSet presAssocID="{C2095ADC-4806-416A-9F22-F24E7B1D16B0}" presName="hierChild4" presStyleCnt="0"/>
      <dgm:spPr/>
    </dgm:pt>
    <dgm:pt modelId="{EC091351-6F71-497A-87D7-BE0C2C6FD6BB}" type="pres">
      <dgm:prSet presAssocID="{C2095ADC-4806-416A-9F22-F24E7B1D16B0}" presName="hierChild5" presStyleCnt="0"/>
      <dgm:spPr/>
    </dgm:pt>
    <dgm:pt modelId="{349B17E2-2EF6-4839-B3CF-649D18207EF1}" type="pres">
      <dgm:prSet presAssocID="{27245FA4-B4F8-46F7-9BEA-ADF8A69BF3B9}" presName="hierChild3" presStyleCnt="0"/>
      <dgm:spPr/>
    </dgm:pt>
  </dgm:ptLst>
  <dgm:cxnLst>
    <dgm:cxn modelId="{AD536102-D016-4481-B774-3CE2619A6433}" srcId="{27245FA4-B4F8-46F7-9BEA-ADF8A69BF3B9}" destId="{BAA1C828-B0E4-4066-92A5-8330AA4B2A1F}" srcOrd="1" destOrd="0" parTransId="{3F2CF0D8-8C59-44D7-896E-7E06A6B11D55}" sibTransId="{FE93016C-FB20-43D4-B0F6-DE2FF0B58A55}"/>
    <dgm:cxn modelId="{950EB209-106B-45F8-AC46-C400EEDBA148}" type="presOf" srcId="{E7DED46E-82F8-41C7-AEAA-0D089D50C5C1}" destId="{3CB89E47-DC9B-4F9B-A909-98D694F86A46}" srcOrd="1" destOrd="0" presId="urn:microsoft.com/office/officeart/2005/8/layout/orgChart1"/>
    <dgm:cxn modelId="{42C8291D-B02C-41B7-B248-8793F0E03D66}" type="presOf" srcId="{EE422639-63CC-46F4-9936-9DBE5F2C10F1}" destId="{1FB26D87-8D16-4D02-B4C1-A781CF86D958}" srcOrd="0" destOrd="0" presId="urn:microsoft.com/office/officeart/2005/8/layout/orgChart1"/>
    <dgm:cxn modelId="{9D479F24-3591-447C-A5D6-FBDF4F90074A}" type="presOf" srcId="{3F2CF0D8-8C59-44D7-896E-7E06A6B11D55}" destId="{0E5DBC91-9AC3-40E8-8310-8596292A9193}" srcOrd="0" destOrd="0" presId="urn:microsoft.com/office/officeart/2005/8/layout/orgChart1"/>
    <dgm:cxn modelId="{99F20C27-1DC0-4A83-9ABA-430B82DD18F7}" srcId="{6F36BFC3-E12A-4ABA-9E18-1107C3189903}" destId="{27245FA4-B4F8-46F7-9BEA-ADF8A69BF3B9}" srcOrd="0" destOrd="0" parTransId="{85C9C2A5-9C39-4EF6-BEDB-2FD22D9ECACA}" sibTransId="{E598DF33-0E58-4A8F-AFD3-FD93A1202BD2}"/>
    <dgm:cxn modelId="{A34DA735-C18D-4A6E-8A99-FFD417ED4B79}" srcId="{27245FA4-B4F8-46F7-9BEA-ADF8A69BF3B9}" destId="{C2095ADC-4806-416A-9F22-F24E7B1D16B0}" srcOrd="3" destOrd="0" parTransId="{EE422639-63CC-46F4-9936-9DBE5F2C10F1}" sibTransId="{6648D971-5977-4E57-91B8-7C2BF2B7BC44}"/>
    <dgm:cxn modelId="{C50DA338-500E-4DC7-9630-F4673ADC85F9}" type="presOf" srcId="{27245FA4-B4F8-46F7-9BEA-ADF8A69BF3B9}" destId="{EC4A9E6A-84C2-457E-A366-63B9FB9B8704}" srcOrd="0" destOrd="0" presId="urn:microsoft.com/office/officeart/2005/8/layout/orgChart1"/>
    <dgm:cxn modelId="{D39D523E-BDE7-4E8F-A7E5-FAB3EA8BA535}" type="presOf" srcId="{5E1EE2D6-832E-46CC-8D77-A6873A4FEA2A}" destId="{D0A9DCEC-DFDF-42E4-A0B5-D0B2A5D029CE}" srcOrd="0" destOrd="0" presId="urn:microsoft.com/office/officeart/2005/8/layout/orgChart1"/>
    <dgm:cxn modelId="{E0B68569-5735-4649-B08D-41B1B8C4EBC3}" type="presOf" srcId="{BAA1C828-B0E4-4066-92A5-8330AA4B2A1F}" destId="{332843B7-594F-48DF-922A-1B0EEBAE189E}" srcOrd="0" destOrd="0" presId="urn:microsoft.com/office/officeart/2005/8/layout/orgChart1"/>
    <dgm:cxn modelId="{2242024A-6011-475B-BBF2-D0557F47E39E}" type="presOf" srcId="{BAA1C828-B0E4-4066-92A5-8330AA4B2A1F}" destId="{42E29821-5DEA-47E4-908E-3170DE34DD35}" srcOrd="1" destOrd="0" presId="urn:microsoft.com/office/officeart/2005/8/layout/orgChart1"/>
    <dgm:cxn modelId="{5798B84E-613A-43B3-9773-879BB6A26584}" type="presOf" srcId="{6F36BFC3-E12A-4ABA-9E18-1107C3189903}" destId="{CDFF58B0-293D-4E65-8138-E149A132555D}" srcOrd="0" destOrd="0" presId="urn:microsoft.com/office/officeart/2005/8/layout/orgChart1"/>
    <dgm:cxn modelId="{C9CE0471-2210-4358-9D98-45CB25ECC1F8}" type="presOf" srcId="{E7DED46E-82F8-41C7-AEAA-0D089D50C5C1}" destId="{2B35430A-5A03-43F5-BA00-F29BCE54D946}" srcOrd="0" destOrd="0" presId="urn:microsoft.com/office/officeart/2005/8/layout/orgChart1"/>
    <dgm:cxn modelId="{CF343B73-E15F-42B4-8059-8D77944A7551}" type="presOf" srcId="{71544233-240A-4EFD-BCC1-686B69052A5A}" destId="{B60961C5-929A-432E-AF0F-CE6E3626217B}" srcOrd="0" destOrd="0" presId="urn:microsoft.com/office/officeart/2005/8/layout/orgChart1"/>
    <dgm:cxn modelId="{781B508C-4E8A-4EBF-AB35-6C238ACA679F}" type="presOf" srcId="{31CA686B-A171-4AE9-9AED-AC49DD664B14}" destId="{7CFD6224-F23F-4C15-A7FE-403F7251792A}" srcOrd="0" destOrd="0" presId="urn:microsoft.com/office/officeart/2005/8/layout/orgChart1"/>
    <dgm:cxn modelId="{19D85E94-E7A1-4470-80C0-EFE60A38E82F}" type="presOf" srcId="{C2095ADC-4806-416A-9F22-F24E7B1D16B0}" destId="{9348FC8C-ABBC-4C52-A3E0-D0BF7573099F}" srcOrd="0" destOrd="0" presId="urn:microsoft.com/office/officeart/2005/8/layout/orgChart1"/>
    <dgm:cxn modelId="{B18B73A8-5FD3-4F2E-856D-A54B882120D0}" type="presOf" srcId="{31CA686B-A171-4AE9-9AED-AC49DD664B14}" destId="{D127FE29-2F53-4712-B609-6C2589F5FC23}" srcOrd="1" destOrd="0" presId="urn:microsoft.com/office/officeart/2005/8/layout/orgChart1"/>
    <dgm:cxn modelId="{4E389FAF-7BDD-4AF9-A89D-60776A2A7279}" srcId="{27245FA4-B4F8-46F7-9BEA-ADF8A69BF3B9}" destId="{31CA686B-A171-4AE9-9AED-AC49DD664B14}" srcOrd="0" destOrd="0" parTransId="{5E1EE2D6-832E-46CC-8D77-A6873A4FEA2A}" sibTransId="{1B8978B6-FB77-4BDE-8763-BB0875A5FD0C}"/>
    <dgm:cxn modelId="{2AB371B0-6BB3-4D10-841A-421962BD6E71}" type="presOf" srcId="{27245FA4-B4F8-46F7-9BEA-ADF8A69BF3B9}" destId="{D894585D-09C7-4FEB-B460-AC801D03E1F9}" srcOrd="1" destOrd="0" presId="urn:microsoft.com/office/officeart/2005/8/layout/orgChart1"/>
    <dgm:cxn modelId="{72BF1CB7-FD29-41B2-8440-52FD2FB994B7}" srcId="{27245FA4-B4F8-46F7-9BEA-ADF8A69BF3B9}" destId="{E7DED46E-82F8-41C7-AEAA-0D089D50C5C1}" srcOrd="2" destOrd="0" parTransId="{71544233-240A-4EFD-BCC1-686B69052A5A}" sibTransId="{97682082-51F3-4F34-B644-42931FAA77B6}"/>
    <dgm:cxn modelId="{4881D3D4-4F60-4CFD-A87D-0C7323E0C573}" type="presOf" srcId="{C2095ADC-4806-416A-9F22-F24E7B1D16B0}" destId="{C7AD0C18-7118-4129-920C-C5A18F3851AD}" srcOrd="1" destOrd="0" presId="urn:microsoft.com/office/officeart/2005/8/layout/orgChart1"/>
    <dgm:cxn modelId="{C22429FF-EBDA-4FC5-B3E8-53B2A7140006}" type="presParOf" srcId="{CDFF58B0-293D-4E65-8138-E149A132555D}" destId="{7F13F8F1-350F-49B8-A22B-FA6F984CCF54}" srcOrd="0" destOrd="0" presId="urn:microsoft.com/office/officeart/2005/8/layout/orgChart1"/>
    <dgm:cxn modelId="{FBE4B9CB-DE60-4AE6-B996-6655CACE5995}" type="presParOf" srcId="{7F13F8F1-350F-49B8-A22B-FA6F984CCF54}" destId="{DCC404F0-9AF6-4F85-B442-2CB860EF55FA}" srcOrd="0" destOrd="0" presId="urn:microsoft.com/office/officeart/2005/8/layout/orgChart1"/>
    <dgm:cxn modelId="{855ABB85-2D51-4A47-A3DB-04075F7ADA87}" type="presParOf" srcId="{DCC404F0-9AF6-4F85-B442-2CB860EF55FA}" destId="{EC4A9E6A-84C2-457E-A366-63B9FB9B8704}" srcOrd="0" destOrd="0" presId="urn:microsoft.com/office/officeart/2005/8/layout/orgChart1"/>
    <dgm:cxn modelId="{E5251CE2-F1AE-49F5-A2CC-B63AA72698BE}" type="presParOf" srcId="{DCC404F0-9AF6-4F85-B442-2CB860EF55FA}" destId="{D894585D-09C7-4FEB-B460-AC801D03E1F9}" srcOrd="1" destOrd="0" presId="urn:microsoft.com/office/officeart/2005/8/layout/orgChart1"/>
    <dgm:cxn modelId="{B552829E-1933-474F-A208-B83EFC2100A8}" type="presParOf" srcId="{7F13F8F1-350F-49B8-A22B-FA6F984CCF54}" destId="{EB28C024-1F98-4DAA-96F8-9175B17A909F}" srcOrd="1" destOrd="0" presId="urn:microsoft.com/office/officeart/2005/8/layout/orgChart1"/>
    <dgm:cxn modelId="{66812907-8315-4F6E-BEEF-AC0284020A79}" type="presParOf" srcId="{EB28C024-1F98-4DAA-96F8-9175B17A909F}" destId="{D0A9DCEC-DFDF-42E4-A0B5-D0B2A5D029CE}" srcOrd="0" destOrd="0" presId="urn:microsoft.com/office/officeart/2005/8/layout/orgChart1"/>
    <dgm:cxn modelId="{B79DB3CF-3E8E-48D9-9728-4FC21399CC63}" type="presParOf" srcId="{EB28C024-1F98-4DAA-96F8-9175B17A909F}" destId="{51328846-E586-48AB-87DC-A5950AA6D468}" srcOrd="1" destOrd="0" presId="urn:microsoft.com/office/officeart/2005/8/layout/orgChart1"/>
    <dgm:cxn modelId="{E7E72FC9-B8C1-481B-B067-486B5569F588}" type="presParOf" srcId="{51328846-E586-48AB-87DC-A5950AA6D468}" destId="{0EA49A2A-6511-49DE-AF25-B5B8985DC494}" srcOrd="0" destOrd="0" presId="urn:microsoft.com/office/officeart/2005/8/layout/orgChart1"/>
    <dgm:cxn modelId="{FF4C28BD-0F15-45C1-B5B8-E60A54E7636A}" type="presParOf" srcId="{0EA49A2A-6511-49DE-AF25-B5B8985DC494}" destId="{7CFD6224-F23F-4C15-A7FE-403F7251792A}" srcOrd="0" destOrd="0" presId="urn:microsoft.com/office/officeart/2005/8/layout/orgChart1"/>
    <dgm:cxn modelId="{29FB2EF0-BEEF-4709-B185-3B0C183E74ED}" type="presParOf" srcId="{0EA49A2A-6511-49DE-AF25-B5B8985DC494}" destId="{D127FE29-2F53-4712-B609-6C2589F5FC23}" srcOrd="1" destOrd="0" presId="urn:microsoft.com/office/officeart/2005/8/layout/orgChart1"/>
    <dgm:cxn modelId="{A5BEA044-2844-443C-9C9F-70FF1FF6F5AC}" type="presParOf" srcId="{51328846-E586-48AB-87DC-A5950AA6D468}" destId="{B5C4E0BD-5470-41E1-8276-A058F7C93D1E}" srcOrd="1" destOrd="0" presId="urn:microsoft.com/office/officeart/2005/8/layout/orgChart1"/>
    <dgm:cxn modelId="{8F8E5879-8983-41ED-A585-1A5E08CCF598}" type="presParOf" srcId="{51328846-E586-48AB-87DC-A5950AA6D468}" destId="{83B7E29D-AD23-46EA-B05C-2B3E35A35769}" srcOrd="2" destOrd="0" presId="urn:microsoft.com/office/officeart/2005/8/layout/orgChart1"/>
    <dgm:cxn modelId="{DDB05933-A020-4053-AB84-D803CEA1D356}" type="presParOf" srcId="{EB28C024-1F98-4DAA-96F8-9175B17A909F}" destId="{0E5DBC91-9AC3-40E8-8310-8596292A9193}" srcOrd="2" destOrd="0" presId="urn:microsoft.com/office/officeart/2005/8/layout/orgChart1"/>
    <dgm:cxn modelId="{91A9B91A-A4C8-405D-A8F8-32169154FF06}" type="presParOf" srcId="{EB28C024-1F98-4DAA-96F8-9175B17A909F}" destId="{DFEC7137-24DB-493E-8FC8-05D96BD856D6}" srcOrd="3" destOrd="0" presId="urn:microsoft.com/office/officeart/2005/8/layout/orgChart1"/>
    <dgm:cxn modelId="{9F729D57-A3A9-40DC-8A0A-DB5787B2276D}" type="presParOf" srcId="{DFEC7137-24DB-493E-8FC8-05D96BD856D6}" destId="{C2D5AC46-7F93-4641-8DAB-95DDF56ADA4A}" srcOrd="0" destOrd="0" presId="urn:microsoft.com/office/officeart/2005/8/layout/orgChart1"/>
    <dgm:cxn modelId="{9EEA30CA-9CFF-4735-8B60-FE52C15FF2BC}" type="presParOf" srcId="{C2D5AC46-7F93-4641-8DAB-95DDF56ADA4A}" destId="{332843B7-594F-48DF-922A-1B0EEBAE189E}" srcOrd="0" destOrd="0" presId="urn:microsoft.com/office/officeart/2005/8/layout/orgChart1"/>
    <dgm:cxn modelId="{E0DD9CCB-19ED-4F35-A2C4-3F9E1D0C07E4}" type="presParOf" srcId="{C2D5AC46-7F93-4641-8DAB-95DDF56ADA4A}" destId="{42E29821-5DEA-47E4-908E-3170DE34DD35}" srcOrd="1" destOrd="0" presId="urn:microsoft.com/office/officeart/2005/8/layout/orgChart1"/>
    <dgm:cxn modelId="{81103897-6B12-460A-8CBE-4702B307849D}" type="presParOf" srcId="{DFEC7137-24DB-493E-8FC8-05D96BD856D6}" destId="{A4DAC4BE-0562-418F-958D-46AFE65E140A}" srcOrd="1" destOrd="0" presId="urn:microsoft.com/office/officeart/2005/8/layout/orgChart1"/>
    <dgm:cxn modelId="{1DDE0798-BD6F-4055-A2E6-7E07712C84BD}" type="presParOf" srcId="{DFEC7137-24DB-493E-8FC8-05D96BD856D6}" destId="{1AF1A41A-9672-464A-B1CE-C6AE0A409954}" srcOrd="2" destOrd="0" presId="urn:microsoft.com/office/officeart/2005/8/layout/orgChart1"/>
    <dgm:cxn modelId="{A02D9B13-5921-45D0-81FC-86FA2834BF73}" type="presParOf" srcId="{EB28C024-1F98-4DAA-96F8-9175B17A909F}" destId="{B60961C5-929A-432E-AF0F-CE6E3626217B}" srcOrd="4" destOrd="0" presId="urn:microsoft.com/office/officeart/2005/8/layout/orgChart1"/>
    <dgm:cxn modelId="{01361770-6A36-4B02-8BBB-E112475EF0BD}" type="presParOf" srcId="{EB28C024-1F98-4DAA-96F8-9175B17A909F}" destId="{845786B0-BABB-429A-A185-89C5F8E60BA2}" srcOrd="5" destOrd="0" presId="urn:microsoft.com/office/officeart/2005/8/layout/orgChart1"/>
    <dgm:cxn modelId="{EDA9EA5A-9003-486E-BFF5-2BA65B133F57}" type="presParOf" srcId="{845786B0-BABB-429A-A185-89C5F8E60BA2}" destId="{C0E1E7A2-1039-47BD-AFBE-91A98FFD0507}" srcOrd="0" destOrd="0" presId="urn:microsoft.com/office/officeart/2005/8/layout/orgChart1"/>
    <dgm:cxn modelId="{CA6039F4-86E3-48A0-BC57-E3B4C8425420}" type="presParOf" srcId="{C0E1E7A2-1039-47BD-AFBE-91A98FFD0507}" destId="{2B35430A-5A03-43F5-BA00-F29BCE54D946}" srcOrd="0" destOrd="0" presId="urn:microsoft.com/office/officeart/2005/8/layout/orgChart1"/>
    <dgm:cxn modelId="{682D09F0-9CD8-45B5-A734-57EB2D45BCEE}" type="presParOf" srcId="{C0E1E7A2-1039-47BD-AFBE-91A98FFD0507}" destId="{3CB89E47-DC9B-4F9B-A909-98D694F86A46}" srcOrd="1" destOrd="0" presId="urn:microsoft.com/office/officeart/2005/8/layout/orgChart1"/>
    <dgm:cxn modelId="{8F3531FC-8A2E-499E-A56D-ADAFD148A0F5}" type="presParOf" srcId="{845786B0-BABB-429A-A185-89C5F8E60BA2}" destId="{F38BD1BF-5231-4816-A444-D25F82BFFAFB}" srcOrd="1" destOrd="0" presId="urn:microsoft.com/office/officeart/2005/8/layout/orgChart1"/>
    <dgm:cxn modelId="{A0EDB394-10BB-4B20-AFD2-70800B4A4895}" type="presParOf" srcId="{845786B0-BABB-429A-A185-89C5F8E60BA2}" destId="{4285057D-BA5F-442E-AA5B-58DFABCCB9F6}" srcOrd="2" destOrd="0" presId="urn:microsoft.com/office/officeart/2005/8/layout/orgChart1"/>
    <dgm:cxn modelId="{F09DF831-7C37-4300-8798-3588D585A3B9}" type="presParOf" srcId="{EB28C024-1F98-4DAA-96F8-9175B17A909F}" destId="{1FB26D87-8D16-4D02-B4C1-A781CF86D958}" srcOrd="6" destOrd="0" presId="urn:microsoft.com/office/officeart/2005/8/layout/orgChart1"/>
    <dgm:cxn modelId="{EE5329FE-558A-483F-9B46-EF8A8BBB4733}" type="presParOf" srcId="{EB28C024-1F98-4DAA-96F8-9175B17A909F}" destId="{9BE28EEA-7BA7-4632-B564-BD68730600B2}" srcOrd="7" destOrd="0" presId="urn:microsoft.com/office/officeart/2005/8/layout/orgChart1"/>
    <dgm:cxn modelId="{04273E29-9F49-463D-A4BF-BF74DE6BEC9F}" type="presParOf" srcId="{9BE28EEA-7BA7-4632-B564-BD68730600B2}" destId="{0D6E407E-07E9-4CE5-9FCD-C8B6FDE1FFC5}" srcOrd="0" destOrd="0" presId="urn:microsoft.com/office/officeart/2005/8/layout/orgChart1"/>
    <dgm:cxn modelId="{00448324-7A8A-4F1F-80AD-A1DDF2FC4DF5}" type="presParOf" srcId="{0D6E407E-07E9-4CE5-9FCD-C8B6FDE1FFC5}" destId="{9348FC8C-ABBC-4C52-A3E0-D0BF7573099F}" srcOrd="0" destOrd="0" presId="urn:microsoft.com/office/officeart/2005/8/layout/orgChart1"/>
    <dgm:cxn modelId="{7BA9DDC9-171A-4B9F-A638-8B087A3C450B}" type="presParOf" srcId="{0D6E407E-07E9-4CE5-9FCD-C8B6FDE1FFC5}" destId="{C7AD0C18-7118-4129-920C-C5A18F3851AD}" srcOrd="1" destOrd="0" presId="urn:microsoft.com/office/officeart/2005/8/layout/orgChart1"/>
    <dgm:cxn modelId="{CC024707-1913-4D0B-A97B-3D964AC969C5}" type="presParOf" srcId="{9BE28EEA-7BA7-4632-B564-BD68730600B2}" destId="{DC4EE6EB-4A35-490E-B4E3-19744D6568D9}" srcOrd="1" destOrd="0" presId="urn:microsoft.com/office/officeart/2005/8/layout/orgChart1"/>
    <dgm:cxn modelId="{192AB8AC-410C-4D4E-9D8A-B9BDC9920546}" type="presParOf" srcId="{9BE28EEA-7BA7-4632-B564-BD68730600B2}" destId="{EC091351-6F71-497A-87D7-BE0C2C6FD6BB}" srcOrd="2" destOrd="0" presId="urn:microsoft.com/office/officeart/2005/8/layout/orgChart1"/>
    <dgm:cxn modelId="{D3627EF9-8112-4F92-9692-56F1F636072F}" type="presParOf" srcId="{7F13F8F1-350F-49B8-A22B-FA6F984CCF54}" destId="{349B17E2-2EF6-4839-B3CF-649D18207EF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B26D87-8D16-4D02-B4C1-A781CF86D958}">
      <dsp:nvSpPr>
        <dsp:cNvPr id="0" name=""/>
        <dsp:cNvSpPr/>
      </dsp:nvSpPr>
      <dsp:spPr>
        <a:xfrm>
          <a:off x="5342466" y="1438331"/>
          <a:ext cx="4290120" cy="5478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905"/>
              </a:lnTo>
              <a:lnTo>
                <a:pt x="4290120" y="273905"/>
              </a:lnTo>
              <a:lnTo>
                <a:pt x="4290120" y="547811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961C5-929A-432E-AF0F-CE6E3626217B}">
      <dsp:nvSpPr>
        <dsp:cNvPr id="0" name=""/>
        <dsp:cNvSpPr/>
      </dsp:nvSpPr>
      <dsp:spPr>
        <a:xfrm>
          <a:off x="5342466" y="1438331"/>
          <a:ext cx="1301626" cy="5478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905"/>
              </a:lnTo>
              <a:lnTo>
                <a:pt x="1301626" y="273905"/>
              </a:lnTo>
              <a:lnTo>
                <a:pt x="1301626" y="547811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5DBC91-9AC3-40E8-8310-8596292A9193}">
      <dsp:nvSpPr>
        <dsp:cNvPr id="0" name=""/>
        <dsp:cNvSpPr/>
      </dsp:nvSpPr>
      <dsp:spPr>
        <a:xfrm>
          <a:off x="3631951" y="1438331"/>
          <a:ext cx="1710515" cy="547811"/>
        </a:xfrm>
        <a:custGeom>
          <a:avLst/>
          <a:gdLst/>
          <a:ahLst/>
          <a:cxnLst/>
          <a:rect l="0" t="0" r="0" b="0"/>
          <a:pathLst>
            <a:path>
              <a:moveTo>
                <a:pt x="1710515" y="0"/>
              </a:moveTo>
              <a:lnTo>
                <a:pt x="1710515" y="273905"/>
              </a:lnTo>
              <a:lnTo>
                <a:pt x="0" y="273905"/>
              </a:lnTo>
              <a:lnTo>
                <a:pt x="0" y="547811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A9DCEC-DFDF-42E4-A0B5-D0B2A5D029CE}">
      <dsp:nvSpPr>
        <dsp:cNvPr id="0" name=""/>
        <dsp:cNvSpPr/>
      </dsp:nvSpPr>
      <dsp:spPr>
        <a:xfrm>
          <a:off x="1004464" y="1438331"/>
          <a:ext cx="4338001" cy="547811"/>
        </a:xfrm>
        <a:custGeom>
          <a:avLst/>
          <a:gdLst/>
          <a:ahLst/>
          <a:cxnLst/>
          <a:rect l="0" t="0" r="0" b="0"/>
          <a:pathLst>
            <a:path>
              <a:moveTo>
                <a:pt x="4338001" y="0"/>
              </a:moveTo>
              <a:lnTo>
                <a:pt x="4338001" y="273905"/>
              </a:lnTo>
              <a:lnTo>
                <a:pt x="0" y="273905"/>
              </a:lnTo>
              <a:lnTo>
                <a:pt x="0" y="547811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4A9E6A-84C2-457E-A366-63B9FB9B8704}">
      <dsp:nvSpPr>
        <dsp:cNvPr id="0" name=""/>
        <dsp:cNvSpPr/>
      </dsp:nvSpPr>
      <dsp:spPr>
        <a:xfrm>
          <a:off x="2251166" y="698499"/>
          <a:ext cx="6182600" cy="73983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L’entreprise doit surveiller ses flux de trésorerie 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Cette attention signifie</a:t>
          </a:r>
        </a:p>
      </dsp:txBody>
      <dsp:txXfrm>
        <a:off x="2251166" y="698499"/>
        <a:ext cx="6182600" cy="739832"/>
      </dsp:txXfrm>
    </dsp:sp>
    <dsp:sp modelId="{7CFD6224-F23F-4C15-A7FE-403F7251792A}">
      <dsp:nvSpPr>
        <dsp:cNvPr id="0" name=""/>
        <dsp:cNvSpPr/>
      </dsp:nvSpPr>
      <dsp:spPr>
        <a:xfrm>
          <a:off x="391" y="1986143"/>
          <a:ext cx="2008146" cy="160795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Identifier les cycles de trésorerie liés à l'activité et aux investissements</a:t>
          </a:r>
        </a:p>
      </dsp:txBody>
      <dsp:txXfrm>
        <a:off x="391" y="1986143"/>
        <a:ext cx="2008146" cy="1607957"/>
      </dsp:txXfrm>
    </dsp:sp>
    <dsp:sp modelId="{332843B7-594F-48DF-922A-1B0EEBAE189E}">
      <dsp:nvSpPr>
        <dsp:cNvPr id="0" name=""/>
        <dsp:cNvSpPr/>
      </dsp:nvSpPr>
      <dsp:spPr>
        <a:xfrm>
          <a:off x="2556349" y="1986143"/>
          <a:ext cx="2151203" cy="160795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Contrôler régulièrement la situation bancaire</a:t>
          </a:r>
        </a:p>
      </dsp:txBody>
      <dsp:txXfrm>
        <a:off x="2556349" y="1986143"/>
        <a:ext cx="2151203" cy="1607957"/>
      </dsp:txXfrm>
    </dsp:sp>
    <dsp:sp modelId="{2B35430A-5A03-43F5-BA00-F29BCE54D946}">
      <dsp:nvSpPr>
        <dsp:cNvPr id="0" name=""/>
        <dsp:cNvSpPr/>
      </dsp:nvSpPr>
      <dsp:spPr>
        <a:xfrm>
          <a:off x="5255364" y="1986143"/>
          <a:ext cx="2777456" cy="160795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Élaborer des budgets de trésorerie pour anticiper </a:t>
          </a:r>
          <a:r>
            <a:rPr lang="fr-FR" sz="2000" b="1" kern="1200">
              <a:latin typeface="Arial" panose="020B0604020202020204" pitchFamily="34" charset="0"/>
              <a:cs typeface="Arial" panose="020B0604020202020204" pitchFamily="34" charset="0"/>
            </a:rPr>
            <a:t>les difficultés</a:t>
          </a:r>
          <a:endParaRPr lang="fr-F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55364" y="1986143"/>
        <a:ext cx="2777456" cy="1607957"/>
      </dsp:txXfrm>
    </dsp:sp>
    <dsp:sp modelId="{9348FC8C-ABBC-4C52-A3E0-D0BF7573099F}">
      <dsp:nvSpPr>
        <dsp:cNvPr id="0" name=""/>
        <dsp:cNvSpPr/>
      </dsp:nvSpPr>
      <dsp:spPr>
        <a:xfrm>
          <a:off x="8580632" y="1986143"/>
          <a:ext cx="2103909" cy="160795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48000"/>
                <a:satMod val="105000"/>
                <a:lumMod val="1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8000"/>
                <a:satMod val="109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Optimiser la gestion des excès et des insuffisances de trésorerie</a:t>
          </a:r>
        </a:p>
      </dsp:txBody>
      <dsp:txXfrm>
        <a:off x="8580632" y="1986143"/>
        <a:ext cx="2103909" cy="16079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6DB270-534B-D047-ACAF-60AE5F6424D7}" type="datetimeFigureOut">
              <a:rPr lang="fr-FR" smtClean="0"/>
              <a:t>22/10/2023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F4774-FAA5-0944-8046-284FBB4C0FD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3937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C9DEB-415E-D64D-900E-986158240273}" type="datetimeFigureOut">
              <a:rPr lang="fr-FR" smtClean="0"/>
              <a:t>22/10/2023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82D49-E710-E04A-B941-4CFE56EE105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21835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7174-137B-F145-B9AB-33CF0FF063EA}" type="datetime1">
              <a:rPr lang="fr-FR" smtClean="0"/>
              <a:t>22/10/2023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4E524-F133-FF49-9EBD-FB003D325D18}" type="datetime1">
              <a:rPr lang="fr-FR" smtClean="0"/>
              <a:t>22/10/2023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CA5C6-8C81-764A-90D6-901ED80823E7}" type="datetime1">
              <a:rPr lang="fr-FR" smtClean="0"/>
              <a:t>22/10/2023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F015C-EB8F-6946-A8E6-911BCD42751C}" type="datetime1">
              <a:rPr lang="fr-FR" smtClean="0"/>
              <a:t>22/10/2023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BF215-20D9-2C4E-9DCB-82FBC3A1E19D}" type="datetime1">
              <a:rPr lang="fr-FR" smtClean="0"/>
              <a:t>22/10/2023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B2ED-871C-5548-B475-35D7AA264B3E}" type="datetime1">
              <a:rPr lang="fr-FR" smtClean="0"/>
              <a:t>22/10/2023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39BD8-5D21-2448-B68E-E1AC988921DD}" type="datetime1">
              <a:rPr lang="fr-FR" smtClean="0"/>
              <a:t>22/10/2023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FA0EE-FF82-E244-B5EA-9EC1BEA5D8E4}" type="datetime1">
              <a:rPr lang="fr-FR" smtClean="0"/>
              <a:t>22/10/2023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3278C-1F8E-224F-B245-77A916340BD9}" type="datetime1">
              <a:rPr lang="fr-FR" smtClean="0"/>
              <a:t>22/10/2023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E13A1-265F-884B-A120-479872612C01}" type="datetime1">
              <a:rPr lang="fr-FR" smtClean="0"/>
              <a:t>22/10/2023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9D784-FDF1-2A46-90D0-86B8172D07E2}" type="datetime1">
              <a:rPr lang="fr-FR" smtClean="0"/>
              <a:t>22/10/2023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2002-8929-E344-B346-4B587CA0815B}" type="datetime1">
              <a:rPr lang="fr-FR" smtClean="0"/>
              <a:t>22/10/2023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F923B-F616-DE49-A5F3-69DFD94E8984}" type="datetime1">
              <a:rPr lang="fr-FR" smtClean="0"/>
              <a:t>22/10/2023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77BDB-6904-8D4C-88A8-BFB8291AADFC}" type="datetime1">
              <a:rPr lang="fr-FR" smtClean="0"/>
              <a:t>22/10/2023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36FA8-99B4-9845-85AF-2B7F07A64325}" type="datetime1">
              <a:rPr lang="fr-FR" smtClean="0"/>
              <a:t>22/10/2023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FF056-3927-C64A-8CA7-85AD5093D745}" type="datetime1">
              <a:rPr lang="fr-FR" smtClean="0"/>
              <a:t>22/10/2023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96D3-18D0-F74F-B6C0-E192EFAB6CF5}" type="datetime1">
              <a:rPr lang="fr-FR" smtClean="0"/>
              <a:t>22/10/2023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© Delagrave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EAA83-CA4E-3443-A22C-8D0E49D43A5F}" type="datetime1">
              <a:rPr lang="fr-FR" smtClean="0"/>
              <a:t>22/10/2023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© Delagrave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7592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Chap.5 – Gérer les risques de trésorerie</a:t>
            </a:r>
          </a:p>
        </p:txBody>
      </p:sp>
      <p:sp>
        <p:nvSpPr>
          <p:cNvPr id="7" name="Rectangle 6"/>
          <p:cNvSpPr/>
          <p:nvPr/>
        </p:nvSpPr>
        <p:spPr>
          <a:xfrm>
            <a:off x="303021" y="1096934"/>
            <a:ext cx="1016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Problématique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2216" y="134492"/>
            <a:ext cx="2657918" cy="1771945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F4EF1A0E-98CD-42DE-BB27-BC4784C8E7E8}"/>
              </a:ext>
            </a:extLst>
          </p:cNvPr>
          <p:cNvSpPr txBox="1"/>
          <p:nvPr/>
        </p:nvSpPr>
        <p:spPr>
          <a:xfrm>
            <a:off x="643467" y="2418596"/>
            <a:ext cx="10388600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1800"/>
              </a:spcAft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trésorerie est au cœur du fonctionnement d’une entreprise. Sans elle, il n’y a pas d’investissements, pas de salaires, pas d’achats, pas de production et donc pas de ventes…</a:t>
            </a:r>
          </a:p>
          <a:p>
            <a:pPr algn="ctr">
              <a:spcBef>
                <a:spcPts val="6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 les recettes et les dépenses ne s’ajustent pas naturellement, l’entreprise doit constamment gérer les 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encaissements et les décaissements 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éviter : </a:t>
            </a:r>
          </a:p>
          <a:p>
            <a:pPr marL="342900" lvl="0" indent="-342900" algn="just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manque de liquidités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qui peut conduire à des impayés, une cessation de paiement, voir au dépôt de bilan ;</a:t>
            </a:r>
          </a:p>
          <a:p>
            <a:pPr marL="342900" lvl="0" indent="-342900" algn="just">
              <a:spcBef>
                <a:spcPts val="12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excès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liquidités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qui immobilise des fonds inutilement et doit être placé pour ne pas rester stérile.  </a:t>
            </a:r>
          </a:p>
        </p:txBody>
      </p:sp>
    </p:spTree>
    <p:extLst>
      <p:ext uri="{BB962C8B-B14F-4D97-AF65-F5344CB8AC3E}">
        <p14:creationId xmlns:p14="http://schemas.microsoft.com/office/powerpoint/2010/main" val="269735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7592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Chap.5 – </a:t>
            </a:r>
            <a:r>
              <a:rPr lang="fr-FR" sz="3200" b="1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Gérer les risques </a:t>
            </a:r>
            <a:r>
              <a:rPr lang="fr-FR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 trésorerie</a:t>
            </a:r>
          </a:p>
        </p:txBody>
      </p:sp>
      <p:sp>
        <p:nvSpPr>
          <p:cNvPr id="7" name="Rectangle 6"/>
          <p:cNvSpPr/>
          <p:nvPr/>
        </p:nvSpPr>
        <p:spPr>
          <a:xfrm>
            <a:off x="277264" y="819695"/>
            <a:ext cx="10160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Problématique</a:t>
            </a:r>
            <a:endParaRPr lang="fr-FR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2216" y="134492"/>
            <a:ext cx="2657918" cy="1771945"/>
          </a:xfrm>
          <a:prstGeom prst="rect">
            <a:avLst/>
          </a:prstGeom>
        </p:spPr>
      </p:pic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3A8187A4-95BD-4636-855E-3D4EF2957A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4528480"/>
              </p:ext>
            </p:extLst>
          </p:nvPr>
        </p:nvGraphicFramePr>
        <p:xfrm>
          <a:off x="808567" y="1629833"/>
          <a:ext cx="10684933" cy="429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657405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509</TotalTime>
  <Words>164</Words>
  <Application>Microsoft Office PowerPoint</Application>
  <PresentationFormat>Grand écran</PresentationFormat>
  <Paragraphs>14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Bookman Old Style</vt:lpstr>
      <vt:lpstr>Calibri</vt:lpstr>
      <vt:lpstr>Rockwell</vt:lpstr>
      <vt:lpstr>Wingdings</vt:lpstr>
      <vt:lpstr>Damask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17</cp:revision>
  <dcterms:created xsi:type="dcterms:W3CDTF">2014-06-17T06:47:14Z</dcterms:created>
  <dcterms:modified xsi:type="dcterms:W3CDTF">2023-10-21T22:28:01Z</dcterms:modified>
</cp:coreProperties>
</file>