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0"/>
  </p:notesMasterIdLst>
  <p:sldIdLst>
    <p:sldId id="260" r:id="rId2"/>
    <p:sldId id="257" r:id="rId3"/>
    <p:sldId id="261" r:id="rId4"/>
    <p:sldId id="264" r:id="rId5"/>
    <p:sldId id="262" r:id="rId6"/>
    <p:sldId id="263" r:id="rId7"/>
    <p:sldId id="266" r:id="rId8"/>
    <p:sldId id="265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615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40271E-D573-469B-BF39-4717551E56E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117783A-BEAB-449C-99EE-7080BB24BD03}">
      <dgm:prSet/>
      <dgm:spPr/>
      <dgm:t>
        <a:bodyPr/>
        <a:lstStyle/>
        <a:p>
          <a:r>
            <a:rPr lang="fr-FR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Cette étape doit prévoir la mise en place de la nouvelle organisation qui se concrétise dans le plan d’action. </a:t>
          </a:r>
        </a:p>
      </dgm:t>
    </dgm:pt>
    <dgm:pt modelId="{6D1452FD-A8CE-4971-ABCF-04E51A30EE31}" type="parTrans" cxnId="{8E62957F-0A07-4672-BE80-E7A866B3CB24}">
      <dgm:prSet/>
      <dgm:spPr/>
      <dgm:t>
        <a:bodyPr/>
        <a:lstStyle/>
        <a:p>
          <a:endParaRPr lang="fr-FR"/>
        </a:p>
      </dgm:t>
    </dgm:pt>
    <dgm:pt modelId="{1E51E9CB-12BA-4A6A-9ACC-AFA7884E461C}" type="sibTrans" cxnId="{8E62957F-0A07-4672-BE80-E7A866B3CB24}">
      <dgm:prSet/>
      <dgm:spPr/>
      <dgm:t>
        <a:bodyPr/>
        <a:lstStyle/>
        <a:p>
          <a:endParaRPr lang="fr-FR"/>
        </a:p>
      </dgm:t>
    </dgm:pt>
    <dgm:pt modelId="{D17D9F13-8C8C-4720-9BC4-95D9914503AA}">
      <dgm:prSet/>
      <dgm:spPr/>
      <dgm:t>
        <a:bodyPr/>
        <a:lstStyle/>
        <a:p>
          <a:r>
            <a:rPr lang="fr-FR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est important de procéder à des </a:t>
          </a:r>
          <a:r>
            <a:rPr lang="fr-FR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essais</a:t>
          </a:r>
          <a:r>
            <a:rPr lang="fr-FR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afin de vérifier la qualité des solutions et de procéder aux ultimes corrections. </a:t>
          </a:r>
        </a:p>
      </dgm:t>
    </dgm:pt>
    <dgm:pt modelId="{184040E5-72D6-4E46-BA9C-A714578FD772}" type="parTrans" cxnId="{051C6B82-09F1-4708-85C3-FCC56630173F}">
      <dgm:prSet/>
      <dgm:spPr/>
      <dgm:t>
        <a:bodyPr/>
        <a:lstStyle/>
        <a:p>
          <a:endParaRPr lang="fr-FR"/>
        </a:p>
      </dgm:t>
    </dgm:pt>
    <dgm:pt modelId="{962DF376-20FF-48BB-A053-5E9148006CA0}" type="sibTrans" cxnId="{051C6B82-09F1-4708-85C3-FCC56630173F}">
      <dgm:prSet/>
      <dgm:spPr/>
      <dgm:t>
        <a:bodyPr/>
        <a:lstStyle/>
        <a:p>
          <a:endParaRPr lang="fr-FR"/>
        </a:p>
      </dgm:t>
    </dgm:pt>
    <dgm:pt modelId="{82731CBB-C82A-454B-9A90-A52433B01601}">
      <dgm:prSet/>
      <dgm:spPr/>
      <dgm:t>
        <a:bodyPr/>
        <a:lstStyle/>
        <a:p>
          <a:r>
            <a:rPr lang="fr-FR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faut définir les</a:t>
          </a:r>
          <a:r>
            <a:rPr lang="fr-FR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nouvelles normes de travail </a:t>
          </a:r>
          <a:r>
            <a:rPr lang="fr-FR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</a:t>
          </a:r>
          <a:r>
            <a:rPr lang="fr-FR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fr-FR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chaque</a:t>
          </a:r>
          <a:r>
            <a:rPr lang="fr-FR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fr-FR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exécutant. </a:t>
          </a:r>
        </a:p>
      </dgm:t>
    </dgm:pt>
    <dgm:pt modelId="{D0F590A3-F548-4F1D-A102-A95EFB086F8D}" type="parTrans" cxnId="{AA7499DE-86DE-4C7C-BD23-CE0C0770ECA1}">
      <dgm:prSet/>
      <dgm:spPr/>
      <dgm:t>
        <a:bodyPr/>
        <a:lstStyle/>
        <a:p>
          <a:endParaRPr lang="fr-FR"/>
        </a:p>
      </dgm:t>
    </dgm:pt>
    <dgm:pt modelId="{08225777-A833-47D3-86D1-028C4E845252}" type="sibTrans" cxnId="{AA7499DE-86DE-4C7C-BD23-CE0C0770ECA1}">
      <dgm:prSet/>
      <dgm:spPr/>
      <dgm:t>
        <a:bodyPr/>
        <a:lstStyle/>
        <a:p>
          <a:endParaRPr lang="fr-FR"/>
        </a:p>
      </dgm:t>
    </dgm:pt>
    <dgm:pt modelId="{B36ABB78-229A-4284-A577-2E5705D72953}">
      <dgm:prSet/>
      <dgm:spPr/>
      <dgm:t>
        <a:bodyPr/>
        <a:lstStyle/>
        <a:p>
          <a:r>
            <a:rPr lang="fr-FR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est important et prévoir </a:t>
          </a:r>
          <a:r>
            <a:rPr lang="fr-FR" b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l'information</a:t>
          </a:r>
          <a:r>
            <a:rPr lang="fr-FR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et </a:t>
          </a:r>
          <a:r>
            <a:rPr lang="fr-FR" b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formation</a:t>
          </a:r>
          <a:r>
            <a:rPr lang="fr-FR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des personnes concernées par la nouvelle organisation. </a:t>
          </a:r>
          <a:endParaRPr lang="fr-FR" dirty="0"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FFA8354-7BC4-45FB-8277-113E97FB56EF}" type="parTrans" cxnId="{8D8096B8-84C5-450E-8DAF-35A4AD9AF738}">
      <dgm:prSet/>
      <dgm:spPr/>
      <dgm:t>
        <a:bodyPr/>
        <a:lstStyle/>
        <a:p>
          <a:endParaRPr lang="fr-FR"/>
        </a:p>
      </dgm:t>
    </dgm:pt>
    <dgm:pt modelId="{EF054C52-D2CD-404C-9730-EE3BA31349AA}" type="sibTrans" cxnId="{8D8096B8-84C5-450E-8DAF-35A4AD9AF738}">
      <dgm:prSet/>
      <dgm:spPr/>
      <dgm:t>
        <a:bodyPr/>
        <a:lstStyle/>
        <a:p>
          <a:endParaRPr lang="fr-FR"/>
        </a:p>
      </dgm:t>
    </dgm:pt>
    <dgm:pt modelId="{E3A48AE6-7C24-4406-B26F-72E96BAF5B42}">
      <dgm:prSet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</a:t>
          </a:r>
          <a:r>
            <a:rPr lang="fr-FR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 faut prévoir des</a:t>
          </a:r>
          <a:r>
            <a:rPr lang="fr-FR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contrôles </a:t>
          </a:r>
          <a:r>
            <a:rPr lang="fr-FR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afin de vérifier ce qui marche et ce qui ne marche pas.</a:t>
          </a:r>
        </a:p>
      </dgm:t>
    </dgm:pt>
    <dgm:pt modelId="{C7B4AD42-4620-449A-869A-07B03A923338}" type="parTrans" cxnId="{771DAE9B-23CE-4C2A-8DDE-3222534ADA7D}">
      <dgm:prSet/>
      <dgm:spPr/>
      <dgm:t>
        <a:bodyPr/>
        <a:lstStyle/>
        <a:p>
          <a:endParaRPr lang="fr-FR"/>
        </a:p>
      </dgm:t>
    </dgm:pt>
    <dgm:pt modelId="{A2C6AD98-52A2-473A-B31E-EC672ADB4BEA}" type="sibTrans" cxnId="{771DAE9B-23CE-4C2A-8DDE-3222534ADA7D}">
      <dgm:prSet/>
      <dgm:spPr/>
      <dgm:t>
        <a:bodyPr/>
        <a:lstStyle/>
        <a:p>
          <a:endParaRPr lang="fr-FR"/>
        </a:p>
      </dgm:t>
    </dgm:pt>
    <dgm:pt modelId="{89CF2357-C3D5-4BAE-A463-9FE9727A77FD}">
      <dgm:prSet/>
      <dgm:spPr/>
      <dgm:t>
        <a:bodyPr/>
        <a:lstStyle/>
        <a:p>
          <a:r>
            <a:rPr lang="fr-FR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</a:t>
          </a:r>
          <a:r>
            <a:rPr lang="fr-FR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mise en route doit être échelonnée dans le temps. </a:t>
          </a:r>
        </a:p>
      </dgm:t>
    </dgm:pt>
    <dgm:pt modelId="{4C437633-E446-4D97-938A-EA1B8B318EA7}" type="parTrans" cxnId="{F5639EEA-2597-4302-A79F-661014F1CA4D}">
      <dgm:prSet/>
      <dgm:spPr/>
      <dgm:t>
        <a:bodyPr/>
        <a:lstStyle/>
        <a:p>
          <a:endParaRPr lang="fr-FR"/>
        </a:p>
      </dgm:t>
    </dgm:pt>
    <dgm:pt modelId="{77287BE2-35FF-4E65-953E-5ECFFA9F886F}" type="sibTrans" cxnId="{F5639EEA-2597-4302-A79F-661014F1CA4D}">
      <dgm:prSet/>
      <dgm:spPr/>
      <dgm:t>
        <a:bodyPr/>
        <a:lstStyle/>
        <a:p>
          <a:endParaRPr lang="fr-FR"/>
        </a:p>
      </dgm:t>
    </dgm:pt>
    <dgm:pt modelId="{4CFA356D-F2BB-4438-BFFC-1432E8A1FA38}" type="pres">
      <dgm:prSet presAssocID="{7E40271E-D573-469B-BF39-4717551E56E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1C7B63E-D1DD-4730-8EF9-4FEB7708E6EE}" type="pres">
      <dgm:prSet presAssocID="{3117783A-BEAB-449C-99EE-7080BB24BD03}" presName="root" presStyleCnt="0"/>
      <dgm:spPr/>
    </dgm:pt>
    <dgm:pt modelId="{56D62FEE-6190-4364-805F-CD4FD066A6C7}" type="pres">
      <dgm:prSet presAssocID="{3117783A-BEAB-449C-99EE-7080BB24BD03}" presName="rootComposite" presStyleCnt="0"/>
      <dgm:spPr/>
    </dgm:pt>
    <dgm:pt modelId="{218BE6BD-CD30-42A9-BB9F-3DE0BC1297FA}" type="pres">
      <dgm:prSet presAssocID="{3117783A-BEAB-449C-99EE-7080BB24BD03}" presName="rootText" presStyleLbl="node1" presStyleIdx="0" presStyleCnt="1" custScaleX="645766" custScaleY="104076"/>
      <dgm:spPr/>
    </dgm:pt>
    <dgm:pt modelId="{C690D63B-33AC-4C60-A648-B03B54838B85}" type="pres">
      <dgm:prSet presAssocID="{3117783A-BEAB-449C-99EE-7080BB24BD03}" presName="rootConnector" presStyleLbl="node1" presStyleIdx="0" presStyleCnt="1"/>
      <dgm:spPr/>
    </dgm:pt>
    <dgm:pt modelId="{EF314E8F-CB27-4533-A0C5-C1DBB49979E4}" type="pres">
      <dgm:prSet presAssocID="{3117783A-BEAB-449C-99EE-7080BB24BD03}" presName="childShape" presStyleCnt="0"/>
      <dgm:spPr/>
    </dgm:pt>
    <dgm:pt modelId="{F240B4F0-078A-44E9-A4F6-E4F36882415A}" type="pres">
      <dgm:prSet presAssocID="{184040E5-72D6-4E46-BA9C-A714578FD772}" presName="Name13" presStyleLbl="parChTrans1D2" presStyleIdx="0" presStyleCnt="5"/>
      <dgm:spPr/>
    </dgm:pt>
    <dgm:pt modelId="{455F111A-33C8-437D-AF47-0C310501ED07}" type="pres">
      <dgm:prSet presAssocID="{D17D9F13-8C8C-4720-9BC4-95D9914503AA}" presName="childText" presStyleLbl="bgAcc1" presStyleIdx="0" presStyleCnt="5" custScaleX="748518">
        <dgm:presLayoutVars>
          <dgm:bulletEnabled val="1"/>
        </dgm:presLayoutVars>
      </dgm:prSet>
      <dgm:spPr/>
    </dgm:pt>
    <dgm:pt modelId="{2D0447C4-6650-47B1-8F2D-B0A0926D5F5F}" type="pres">
      <dgm:prSet presAssocID="{D0F590A3-F548-4F1D-A102-A95EFB086F8D}" presName="Name13" presStyleLbl="parChTrans1D2" presStyleIdx="1" presStyleCnt="5"/>
      <dgm:spPr/>
    </dgm:pt>
    <dgm:pt modelId="{DDAA6C37-83C5-4B9E-9FB4-E0FE382793B7}" type="pres">
      <dgm:prSet presAssocID="{82731CBB-C82A-454B-9A90-A52433B01601}" presName="childText" presStyleLbl="bgAcc1" presStyleIdx="1" presStyleCnt="5" custScaleX="748518">
        <dgm:presLayoutVars>
          <dgm:bulletEnabled val="1"/>
        </dgm:presLayoutVars>
      </dgm:prSet>
      <dgm:spPr/>
    </dgm:pt>
    <dgm:pt modelId="{5F1162BA-5E81-482A-93D7-62F60CC04435}" type="pres">
      <dgm:prSet presAssocID="{4C437633-E446-4D97-938A-EA1B8B318EA7}" presName="Name13" presStyleLbl="parChTrans1D2" presStyleIdx="2" presStyleCnt="5"/>
      <dgm:spPr/>
    </dgm:pt>
    <dgm:pt modelId="{E7E57714-E4F6-4C74-8776-A0459158E9F8}" type="pres">
      <dgm:prSet presAssocID="{89CF2357-C3D5-4BAE-A463-9FE9727A77FD}" presName="childText" presStyleLbl="bgAcc1" presStyleIdx="2" presStyleCnt="5" custScaleX="742681">
        <dgm:presLayoutVars>
          <dgm:bulletEnabled val="1"/>
        </dgm:presLayoutVars>
      </dgm:prSet>
      <dgm:spPr/>
    </dgm:pt>
    <dgm:pt modelId="{C9368E17-F386-4C0B-B31F-B682CEBF0ACD}" type="pres">
      <dgm:prSet presAssocID="{1FFA8354-7BC4-45FB-8277-113E97FB56EF}" presName="Name13" presStyleLbl="parChTrans1D2" presStyleIdx="3" presStyleCnt="5"/>
      <dgm:spPr/>
    </dgm:pt>
    <dgm:pt modelId="{4201E792-4853-413D-9E75-9BAB66924EA0}" type="pres">
      <dgm:prSet presAssocID="{B36ABB78-229A-4284-A577-2E5705D72953}" presName="childText" presStyleLbl="bgAcc1" presStyleIdx="3" presStyleCnt="5" custScaleX="748518">
        <dgm:presLayoutVars>
          <dgm:bulletEnabled val="1"/>
        </dgm:presLayoutVars>
      </dgm:prSet>
      <dgm:spPr/>
    </dgm:pt>
    <dgm:pt modelId="{2738A350-720F-416B-BB84-45C23C936A43}" type="pres">
      <dgm:prSet presAssocID="{C7B4AD42-4620-449A-869A-07B03A923338}" presName="Name13" presStyleLbl="parChTrans1D2" presStyleIdx="4" presStyleCnt="5"/>
      <dgm:spPr/>
    </dgm:pt>
    <dgm:pt modelId="{02A3AE87-C66B-4C14-B169-C91C5B838341}" type="pres">
      <dgm:prSet presAssocID="{E3A48AE6-7C24-4406-B26F-72E96BAF5B42}" presName="childText" presStyleLbl="bgAcc1" presStyleIdx="4" presStyleCnt="5" custScaleX="748518">
        <dgm:presLayoutVars>
          <dgm:bulletEnabled val="1"/>
        </dgm:presLayoutVars>
      </dgm:prSet>
      <dgm:spPr/>
    </dgm:pt>
  </dgm:ptLst>
  <dgm:cxnLst>
    <dgm:cxn modelId="{59D70701-6B52-4843-B0FB-A0DBA0FF6AF8}" type="presOf" srcId="{C7B4AD42-4620-449A-869A-07B03A923338}" destId="{2738A350-720F-416B-BB84-45C23C936A43}" srcOrd="0" destOrd="0" presId="urn:microsoft.com/office/officeart/2005/8/layout/hierarchy3"/>
    <dgm:cxn modelId="{5291EC06-7CFE-4568-A1BE-47176C91A118}" type="presOf" srcId="{82731CBB-C82A-454B-9A90-A52433B01601}" destId="{DDAA6C37-83C5-4B9E-9FB4-E0FE382793B7}" srcOrd="0" destOrd="0" presId="urn:microsoft.com/office/officeart/2005/8/layout/hierarchy3"/>
    <dgm:cxn modelId="{EED4921E-2F4C-415D-ACAC-C89524CE080D}" type="presOf" srcId="{89CF2357-C3D5-4BAE-A463-9FE9727A77FD}" destId="{E7E57714-E4F6-4C74-8776-A0459158E9F8}" srcOrd="0" destOrd="0" presId="urn:microsoft.com/office/officeart/2005/8/layout/hierarchy3"/>
    <dgm:cxn modelId="{7CFCD620-B7B2-4592-B32A-3377E5A59344}" type="presOf" srcId="{D0F590A3-F548-4F1D-A102-A95EFB086F8D}" destId="{2D0447C4-6650-47B1-8F2D-B0A0926D5F5F}" srcOrd="0" destOrd="0" presId="urn:microsoft.com/office/officeart/2005/8/layout/hierarchy3"/>
    <dgm:cxn modelId="{4DD76A2F-45DE-4A70-B4C9-426C1FBAE61B}" type="presOf" srcId="{3117783A-BEAB-449C-99EE-7080BB24BD03}" destId="{218BE6BD-CD30-42A9-BB9F-3DE0BC1297FA}" srcOrd="0" destOrd="0" presId="urn:microsoft.com/office/officeart/2005/8/layout/hierarchy3"/>
    <dgm:cxn modelId="{9377A635-E7BB-4755-9B84-458A34263D33}" type="presOf" srcId="{3117783A-BEAB-449C-99EE-7080BB24BD03}" destId="{C690D63B-33AC-4C60-A648-B03B54838B85}" srcOrd="1" destOrd="0" presId="urn:microsoft.com/office/officeart/2005/8/layout/hierarchy3"/>
    <dgm:cxn modelId="{BA78CF3F-3543-45C6-9ED5-8145DF7D0DE0}" type="presOf" srcId="{E3A48AE6-7C24-4406-B26F-72E96BAF5B42}" destId="{02A3AE87-C66B-4C14-B169-C91C5B838341}" srcOrd="0" destOrd="0" presId="urn:microsoft.com/office/officeart/2005/8/layout/hierarchy3"/>
    <dgm:cxn modelId="{E1CBC16D-BFBA-40CC-ABEC-3ED83C8A7197}" type="presOf" srcId="{7E40271E-D573-469B-BF39-4717551E56EC}" destId="{4CFA356D-F2BB-4438-BFFC-1432E8A1FA38}" srcOrd="0" destOrd="0" presId="urn:microsoft.com/office/officeart/2005/8/layout/hierarchy3"/>
    <dgm:cxn modelId="{62C6FC54-7EBD-4281-A03A-008EACC54C20}" type="presOf" srcId="{4C437633-E446-4D97-938A-EA1B8B318EA7}" destId="{5F1162BA-5E81-482A-93D7-62F60CC04435}" srcOrd="0" destOrd="0" presId="urn:microsoft.com/office/officeart/2005/8/layout/hierarchy3"/>
    <dgm:cxn modelId="{8E62957F-0A07-4672-BE80-E7A866B3CB24}" srcId="{7E40271E-D573-469B-BF39-4717551E56EC}" destId="{3117783A-BEAB-449C-99EE-7080BB24BD03}" srcOrd="0" destOrd="0" parTransId="{6D1452FD-A8CE-4971-ABCF-04E51A30EE31}" sibTransId="{1E51E9CB-12BA-4A6A-9ACC-AFA7884E461C}"/>
    <dgm:cxn modelId="{051C6B82-09F1-4708-85C3-FCC56630173F}" srcId="{3117783A-BEAB-449C-99EE-7080BB24BD03}" destId="{D17D9F13-8C8C-4720-9BC4-95D9914503AA}" srcOrd="0" destOrd="0" parTransId="{184040E5-72D6-4E46-BA9C-A714578FD772}" sibTransId="{962DF376-20FF-48BB-A053-5E9148006CA0}"/>
    <dgm:cxn modelId="{81975F98-EDB1-47AC-AEA7-25D656B3EB41}" type="presOf" srcId="{184040E5-72D6-4E46-BA9C-A714578FD772}" destId="{F240B4F0-078A-44E9-A4F6-E4F36882415A}" srcOrd="0" destOrd="0" presId="urn:microsoft.com/office/officeart/2005/8/layout/hierarchy3"/>
    <dgm:cxn modelId="{D384EE9A-8231-441F-B4B1-ED7EBB40B797}" type="presOf" srcId="{D17D9F13-8C8C-4720-9BC4-95D9914503AA}" destId="{455F111A-33C8-437D-AF47-0C310501ED07}" srcOrd="0" destOrd="0" presId="urn:microsoft.com/office/officeart/2005/8/layout/hierarchy3"/>
    <dgm:cxn modelId="{771DAE9B-23CE-4C2A-8DDE-3222534ADA7D}" srcId="{3117783A-BEAB-449C-99EE-7080BB24BD03}" destId="{E3A48AE6-7C24-4406-B26F-72E96BAF5B42}" srcOrd="4" destOrd="0" parTransId="{C7B4AD42-4620-449A-869A-07B03A923338}" sibTransId="{A2C6AD98-52A2-473A-B31E-EC672ADB4BEA}"/>
    <dgm:cxn modelId="{463ABBB5-E030-4426-AEA1-81803E11539C}" type="presOf" srcId="{1FFA8354-7BC4-45FB-8277-113E97FB56EF}" destId="{C9368E17-F386-4C0B-B31F-B682CEBF0ACD}" srcOrd="0" destOrd="0" presId="urn:microsoft.com/office/officeart/2005/8/layout/hierarchy3"/>
    <dgm:cxn modelId="{8D8096B8-84C5-450E-8DAF-35A4AD9AF738}" srcId="{3117783A-BEAB-449C-99EE-7080BB24BD03}" destId="{B36ABB78-229A-4284-A577-2E5705D72953}" srcOrd="3" destOrd="0" parTransId="{1FFA8354-7BC4-45FB-8277-113E97FB56EF}" sibTransId="{EF054C52-D2CD-404C-9730-EE3BA31349AA}"/>
    <dgm:cxn modelId="{9E6855CC-4B66-4C5C-96A4-AEDFF723539A}" type="presOf" srcId="{B36ABB78-229A-4284-A577-2E5705D72953}" destId="{4201E792-4853-413D-9E75-9BAB66924EA0}" srcOrd="0" destOrd="0" presId="urn:microsoft.com/office/officeart/2005/8/layout/hierarchy3"/>
    <dgm:cxn modelId="{AA7499DE-86DE-4C7C-BD23-CE0C0770ECA1}" srcId="{3117783A-BEAB-449C-99EE-7080BB24BD03}" destId="{82731CBB-C82A-454B-9A90-A52433B01601}" srcOrd="1" destOrd="0" parTransId="{D0F590A3-F548-4F1D-A102-A95EFB086F8D}" sibTransId="{08225777-A833-47D3-86D1-028C4E845252}"/>
    <dgm:cxn modelId="{F5639EEA-2597-4302-A79F-661014F1CA4D}" srcId="{3117783A-BEAB-449C-99EE-7080BB24BD03}" destId="{89CF2357-C3D5-4BAE-A463-9FE9727A77FD}" srcOrd="2" destOrd="0" parTransId="{4C437633-E446-4D97-938A-EA1B8B318EA7}" sibTransId="{77287BE2-35FF-4E65-953E-5ECFFA9F886F}"/>
    <dgm:cxn modelId="{E2DF87BF-82DB-46A4-B96E-E6A20B4C0CF7}" type="presParOf" srcId="{4CFA356D-F2BB-4438-BFFC-1432E8A1FA38}" destId="{31C7B63E-D1DD-4730-8EF9-4FEB7708E6EE}" srcOrd="0" destOrd="0" presId="urn:microsoft.com/office/officeart/2005/8/layout/hierarchy3"/>
    <dgm:cxn modelId="{CF976FFB-3041-4479-9C40-1F6B83BDDAA4}" type="presParOf" srcId="{31C7B63E-D1DD-4730-8EF9-4FEB7708E6EE}" destId="{56D62FEE-6190-4364-805F-CD4FD066A6C7}" srcOrd="0" destOrd="0" presId="urn:microsoft.com/office/officeart/2005/8/layout/hierarchy3"/>
    <dgm:cxn modelId="{1A03F4DE-0199-47F2-9BF7-7CF2B4AC7B5E}" type="presParOf" srcId="{56D62FEE-6190-4364-805F-CD4FD066A6C7}" destId="{218BE6BD-CD30-42A9-BB9F-3DE0BC1297FA}" srcOrd="0" destOrd="0" presId="urn:microsoft.com/office/officeart/2005/8/layout/hierarchy3"/>
    <dgm:cxn modelId="{D6026BC2-5E44-4F18-9BE6-F3A54CF711E4}" type="presParOf" srcId="{56D62FEE-6190-4364-805F-CD4FD066A6C7}" destId="{C690D63B-33AC-4C60-A648-B03B54838B85}" srcOrd="1" destOrd="0" presId="urn:microsoft.com/office/officeart/2005/8/layout/hierarchy3"/>
    <dgm:cxn modelId="{044AED1C-3F48-4F69-9129-EABB9802DAD2}" type="presParOf" srcId="{31C7B63E-D1DD-4730-8EF9-4FEB7708E6EE}" destId="{EF314E8F-CB27-4533-A0C5-C1DBB49979E4}" srcOrd="1" destOrd="0" presId="urn:microsoft.com/office/officeart/2005/8/layout/hierarchy3"/>
    <dgm:cxn modelId="{FB0D4AA4-349E-4830-90E4-C96777EA0631}" type="presParOf" srcId="{EF314E8F-CB27-4533-A0C5-C1DBB49979E4}" destId="{F240B4F0-078A-44E9-A4F6-E4F36882415A}" srcOrd="0" destOrd="0" presId="urn:microsoft.com/office/officeart/2005/8/layout/hierarchy3"/>
    <dgm:cxn modelId="{2BE04124-C07B-4CC0-BEA6-F7181DFFDBE9}" type="presParOf" srcId="{EF314E8F-CB27-4533-A0C5-C1DBB49979E4}" destId="{455F111A-33C8-437D-AF47-0C310501ED07}" srcOrd="1" destOrd="0" presId="urn:microsoft.com/office/officeart/2005/8/layout/hierarchy3"/>
    <dgm:cxn modelId="{A8C70381-0C3A-4061-938B-5E24DC935EB9}" type="presParOf" srcId="{EF314E8F-CB27-4533-A0C5-C1DBB49979E4}" destId="{2D0447C4-6650-47B1-8F2D-B0A0926D5F5F}" srcOrd="2" destOrd="0" presId="urn:microsoft.com/office/officeart/2005/8/layout/hierarchy3"/>
    <dgm:cxn modelId="{432F2BF6-9302-4A09-82C0-603C36995753}" type="presParOf" srcId="{EF314E8F-CB27-4533-A0C5-C1DBB49979E4}" destId="{DDAA6C37-83C5-4B9E-9FB4-E0FE382793B7}" srcOrd="3" destOrd="0" presId="urn:microsoft.com/office/officeart/2005/8/layout/hierarchy3"/>
    <dgm:cxn modelId="{82FC5C7C-BBD3-4F98-A707-C89900959C21}" type="presParOf" srcId="{EF314E8F-CB27-4533-A0C5-C1DBB49979E4}" destId="{5F1162BA-5E81-482A-93D7-62F60CC04435}" srcOrd="4" destOrd="0" presId="urn:microsoft.com/office/officeart/2005/8/layout/hierarchy3"/>
    <dgm:cxn modelId="{8D23D5A5-B8AB-41D1-8EE1-3D3208C61599}" type="presParOf" srcId="{EF314E8F-CB27-4533-A0C5-C1DBB49979E4}" destId="{E7E57714-E4F6-4C74-8776-A0459158E9F8}" srcOrd="5" destOrd="0" presId="urn:microsoft.com/office/officeart/2005/8/layout/hierarchy3"/>
    <dgm:cxn modelId="{0C69754C-F3C4-4EDA-BC93-ED87CE75D53E}" type="presParOf" srcId="{EF314E8F-CB27-4533-A0C5-C1DBB49979E4}" destId="{C9368E17-F386-4C0B-B31F-B682CEBF0ACD}" srcOrd="6" destOrd="0" presId="urn:microsoft.com/office/officeart/2005/8/layout/hierarchy3"/>
    <dgm:cxn modelId="{338CD62F-D727-42E9-B3E4-E5A27A15C0D6}" type="presParOf" srcId="{EF314E8F-CB27-4533-A0C5-C1DBB49979E4}" destId="{4201E792-4853-413D-9E75-9BAB66924EA0}" srcOrd="7" destOrd="0" presId="urn:microsoft.com/office/officeart/2005/8/layout/hierarchy3"/>
    <dgm:cxn modelId="{52CBB411-C7C0-4EDE-9BFC-C50479427A6B}" type="presParOf" srcId="{EF314E8F-CB27-4533-A0C5-C1DBB49979E4}" destId="{2738A350-720F-416B-BB84-45C23C936A43}" srcOrd="8" destOrd="0" presId="urn:microsoft.com/office/officeart/2005/8/layout/hierarchy3"/>
    <dgm:cxn modelId="{126E4E28-A0CE-4713-9CB9-758489625137}" type="presParOf" srcId="{EF314E8F-CB27-4533-A0C5-C1DBB49979E4}" destId="{02A3AE87-C66B-4C14-B169-C91C5B838341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8BE6BD-CD30-42A9-BB9F-3DE0BC1297FA}">
      <dsp:nvSpPr>
        <dsp:cNvPr id="0" name=""/>
        <dsp:cNvSpPr/>
      </dsp:nvSpPr>
      <dsp:spPr>
        <a:xfrm>
          <a:off x="1238070" y="866"/>
          <a:ext cx="7638615" cy="6155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Cette étape doit prévoir la mise en place de la nouvelle organisation qui se concrétise dans le plan d’action. </a:t>
          </a:r>
        </a:p>
      </dsp:txBody>
      <dsp:txXfrm>
        <a:off x="1256099" y="18895"/>
        <a:ext cx="7602557" cy="579487"/>
      </dsp:txXfrm>
    </dsp:sp>
    <dsp:sp modelId="{F240B4F0-078A-44E9-A4F6-E4F36882415A}">
      <dsp:nvSpPr>
        <dsp:cNvPr id="0" name=""/>
        <dsp:cNvSpPr/>
      </dsp:nvSpPr>
      <dsp:spPr>
        <a:xfrm>
          <a:off x="2001932" y="616411"/>
          <a:ext cx="763861" cy="443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578"/>
              </a:lnTo>
              <a:lnTo>
                <a:pt x="763861" y="44357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5F111A-33C8-437D-AF47-0C310501ED07}">
      <dsp:nvSpPr>
        <dsp:cNvPr id="0" name=""/>
        <dsp:cNvSpPr/>
      </dsp:nvSpPr>
      <dsp:spPr>
        <a:xfrm>
          <a:off x="2765793" y="764271"/>
          <a:ext cx="7083235" cy="5914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est important de procéder à des </a:t>
          </a:r>
          <a:r>
            <a:rPr lang="fr-FR" sz="19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essais</a:t>
          </a:r>
          <a:r>
            <a:rPr lang="fr-FR" sz="19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afin de vérifier la qualité des solutions et de procéder aux ultimes corrections. </a:t>
          </a:r>
        </a:p>
      </dsp:txBody>
      <dsp:txXfrm>
        <a:off x="2783116" y="781594"/>
        <a:ext cx="7048589" cy="556792"/>
      </dsp:txXfrm>
    </dsp:sp>
    <dsp:sp modelId="{2D0447C4-6650-47B1-8F2D-B0A0926D5F5F}">
      <dsp:nvSpPr>
        <dsp:cNvPr id="0" name=""/>
        <dsp:cNvSpPr/>
      </dsp:nvSpPr>
      <dsp:spPr>
        <a:xfrm>
          <a:off x="2001932" y="616411"/>
          <a:ext cx="763861" cy="1182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2876"/>
              </a:lnTo>
              <a:lnTo>
                <a:pt x="763861" y="118287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A6C37-83C5-4B9E-9FB4-E0FE382793B7}">
      <dsp:nvSpPr>
        <dsp:cNvPr id="0" name=""/>
        <dsp:cNvSpPr/>
      </dsp:nvSpPr>
      <dsp:spPr>
        <a:xfrm>
          <a:off x="2765793" y="1503568"/>
          <a:ext cx="7083235" cy="5914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faut définir les</a:t>
          </a:r>
          <a:r>
            <a:rPr lang="fr-FR" sz="19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nouvelles normes de travail </a:t>
          </a:r>
          <a:r>
            <a:rPr lang="fr-FR" sz="19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</a:t>
          </a:r>
          <a:r>
            <a:rPr lang="fr-FR" sz="19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fr-FR" sz="19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chaque</a:t>
          </a:r>
          <a:r>
            <a:rPr lang="fr-FR" sz="19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fr-FR" sz="19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exécutant. </a:t>
          </a:r>
        </a:p>
      </dsp:txBody>
      <dsp:txXfrm>
        <a:off x="2783116" y="1520891"/>
        <a:ext cx="7048589" cy="556792"/>
      </dsp:txXfrm>
    </dsp:sp>
    <dsp:sp modelId="{5F1162BA-5E81-482A-93D7-62F60CC04435}">
      <dsp:nvSpPr>
        <dsp:cNvPr id="0" name=""/>
        <dsp:cNvSpPr/>
      </dsp:nvSpPr>
      <dsp:spPr>
        <a:xfrm>
          <a:off x="2001932" y="616411"/>
          <a:ext cx="763861" cy="1922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2174"/>
              </a:lnTo>
              <a:lnTo>
                <a:pt x="763861" y="192217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57714-E4F6-4C74-8776-A0459158E9F8}">
      <dsp:nvSpPr>
        <dsp:cNvPr id="0" name=""/>
        <dsp:cNvSpPr/>
      </dsp:nvSpPr>
      <dsp:spPr>
        <a:xfrm>
          <a:off x="2765793" y="2242866"/>
          <a:ext cx="7028000" cy="5914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</a:t>
          </a:r>
          <a:r>
            <a:rPr lang="fr-FR" sz="19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mise en route doit être échelonnée dans le temps. </a:t>
          </a:r>
        </a:p>
      </dsp:txBody>
      <dsp:txXfrm>
        <a:off x="2783116" y="2260189"/>
        <a:ext cx="6993354" cy="556792"/>
      </dsp:txXfrm>
    </dsp:sp>
    <dsp:sp modelId="{C9368E17-F386-4C0B-B31F-B682CEBF0ACD}">
      <dsp:nvSpPr>
        <dsp:cNvPr id="0" name=""/>
        <dsp:cNvSpPr/>
      </dsp:nvSpPr>
      <dsp:spPr>
        <a:xfrm>
          <a:off x="2001932" y="616411"/>
          <a:ext cx="763861" cy="2661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1472"/>
              </a:lnTo>
              <a:lnTo>
                <a:pt x="763861" y="266147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01E792-4853-413D-9E75-9BAB66924EA0}">
      <dsp:nvSpPr>
        <dsp:cNvPr id="0" name=""/>
        <dsp:cNvSpPr/>
      </dsp:nvSpPr>
      <dsp:spPr>
        <a:xfrm>
          <a:off x="2765793" y="2982164"/>
          <a:ext cx="7083235" cy="5914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est important et prévoir </a:t>
          </a:r>
          <a:r>
            <a:rPr lang="fr-FR" sz="1900" b="1" kern="12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l'information</a:t>
          </a:r>
          <a:r>
            <a:rPr lang="fr-FR" sz="1900" kern="12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et </a:t>
          </a:r>
          <a:r>
            <a:rPr lang="fr-FR" sz="1900" b="1" kern="12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formation</a:t>
          </a:r>
          <a:r>
            <a:rPr lang="fr-FR" sz="1900" kern="12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des personnes concernées par la nouvelle organisation. </a:t>
          </a:r>
          <a:endParaRPr lang="fr-FR" sz="1900" kern="1200" dirty="0"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783116" y="2999487"/>
        <a:ext cx="7048589" cy="556792"/>
      </dsp:txXfrm>
    </dsp:sp>
    <dsp:sp modelId="{2738A350-720F-416B-BB84-45C23C936A43}">
      <dsp:nvSpPr>
        <dsp:cNvPr id="0" name=""/>
        <dsp:cNvSpPr/>
      </dsp:nvSpPr>
      <dsp:spPr>
        <a:xfrm>
          <a:off x="2001932" y="616411"/>
          <a:ext cx="763861" cy="3400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0770"/>
              </a:lnTo>
              <a:lnTo>
                <a:pt x="763861" y="340077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A3AE87-C66B-4C14-B169-C91C5B838341}">
      <dsp:nvSpPr>
        <dsp:cNvPr id="0" name=""/>
        <dsp:cNvSpPr/>
      </dsp:nvSpPr>
      <dsp:spPr>
        <a:xfrm>
          <a:off x="2765793" y="3721462"/>
          <a:ext cx="7083235" cy="5914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</a:t>
          </a:r>
          <a:r>
            <a:rPr lang="fr-FR" sz="19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 faut prévoir des</a:t>
          </a:r>
          <a:r>
            <a:rPr lang="fr-FR" sz="19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contrôles </a:t>
          </a:r>
          <a:r>
            <a:rPr lang="fr-FR" sz="19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afin de vérifier ce qui marche et ce qui ne marche pas.</a:t>
          </a:r>
        </a:p>
      </dsp:txBody>
      <dsp:txXfrm>
        <a:off x="2783116" y="3738785"/>
        <a:ext cx="7048589" cy="5567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F540C-6BD2-1546-8C91-02386EF02D90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57533-0068-2F4B-B511-5F7CFD969B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140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93133"/>
            <a:ext cx="11950701" cy="977900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4. Utiliser des outils adaptés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282FDFC-FBC4-415B-B880-6ADBFD540177}"/>
              </a:ext>
            </a:extLst>
          </p:cNvPr>
          <p:cNvSpPr txBox="1"/>
          <p:nvPr/>
        </p:nvSpPr>
        <p:spPr>
          <a:xfrm>
            <a:off x="605367" y="1837267"/>
            <a:ext cx="925406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présence d’un risque, il est important de mettre en œuvre une démarche de résolution de problèmes qui se déroule en plusieurs étapes. </a:t>
            </a:r>
          </a:p>
          <a:p>
            <a:pPr algn="ctr"/>
            <a:endParaRPr lang="fr-FR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questionnement par la méthode du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QQOQCPC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permet d’analyser de façon approfondie les différents aspects de chaque étape.</a:t>
            </a:r>
          </a:p>
        </p:txBody>
      </p:sp>
    </p:spTree>
    <p:extLst>
      <p:ext uri="{BB962C8B-B14F-4D97-AF65-F5344CB8AC3E}">
        <p14:creationId xmlns:p14="http://schemas.microsoft.com/office/powerpoint/2010/main" val="279231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1101012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4. Utiliser des outils adaptés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0884140-7DA7-4055-84F6-CFBB2019544B}"/>
              </a:ext>
            </a:extLst>
          </p:cNvPr>
          <p:cNvSpPr txBox="1"/>
          <p:nvPr/>
        </p:nvSpPr>
        <p:spPr>
          <a:xfrm>
            <a:off x="461434" y="1468775"/>
            <a:ext cx="10858500" cy="3485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300"/>
              </a:spcAft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4.1. Identifier le risque</a:t>
            </a:r>
          </a:p>
          <a:p>
            <a:pPr algn="just"/>
            <a:endParaRPr lang="fr-F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risque se manifeste par des dommages ou des dysfonctionnements (incidents, retards, erreurs, conflits, etc.). </a:t>
            </a:r>
          </a:p>
          <a:p>
            <a:pPr algn="ctr"/>
            <a:endParaRPr lang="fr-FR" sz="2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dommage est 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partie visible d’un ensemble de causalités plus ou moins complexes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fr-FR" sz="2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L’étude d’un risque doit identifier les causes, les faits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 les enchaînements 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 en sont à l’origine.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18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821267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4. Utiliser des outils adaptés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0884140-7DA7-4055-84F6-CFBB2019544B}"/>
              </a:ext>
            </a:extLst>
          </p:cNvPr>
          <p:cNvSpPr txBox="1"/>
          <p:nvPr/>
        </p:nvSpPr>
        <p:spPr>
          <a:xfrm>
            <a:off x="317500" y="1163975"/>
            <a:ext cx="10858500" cy="4809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300"/>
              </a:spcAft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4.2. Identifier les causes</a:t>
            </a:r>
          </a:p>
          <a:p>
            <a:pPr algn="just">
              <a:spcBef>
                <a:spcPts val="12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Cette étape conditionne la qualité des actions qui seront proposées. L’étude doit être faite sans à priori.</a:t>
            </a:r>
          </a:p>
          <a:p>
            <a:pPr marL="800100" lvl="1" indent="-3429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causes doivent être recherchées à partir des effets, en faisant ressortir les points négatifs et positifs,</a:t>
            </a:r>
          </a:p>
          <a:p>
            <a:pPr marL="800100" lvl="1" indent="-3429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faits doivent être appréciés objectivement, afin d’éviter les déformations et jugements destinés à protéger ou à se protéger. </a:t>
            </a:r>
          </a:p>
          <a:p>
            <a:pPr marL="800100" lvl="1" indent="-3429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est important de rechercher les causes et pas les coupables. 	</a:t>
            </a:r>
          </a:p>
          <a:p>
            <a:pPr algn="ctr">
              <a:spcBef>
                <a:spcPts val="2400"/>
              </a:spcBef>
              <a:spcAft>
                <a:spcPts val="60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L'analyse doit être rigoureuse et menée par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entretiens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étude des documents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questionnaires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statistiques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graphiques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diagramme Pareto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diagramme causes-effets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(Ishikawa), etc.</a:t>
            </a:r>
          </a:p>
        </p:txBody>
      </p:sp>
    </p:spTree>
    <p:extLst>
      <p:ext uri="{BB962C8B-B14F-4D97-AF65-F5344CB8AC3E}">
        <p14:creationId xmlns:p14="http://schemas.microsoft.com/office/powerpoint/2010/main" val="420570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821267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4. Utiliser des outils adaptés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0884140-7DA7-4055-84F6-CFBB2019544B}"/>
              </a:ext>
            </a:extLst>
          </p:cNvPr>
          <p:cNvSpPr txBox="1"/>
          <p:nvPr/>
        </p:nvSpPr>
        <p:spPr>
          <a:xfrm>
            <a:off x="317500" y="1163975"/>
            <a:ext cx="108585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300"/>
              </a:spcAft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4.2. Identifier les causes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180BE185-5A00-4A5A-85B8-DD2514F2F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653601"/>
              </p:ext>
            </p:extLst>
          </p:nvPr>
        </p:nvGraphicFramePr>
        <p:xfrm>
          <a:off x="410633" y="1811867"/>
          <a:ext cx="11303000" cy="44297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91843">
                  <a:extLst>
                    <a:ext uri="{9D8B030D-6E8A-4147-A177-3AD203B41FA5}">
                      <a16:colId xmlns:a16="http://schemas.microsoft.com/office/drawing/2014/main" val="2761908002"/>
                    </a:ext>
                  </a:extLst>
                </a:gridCol>
                <a:gridCol w="9711157">
                  <a:extLst>
                    <a:ext uri="{9D8B030D-6E8A-4147-A177-3AD203B41FA5}">
                      <a16:colId xmlns:a16="http://schemas.microsoft.com/office/drawing/2014/main" val="2456380968"/>
                    </a:ext>
                  </a:extLst>
                </a:gridCol>
              </a:tblGrid>
              <a:tr h="723900">
                <a:tc rowSpan="2">
                  <a:txBody>
                    <a:bodyPr/>
                    <a:lstStyle/>
                    <a:p>
                      <a:pPr algn="r"/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Diagramme</a:t>
                      </a:r>
                    </a:p>
                    <a:p>
                      <a:pPr algn="r"/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Causes-effets</a:t>
                      </a:r>
                    </a:p>
                    <a:p>
                      <a:pPr algn="r"/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Ishikawa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diagramme causes-effets (ou Ishikawa) visualise les causes d’un problème en les classant selon cinq critères : 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Matière, Main d’œuvre, Matériel, Méthode, Milieu (loi des 5 M).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4936345"/>
                  </a:ext>
                </a:extLst>
              </a:tr>
              <a:tr h="37585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0754051"/>
                  </a:ext>
                </a:extLst>
              </a:tr>
            </a:tbl>
          </a:graphicData>
        </a:graphic>
      </p:graphicFrame>
      <p:pic>
        <p:nvPicPr>
          <p:cNvPr id="7" name="Image 26">
            <a:extLst>
              <a:ext uri="{FF2B5EF4-FFF2-40B4-BE49-F238E27FC236}">
                <a16:creationId xmlns:a16="http://schemas.microsoft.com/office/drawing/2014/main" id="{66A2EED5-A8E1-4FF5-BB46-B38E244783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854" y="3053897"/>
            <a:ext cx="9355393" cy="2961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1417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821267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4. Utiliser des outils adaptés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0884140-7DA7-4055-84F6-CFBB2019544B}"/>
              </a:ext>
            </a:extLst>
          </p:cNvPr>
          <p:cNvSpPr txBox="1"/>
          <p:nvPr/>
        </p:nvSpPr>
        <p:spPr>
          <a:xfrm>
            <a:off x="317500" y="1163975"/>
            <a:ext cx="108585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300"/>
              </a:spcAft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4.2. Identifier les causes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180BE185-5A00-4A5A-85B8-DD2514F2F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063047"/>
              </p:ext>
            </p:extLst>
          </p:nvPr>
        </p:nvGraphicFramePr>
        <p:xfrm>
          <a:off x="651933" y="2027767"/>
          <a:ext cx="10892367" cy="33274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679479">
                  <a:extLst>
                    <a:ext uri="{9D8B030D-6E8A-4147-A177-3AD203B41FA5}">
                      <a16:colId xmlns:a16="http://schemas.microsoft.com/office/drawing/2014/main" val="2761908002"/>
                    </a:ext>
                  </a:extLst>
                </a:gridCol>
                <a:gridCol w="9212888">
                  <a:extLst>
                    <a:ext uri="{9D8B030D-6E8A-4147-A177-3AD203B41FA5}">
                      <a16:colId xmlns:a16="http://schemas.microsoft.com/office/drawing/2014/main" val="2456380968"/>
                    </a:ext>
                  </a:extLst>
                </a:gridCol>
              </a:tblGrid>
              <a:tr h="889000">
                <a:tc rowSpan="2">
                  <a:txBody>
                    <a:bodyPr/>
                    <a:lstStyle/>
                    <a:p>
                      <a:pPr algn="r"/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Diagramme </a:t>
                      </a:r>
                    </a:p>
                    <a:p>
                      <a:pPr algn="r"/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Pareto</a:t>
                      </a:r>
                    </a:p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20/80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diagramme de Pareto identifie l’importance relative des causes en les répartissant selon la loi dite 20/80, selon laquelle 20 % des causes produisent 80 % des effets. Dès lors, il suffit de travailler sur ces 20 % pour améliorer sensiblement une situation. 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1833747"/>
                  </a:ext>
                </a:extLst>
              </a:tr>
              <a:tr h="37585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4127359"/>
                  </a:ext>
                </a:extLst>
              </a:tr>
            </a:tbl>
          </a:graphicData>
        </a:graphic>
      </p:graphicFrame>
      <p:pic>
        <p:nvPicPr>
          <p:cNvPr id="9" name="Image 6">
            <a:extLst>
              <a:ext uri="{FF2B5EF4-FFF2-40B4-BE49-F238E27FC236}">
                <a16:creationId xmlns:a16="http://schemas.microsoft.com/office/drawing/2014/main" id="{6D9420EA-9270-4F76-BEB8-94D66AFDC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917" y="3098799"/>
            <a:ext cx="9243483" cy="3075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80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821267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4. Utiliser des outils adaptés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0884140-7DA7-4055-84F6-CFBB2019544B}"/>
              </a:ext>
            </a:extLst>
          </p:cNvPr>
          <p:cNvSpPr txBox="1"/>
          <p:nvPr/>
        </p:nvSpPr>
        <p:spPr>
          <a:xfrm>
            <a:off x="317500" y="1163975"/>
            <a:ext cx="108585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300"/>
              </a:spcAft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4.3. Trouver les actions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C76F49A-2D20-4D5B-9A17-086FFAF2CA07}"/>
              </a:ext>
            </a:extLst>
          </p:cNvPr>
          <p:cNvSpPr txBox="1"/>
          <p:nvPr/>
        </p:nvSpPr>
        <p:spPr>
          <a:xfrm>
            <a:off x="692150" y="1968348"/>
            <a:ext cx="10674350" cy="349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Cette étape fait appel à la logique et aux qualités d'imagination de l’équipe. </a:t>
            </a:r>
          </a:p>
          <a:p>
            <a:pPr marL="342900" indent="-342900" algn="just">
              <a:spcBef>
                <a:spcPts val="1800"/>
              </a:spcBef>
              <a:buFont typeface="Symbol" panose="05050102010706020507" pitchFamily="18" charset="2"/>
              <a:buChar char="Þ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L’objectif n’est pas de rechercher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solution, mais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 solutions à chaque cause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spcBef>
                <a:spcPts val="1800"/>
              </a:spcBef>
              <a:buFont typeface="Symbol" panose="05050102010706020507" pitchFamily="18" charset="2"/>
              <a:buChar char="Þ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 n’est pas toujours possible et il faut parfois faire des choix ou trouver des compromis. </a:t>
            </a:r>
          </a:p>
          <a:p>
            <a:pPr marL="342900" indent="-342900" algn="just">
              <a:spcBef>
                <a:spcPts val="1800"/>
              </a:spcBef>
              <a:buFont typeface="Symbol" panose="05050102010706020507" pitchFamily="18" charset="2"/>
              <a:buChar char="Þ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est important d’apporter les bonnes réponses aux vraies causes (</a:t>
            </a:r>
            <a:r>
              <a:rPr lang="fr-FR" sz="2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des fiches clients contiennent des erreurs, l’informatisation du fichier clients n’aura aucun effet sur la qualité des mises à jour).</a:t>
            </a:r>
            <a:endParaRPr lang="fr-F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27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821267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4. Utiliser des outils adaptés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0884140-7DA7-4055-84F6-CFBB2019544B}"/>
              </a:ext>
            </a:extLst>
          </p:cNvPr>
          <p:cNvSpPr txBox="1"/>
          <p:nvPr/>
        </p:nvSpPr>
        <p:spPr>
          <a:xfrm>
            <a:off x="317500" y="1163975"/>
            <a:ext cx="108585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300"/>
              </a:spcAft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4.4. Mettre en </a:t>
            </a:r>
            <a:r>
              <a:rPr lang="fr-FR" sz="24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oeuvre</a:t>
            </a: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les actions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3818FC9-FFC7-4501-8933-D0444704DF53}"/>
              </a:ext>
            </a:extLst>
          </p:cNvPr>
          <p:cNvSpPr txBox="1"/>
          <p:nvPr/>
        </p:nvSpPr>
        <p:spPr>
          <a:xfrm>
            <a:off x="793750" y="2097544"/>
            <a:ext cx="1045421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C’est le passage de la théorie à la réalité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à ce stade, les difficultés peuvent être nombreuses, si les étapes antérieures ont été traitées de façons insuffisantes. </a:t>
            </a:r>
          </a:p>
          <a:p>
            <a:pPr algn="ctr">
              <a:spcBef>
                <a:spcPts val="1800"/>
              </a:spcBef>
            </a:pPr>
            <a:r>
              <a:rPr lang="fr-FR" sz="2200" b="1" i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(Solutions techniques ou humaines impossibles, problème de communication, refus ou frein du personnel...).</a:t>
            </a:r>
            <a:r>
              <a:rPr lang="fr-FR" sz="2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18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L’un des risques, est de générer de nouveaux problèmes, aux conséquences différentes, mais tout aussi perturbantes pour l’entreprise.</a:t>
            </a:r>
          </a:p>
        </p:txBody>
      </p:sp>
    </p:spTree>
    <p:extLst>
      <p:ext uri="{BB962C8B-B14F-4D97-AF65-F5344CB8AC3E}">
        <p14:creationId xmlns:p14="http://schemas.microsoft.com/office/powerpoint/2010/main" val="324519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821267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4. Utiliser des outils adaptés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0884140-7DA7-4055-84F6-CFBB2019544B}"/>
              </a:ext>
            </a:extLst>
          </p:cNvPr>
          <p:cNvSpPr txBox="1"/>
          <p:nvPr/>
        </p:nvSpPr>
        <p:spPr>
          <a:xfrm>
            <a:off x="317500" y="1163975"/>
            <a:ext cx="108585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300"/>
              </a:spcAft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4.4. Mettre en </a:t>
            </a:r>
            <a:r>
              <a:rPr lang="fr-FR" sz="24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oeuvre</a:t>
            </a: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les actions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37580903-AA61-4E48-874A-3BFA691C43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040902"/>
              </p:ext>
            </p:extLst>
          </p:nvPr>
        </p:nvGraphicFramePr>
        <p:xfrm>
          <a:off x="527050" y="2044700"/>
          <a:ext cx="11087100" cy="4313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721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192</TotalTime>
  <Words>738</Words>
  <Application>Microsoft Office PowerPoint</Application>
  <PresentationFormat>Grand écran</PresentationFormat>
  <Paragraphs>71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Symbol</vt:lpstr>
      <vt:lpstr>Wingdings</vt:lpstr>
      <vt:lpstr>Wingdings 3</vt:lpstr>
      <vt:lpstr>Ion</vt:lpstr>
      <vt:lpstr>Chap. 4 – Mettre en œuvre une démarche de gestion des risques 4. Utiliser des outils adaptés</vt:lpstr>
      <vt:lpstr>Chap. 4 – Mettre en œuvre une démarche de gestion des risques 4. Utiliser des outils adaptés</vt:lpstr>
      <vt:lpstr>Chap. 4 – Mettre en œuvre une démarche de gestion des risques 4. Utiliser des outils adaptés</vt:lpstr>
      <vt:lpstr>Chap. 4 – Mettre en œuvre une démarche de gestion des risques 4. Utiliser des outils adaptés</vt:lpstr>
      <vt:lpstr>Chap. 4 – Mettre en œuvre une démarche de gestion des risques 4. Utiliser des outils adaptés</vt:lpstr>
      <vt:lpstr>Chap. 4 – Mettre en œuvre une démarche de gestion des risques 4. Utiliser des outils adaptés</vt:lpstr>
      <vt:lpstr>Chap. 4 – Mettre en œuvre une démarche de gestion des risques 4. Utiliser des outils adaptés</vt:lpstr>
      <vt:lpstr>Chap. 4 – Mettre en œuvre une démarche de gestion des risques 4. Utiliser des outils adaptés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35</cp:revision>
  <dcterms:created xsi:type="dcterms:W3CDTF">2014-01-14T07:42:30Z</dcterms:created>
  <dcterms:modified xsi:type="dcterms:W3CDTF">2021-07-28T22:32:00Z</dcterms:modified>
</cp:coreProperties>
</file>