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sldIdLst>
    <p:sldId id="257" r:id="rId2"/>
    <p:sldId id="269" r:id="rId3"/>
    <p:sldId id="258" r:id="rId4"/>
    <p:sldId id="271" r:id="rId5"/>
    <p:sldId id="259" r:id="rId6"/>
    <p:sldId id="272" r:id="rId7"/>
    <p:sldId id="270" r:id="rId8"/>
    <p:sldId id="260" r:id="rId9"/>
    <p:sldId id="273" r:id="rId10"/>
    <p:sldId id="274" r:id="rId11"/>
    <p:sldId id="275" r:id="rId12"/>
    <p:sldId id="276" r:id="rId13"/>
    <p:sldId id="277" r:id="rId14"/>
    <p:sldId id="278"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99" y="2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69C422-7562-4CF8-AAF2-B1BAA1491267}" type="doc">
      <dgm:prSet loTypeId="urn:microsoft.com/office/officeart/2005/8/layout/hChevron3" loCatId="process" qsTypeId="urn:microsoft.com/office/officeart/2005/8/quickstyle/simple3" qsCatId="simple" csTypeId="urn:microsoft.com/office/officeart/2005/8/colors/accent2_2" csCatId="accent2" phldr="1"/>
      <dgm:spPr/>
    </dgm:pt>
    <dgm:pt modelId="{B3487AE8-56D0-4B8F-8A8B-D7ED1F651B29}">
      <dgm:prSet phldrT="[Texte]" custT="1"/>
      <dgm:spPr/>
      <dgm:t>
        <a:bodyPr/>
        <a:lstStyle/>
        <a:p>
          <a:r>
            <a:rPr lang="fr-FR" sz="1800" b="1">
              <a:latin typeface="Arial Narrow" panose="020B0606020202030204" pitchFamily="34" charset="0"/>
            </a:rPr>
            <a:t>Identifier les risques et leurs probabilités de survenue</a:t>
          </a:r>
        </a:p>
      </dgm:t>
    </dgm:pt>
    <dgm:pt modelId="{F866F88C-8AC9-4BC1-9424-18D12BD3C335}" type="parTrans" cxnId="{6AF4AB7D-9304-4F7C-B421-C9CA75D0F985}">
      <dgm:prSet/>
      <dgm:spPr/>
      <dgm:t>
        <a:bodyPr/>
        <a:lstStyle/>
        <a:p>
          <a:endParaRPr lang="fr-FR" sz="1800" b="1">
            <a:latin typeface="Arial Narrow" panose="020B0606020202030204" pitchFamily="34" charset="0"/>
          </a:endParaRPr>
        </a:p>
      </dgm:t>
    </dgm:pt>
    <dgm:pt modelId="{CBC37FBC-50B4-41D3-BC5A-94E543FDE797}" type="sibTrans" cxnId="{6AF4AB7D-9304-4F7C-B421-C9CA75D0F985}">
      <dgm:prSet custT="1"/>
      <dgm:spPr/>
      <dgm:t>
        <a:bodyPr/>
        <a:lstStyle/>
        <a:p>
          <a:endParaRPr lang="fr-FR" sz="1800" b="1">
            <a:latin typeface="Arial Narrow" panose="020B0606020202030204" pitchFamily="34" charset="0"/>
          </a:endParaRPr>
        </a:p>
      </dgm:t>
    </dgm:pt>
    <dgm:pt modelId="{E18EC845-1434-4B56-AA8D-06018AD74E89}">
      <dgm:prSet phldrT="[Texte]" custT="1"/>
      <dgm:spPr/>
      <dgm:t>
        <a:bodyPr/>
        <a:lstStyle/>
        <a:p>
          <a:r>
            <a:rPr lang="fr-FR" sz="1800" b="1">
              <a:latin typeface="Arial Narrow" panose="020B0606020202030204" pitchFamily="34" charset="0"/>
            </a:rPr>
            <a:t>Évaluer leurs gravités et les hierarchiser</a:t>
          </a:r>
        </a:p>
      </dgm:t>
    </dgm:pt>
    <dgm:pt modelId="{AA8777E6-B5F0-4B62-A8A2-F1D49B13C80C}" type="parTrans" cxnId="{11083F5A-4384-4204-BD7C-C47F217365E8}">
      <dgm:prSet/>
      <dgm:spPr/>
      <dgm:t>
        <a:bodyPr/>
        <a:lstStyle/>
        <a:p>
          <a:endParaRPr lang="fr-FR" sz="1800" b="1">
            <a:latin typeface="Arial Narrow" panose="020B0606020202030204" pitchFamily="34" charset="0"/>
          </a:endParaRPr>
        </a:p>
      </dgm:t>
    </dgm:pt>
    <dgm:pt modelId="{E49B49CD-193C-4F1B-B1A6-B4E444E12D1B}" type="sibTrans" cxnId="{11083F5A-4384-4204-BD7C-C47F217365E8}">
      <dgm:prSet custT="1"/>
      <dgm:spPr/>
      <dgm:t>
        <a:bodyPr/>
        <a:lstStyle/>
        <a:p>
          <a:endParaRPr lang="fr-FR" sz="1800" b="1">
            <a:latin typeface="Arial Narrow" panose="020B0606020202030204" pitchFamily="34" charset="0"/>
          </a:endParaRPr>
        </a:p>
      </dgm:t>
    </dgm:pt>
    <dgm:pt modelId="{BDEA319D-C518-46D5-8F4E-C19F386F5BCE}">
      <dgm:prSet phldrT="[Texte]" custT="1"/>
      <dgm:spPr/>
      <dgm:t>
        <a:bodyPr/>
        <a:lstStyle/>
        <a:p>
          <a:r>
            <a:rPr lang="fr-FR" sz="1800" b="1">
              <a:latin typeface="Arial Narrow" panose="020B0606020202030204" pitchFamily="34" charset="0"/>
            </a:rPr>
            <a:t>Mettre en oeuvre les solutions</a:t>
          </a:r>
        </a:p>
      </dgm:t>
    </dgm:pt>
    <dgm:pt modelId="{40D88DF6-96E4-4A2D-9A51-483F4689A474}" type="parTrans" cxnId="{DB7F8F58-DB48-4244-B41B-2CBBF0B53803}">
      <dgm:prSet/>
      <dgm:spPr/>
      <dgm:t>
        <a:bodyPr/>
        <a:lstStyle/>
        <a:p>
          <a:endParaRPr lang="fr-FR" sz="1800" b="1">
            <a:latin typeface="Arial Narrow" panose="020B0606020202030204" pitchFamily="34" charset="0"/>
          </a:endParaRPr>
        </a:p>
      </dgm:t>
    </dgm:pt>
    <dgm:pt modelId="{7EBEF5CB-EA2E-407C-A146-363FF4C5072C}" type="sibTrans" cxnId="{DB7F8F58-DB48-4244-B41B-2CBBF0B53803}">
      <dgm:prSet/>
      <dgm:spPr/>
      <dgm:t>
        <a:bodyPr/>
        <a:lstStyle/>
        <a:p>
          <a:endParaRPr lang="fr-FR" sz="1800" b="1">
            <a:latin typeface="Arial Narrow" panose="020B0606020202030204" pitchFamily="34" charset="0"/>
          </a:endParaRPr>
        </a:p>
      </dgm:t>
    </dgm:pt>
    <dgm:pt modelId="{368E4BAF-3474-4CA8-AC1C-D8B892F219BB}">
      <dgm:prSet phldrT="[Texte]" custT="1"/>
      <dgm:spPr/>
      <dgm:t>
        <a:bodyPr/>
        <a:lstStyle/>
        <a:p>
          <a:r>
            <a:rPr lang="fr-FR" sz="1800" b="1">
              <a:latin typeface="Arial Narrow" panose="020B0606020202030204" pitchFamily="34" charset="0"/>
            </a:rPr>
            <a:t>Identifier les solutions possibles</a:t>
          </a:r>
        </a:p>
      </dgm:t>
    </dgm:pt>
    <dgm:pt modelId="{03A809E1-95A6-4004-B1B4-2931A5871D7E}" type="parTrans" cxnId="{933B7724-FBB7-44E8-9F07-1EAE9626E22D}">
      <dgm:prSet/>
      <dgm:spPr/>
      <dgm:t>
        <a:bodyPr/>
        <a:lstStyle/>
        <a:p>
          <a:endParaRPr lang="fr-FR" sz="1800"/>
        </a:p>
      </dgm:t>
    </dgm:pt>
    <dgm:pt modelId="{360B9FC0-C2B0-4123-A39B-FF14B5B8B81D}" type="sibTrans" cxnId="{933B7724-FBB7-44E8-9F07-1EAE9626E22D}">
      <dgm:prSet/>
      <dgm:spPr/>
      <dgm:t>
        <a:bodyPr/>
        <a:lstStyle/>
        <a:p>
          <a:endParaRPr lang="fr-FR" sz="1800"/>
        </a:p>
      </dgm:t>
    </dgm:pt>
    <dgm:pt modelId="{B21F9EC4-155E-4AF9-953E-3C9C6469B5DE}">
      <dgm:prSet phldrT="[Texte]" custT="1"/>
      <dgm:spPr/>
      <dgm:t>
        <a:bodyPr/>
        <a:lstStyle/>
        <a:p>
          <a:r>
            <a:rPr lang="fr-FR" sz="1800" b="1" dirty="0">
              <a:latin typeface="Arial Narrow" panose="020B0606020202030204" pitchFamily="34" charset="0"/>
            </a:rPr>
            <a:t>Évaluer les solutions</a:t>
          </a:r>
        </a:p>
      </dgm:t>
    </dgm:pt>
    <dgm:pt modelId="{A011E249-6693-4E26-96C2-0A8902E9FC3D}" type="parTrans" cxnId="{567A382C-E297-4CA6-8AC6-450C7C590E02}">
      <dgm:prSet/>
      <dgm:spPr/>
      <dgm:t>
        <a:bodyPr/>
        <a:lstStyle/>
        <a:p>
          <a:endParaRPr lang="fr-FR" sz="1800"/>
        </a:p>
      </dgm:t>
    </dgm:pt>
    <dgm:pt modelId="{2F132864-0648-4383-B443-45E11DA42E1F}" type="sibTrans" cxnId="{567A382C-E297-4CA6-8AC6-450C7C590E02}">
      <dgm:prSet/>
      <dgm:spPr/>
      <dgm:t>
        <a:bodyPr/>
        <a:lstStyle/>
        <a:p>
          <a:endParaRPr lang="fr-FR" sz="1800"/>
        </a:p>
      </dgm:t>
    </dgm:pt>
    <dgm:pt modelId="{831F475B-8429-44A9-B313-2013AE8FFF3B}" type="pres">
      <dgm:prSet presAssocID="{A869C422-7562-4CF8-AAF2-B1BAA1491267}" presName="Name0" presStyleCnt="0">
        <dgm:presLayoutVars>
          <dgm:dir/>
          <dgm:resizeHandles val="exact"/>
        </dgm:presLayoutVars>
      </dgm:prSet>
      <dgm:spPr/>
    </dgm:pt>
    <dgm:pt modelId="{EDB40335-BBAF-442F-814F-B5314251F032}" type="pres">
      <dgm:prSet presAssocID="{B3487AE8-56D0-4B8F-8A8B-D7ED1F651B29}" presName="parTxOnly" presStyleLbl="node1" presStyleIdx="0" presStyleCnt="5" custScaleX="102479">
        <dgm:presLayoutVars>
          <dgm:bulletEnabled val="1"/>
        </dgm:presLayoutVars>
      </dgm:prSet>
      <dgm:spPr/>
    </dgm:pt>
    <dgm:pt modelId="{DE0E37CA-F8D0-48E4-950B-FD0FF1769FE8}" type="pres">
      <dgm:prSet presAssocID="{CBC37FBC-50B4-41D3-BC5A-94E543FDE797}" presName="parSpace" presStyleCnt="0"/>
      <dgm:spPr/>
    </dgm:pt>
    <dgm:pt modelId="{D4959848-ED2F-4C10-AC76-570747EEF39C}" type="pres">
      <dgm:prSet presAssocID="{E18EC845-1434-4B56-AA8D-06018AD74E89}" presName="parTxOnly" presStyleLbl="node1" presStyleIdx="1" presStyleCnt="5">
        <dgm:presLayoutVars>
          <dgm:bulletEnabled val="1"/>
        </dgm:presLayoutVars>
      </dgm:prSet>
      <dgm:spPr/>
    </dgm:pt>
    <dgm:pt modelId="{8B9EAAEE-1784-47A7-9D09-A256422F8E25}" type="pres">
      <dgm:prSet presAssocID="{E49B49CD-193C-4F1B-B1A6-B4E444E12D1B}" presName="parSpace" presStyleCnt="0"/>
      <dgm:spPr/>
    </dgm:pt>
    <dgm:pt modelId="{16F2D419-685E-4F58-81A2-D1ED7118C506}" type="pres">
      <dgm:prSet presAssocID="{368E4BAF-3474-4CA8-AC1C-D8B892F219BB}" presName="parTxOnly" presStyleLbl="node1" presStyleIdx="2" presStyleCnt="5">
        <dgm:presLayoutVars>
          <dgm:bulletEnabled val="1"/>
        </dgm:presLayoutVars>
      </dgm:prSet>
      <dgm:spPr/>
    </dgm:pt>
    <dgm:pt modelId="{E461A995-0432-4345-9494-1743E642D850}" type="pres">
      <dgm:prSet presAssocID="{360B9FC0-C2B0-4123-A39B-FF14B5B8B81D}" presName="parSpace" presStyleCnt="0"/>
      <dgm:spPr/>
    </dgm:pt>
    <dgm:pt modelId="{A0901673-AE2E-4076-8530-67AADA521AC0}" type="pres">
      <dgm:prSet presAssocID="{BDEA319D-C518-46D5-8F4E-C19F386F5BCE}" presName="parTxOnly" presStyleLbl="node1" presStyleIdx="3" presStyleCnt="5">
        <dgm:presLayoutVars>
          <dgm:bulletEnabled val="1"/>
        </dgm:presLayoutVars>
      </dgm:prSet>
      <dgm:spPr/>
    </dgm:pt>
    <dgm:pt modelId="{963D8BE5-4F78-4FBB-BE30-AD06444C4EE9}" type="pres">
      <dgm:prSet presAssocID="{7EBEF5CB-EA2E-407C-A146-363FF4C5072C}" presName="parSpace" presStyleCnt="0"/>
      <dgm:spPr/>
    </dgm:pt>
    <dgm:pt modelId="{5705AEC4-2649-4381-8341-A6C30D55445D}" type="pres">
      <dgm:prSet presAssocID="{B21F9EC4-155E-4AF9-953E-3C9C6469B5DE}" presName="parTxOnly" presStyleLbl="node1" presStyleIdx="4" presStyleCnt="5">
        <dgm:presLayoutVars>
          <dgm:bulletEnabled val="1"/>
        </dgm:presLayoutVars>
      </dgm:prSet>
      <dgm:spPr/>
    </dgm:pt>
  </dgm:ptLst>
  <dgm:cxnLst>
    <dgm:cxn modelId="{933B7724-FBB7-44E8-9F07-1EAE9626E22D}" srcId="{A869C422-7562-4CF8-AAF2-B1BAA1491267}" destId="{368E4BAF-3474-4CA8-AC1C-D8B892F219BB}" srcOrd="2" destOrd="0" parTransId="{03A809E1-95A6-4004-B1B4-2931A5871D7E}" sibTransId="{360B9FC0-C2B0-4123-A39B-FF14B5B8B81D}"/>
    <dgm:cxn modelId="{567A382C-E297-4CA6-8AC6-450C7C590E02}" srcId="{A869C422-7562-4CF8-AAF2-B1BAA1491267}" destId="{B21F9EC4-155E-4AF9-953E-3C9C6469B5DE}" srcOrd="4" destOrd="0" parTransId="{A011E249-6693-4E26-96C2-0A8902E9FC3D}" sibTransId="{2F132864-0648-4383-B443-45E11DA42E1F}"/>
    <dgm:cxn modelId="{D4992176-1D47-4806-977C-624E44067480}" type="presOf" srcId="{B21F9EC4-155E-4AF9-953E-3C9C6469B5DE}" destId="{5705AEC4-2649-4381-8341-A6C30D55445D}" srcOrd="0" destOrd="0" presId="urn:microsoft.com/office/officeart/2005/8/layout/hChevron3"/>
    <dgm:cxn modelId="{DB7F8F58-DB48-4244-B41B-2CBBF0B53803}" srcId="{A869C422-7562-4CF8-AAF2-B1BAA1491267}" destId="{BDEA319D-C518-46D5-8F4E-C19F386F5BCE}" srcOrd="3" destOrd="0" parTransId="{40D88DF6-96E4-4A2D-9A51-483F4689A474}" sibTransId="{7EBEF5CB-EA2E-407C-A146-363FF4C5072C}"/>
    <dgm:cxn modelId="{11083F5A-4384-4204-BD7C-C47F217365E8}" srcId="{A869C422-7562-4CF8-AAF2-B1BAA1491267}" destId="{E18EC845-1434-4B56-AA8D-06018AD74E89}" srcOrd="1" destOrd="0" parTransId="{AA8777E6-B5F0-4B62-A8A2-F1D49B13C80C}" sibTransId="{E49B49CD-193C-4F1B-B1A6-B4E444E12D1B}"/>
    <dgm:cxn modelId="{8695D57A-FF41-48AC-BFBA-FF1D89AD0EF2}" type="presOf" srcId="{A869C422-7562-4CF8-AAF2-B1BAA1491267}" destId="{831F475B-8429-44A9-B313-2013AE8FFF3B}" srcOrd="0" destOrd="0" presId="urn:microsoft.com/office/officeart/2005/8/layout/hChevron3"/>
    <dgm:cxn modelId="{6AF4AB7D-9304-4F7C-B421-C9CA75D0F985}" srcId="{A869C422-7562-4CF8-AAF2-B1BAA1491267}" destId="{B3487AE8-56D0-4B8F-8A8B-D7ED1F651B29}" srcOrd="0" destOrd="0" parTransId="{F866F88C-8AC9-4BC1-9424-18D12BD3C335}" sibTransId="{CBC37FBC-50B4-41D3-BC5A-94E543FDE797}"/>
    <dgm:cxn modelId="{2F41368D-6F10-4BC3-82E5-B99086446551}" type="presOf" srcId="{BDEA319D-C518-46D5-8F4E-C19F386F5BCE}" destId="{A0901673-AE2E-4076-8530-67AADA521AC0}" srcOrd="0" destOrd="0" presId="urn:microsoft.com/office/officeart/2005/8/layout/hChevron3"/>
    <dgm:cxn modelId="{836FB8D9-C85A-45CB-AD58-156DD2953F99}" type="presOf" srcId="{E18EC845-1434-4B56-AA8D-06018AD74E89}" destId="{D4959848-ED2F-4C10-AC76-570747EEF39C}" srcOrd="0" destOrd="0" presId="urn:microsoft.com/office/officeart/2005/8/layout/hChevron3"/>
    <dgm:cxn modelId="{383F0EDF-75FC-4E0B-964C-F19FB95B8B12}" type="presOf" srcId="{368E4BAF-3474-4CA8-AC1C-D8B892F219BB}" destId="{16F2D419-685E-4F58-81A2-D1ED7118C506}" srcOrd="0" destOrd="0" presId="urn:microsoft.com/office/officeart/2005/8/layout/hChevron3"/>
    <dgm:cxn modelId="{21A7DFF2-C396-4D2C-BE22-739176F0BBD6}" type="presOf" srcId="{B3487AE8-56D0-4B8F-8A8B-D7ED1F651B29}" destId="{EDB40335-BBAF-442F-814F-B5314251F032}" srcOrd="0" destOrd="0" presId="urn:microsoft.com/office/officeart/2005/8/layout/hChevron3"/>
    <dgm:cxn modelId="{EC6CEBEE-89BB-4106-9007-72DD17D8DD1B}" type="presParOf" srcId="{831F475B-8429-44A9-B313-2013AE8FFF3B}" destId="{EDB40335-BBAF-442F-814F-B5314251F032}" srcOrd="0" destOrd="0" presId="urn:microsoft.com/office/officeart/2005/8/layout/hChevron3"/>
    <dgm:cxn modelId="{6F9F2C09-2803-4BA2-BDBE-C3982CC5345C}" type="presParOf" srcId="{831F475B-8429-44A9-B313-2013AE8FFF3B}" destId="{DE0E37CA-F8D0-48E4-950B-FD0FF1769FE8}" srcOrd="1" destOrd="0" presId="urn:microsoft.com/office/officeart/2005/8/layout/hChevron3"/>
    <dgm:cxn modelId="{1C870417-3A09-437A-8F35-D87CFFCC4DAF}" type="presParOf" srcId="{831F475B-8429-44A9-B313-2013AE8FFF3B}" destId="{D4959848-ED2F-4C10-AC76-570747EEF39C}" srcOrd="2" destOrd="0" presId="urn:microsoft.com/office/officeart/2005/8/layout/hChevron3"/>
    <dgm:cxn modelId="{25A30BDA-0948-4F0F-83CA-70148D5B437D}" type="presParOf" srcId="{831F475B-8429-44A9-B313-2013AE8FFF3B}" destId="{8B9EAAEE-1784-47A7-9D09-A256422F8E25}" srcOrd="3" destOrd="0" presId="urn:microsoft.com/office/officeart/2005/8/layout/hChevron3"/>
    <dgm:cxn modelId="{30DFF828-98E6-4871-8808-4CB029A2F1A1}" type="presParOf" srcId="{831F475B-8429-44A9-B313-2013AE8FFF3B}" destId="{16F2D419-685E-4F58-81A2-D1ED7118C506}" srcOrd="4" destOrd="0" presId="urn:microsoft.com/office/officeart/2005/8/layout/hChevron3"/>
    <dgm:cxn modelId="{218520DB-09A6-45F2-B989-3AAF6769D94D}" type="presParOf" srcId="{831F475B-8429-44A9-B313-2013AE8FFF3B}" destId="{E461A995-0432-4345-9494-1743E642D850}" srcOrd="5" destOrd="0" presId="urn:microsoft.com/office/officeart/2005/8/layout/hChevron3"/>
    <dgm:cxn modelId="{2F4F735F-F824-4375-875A-4F96CF70036F}" type="presParOf" srcId="{831F475B-8429-44A9-B313-2013AE8FFF3B}" destId="{A0901673-AE2E-4076-8530-67AADA521AC0}" srcOrd="6" destOrd="0" presId="urn:microsoft.com/office/officeart/2005/8/layout/hChevron3"/>
    <dgm:cxn modelId="{395AF3D9-15C6-4F9D-A21E-91C30E168D5A}" type="presParOf" srcId="{831F475B-8429-44A9-B313-2013AE8FFF3B}" destId="{963D8BE5-4F78-4FBB-BE30-AD06444C4EE9}" srcOrd="7" destOrd="0" presId="urn:microsoft.com/office/officeart/2005/8/layout/hChevron3"/>
    <dgm:cxn modelId="{FEB0D50D-DC5D-406C-8661-F89953637B0D}" type="presParOf" srcId="{831F475B-8429-44A9-B313-2013AE8FFF3B}" destId="{5705AEC4-2649-4381-8341-A6C30D55445D}"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E71C44-A6B0-44F0-B6B4-6AC680FB885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C117353B-D3E9-41A9-A732-F9BD62CCB649}">
      <dgm:prSet phldrT="[Texte]" custT="1"/>
      <dgm:spPr/>
      <dgm:t>
        <a:bodyPr/>
        <a:lstStyle/>
        <a:p>
          <a:r>
            <a:rPr lang="fr-FR" sz="1800" b="1" dirty="0">
              <a:effectLst/>
              <a:latin typeface="Arial" panose="020B0604020202020204" pitchFamily="34" charset="0"/>
              <a:ea typeface="Calibri" panose="020F0502020204030204" pitchFamily="34" charset="0"/>
              <a:cs typeface="Times New Roman" panose="02020603050405020304" pitchFamily="18" charset="0"/>
            </a:rPr>
            <a:t>Les risques internes</a:t>
          </a:r>
          <a:r>
            <a:rPr lang="fr-FR" sz="1800" dirty="0">
              <a:effectLst/>
              <a:latin typeface="Arial" panose="020B0604020202020204" pitchFamily="34" charset="0"/>
              <a:ea typeface="Calibri" panose="020F0502020204030204" pitchFamily="34" charset="0"/>
              <a:cs typeface="Times New Roman" panose="02020603050405020304" pitchFamily="18" charset="0"/>
            </a:rPr>
            <a:t> </a:t>
          </a:r>
        </a:p>
        <a:p>
          <a:r>
            <a:rPr lang="fr-FR" sz="1800" dirty="0">
              <a:effectLst/>
              <a:latin typeface="Arial" panose="020B0604020202020204" pitchFamily="34" charset="0"/>
              <a:ea typeface="Calibri" panose="020F0502020204030204" pitchFamily="34" charset="0"/>
              <a:cs typeface="Times New Roman" panose="02020603050405020304" pitchFamily="18" charset="0"/>
            </a:rPr>
            <a:t>Ils peuvent être identifiés à partir de questionnaires et d'entretiens avec les personnes concernés. </a:t>
          </a:r>
        </a:p>
        <a:p>
          <a:r>
            <a:rPr lang="fr-FR" sz="1800" dirty="0">
              <a:effectLst/>
              <a:latin typeface="Arial" panose="020B0604020202020204" pitchFamily="34" charset="0"/>
              <a:ea typeface="Calibri" panose="020F0502020204030204" pitchFamily="34" charset="0"/>
              <a:cs typeface="Times New Roman" panose="02020603050405020304" pitchFamily="18" charset="0"/>
            </a:rPr>
            <a:t>Ils peuvent être réalisés à partir des documents internes (documents comptables, fiche de poste, protocole de production, schéma des flux, etc.). </a:t>
          </a:r>
        </a:p>
        <a:p>
          <a:r>
            <a:rPr lang="fr-FR" sz="1800" dirty="0">
              <a:effectLst/>
              <a:latin typeface="Arial" panose="020B0604020202020204" pitchFamily="34" charset="0"/>
              <a:ea typeface="Calibri" panose="020F0502020204030204" pitchFamily="34" charset="0"/>
              <a:cs typeface="Times New Roman" panose="02020603050405020304" pitchFamily="18" charset="0"/>
            </a:rPr>
            <a:t>Les statistiques internes d’accidents ou de dysfonctionnements aident à réaliser ce travail.</a:t>
          </a:r>
          <a:endParaRPr lang="fr-FR" sz="1800" dirty="0"/>
        </a:p>
      </dgm:t>
    </dgm:pt>
    <dgm:pt modelId="{BA1503B5-3B59-4F53-88DA-9B5234E3A05F}" type="parTrans" cxnId="{84940380-5C23-49EF-974F-514DD8E3040B}">
      <dgm:prSet/>
      <dgm:spPr/>
      <dgm:t>
        <a:bodyPr/>
        <a:lstStyle/>
        <a:p>
          <a:endParaRPr lang="fr-FR" sz="1800"/>
        </a:p>
      </dgm:t>
    </dgm:pt>
    <dgm:pt modelId="{17BD1B6D-05AA-4CD5-AC30-213FFF59F9DF}" type="sibTrans" cxnId="{84940380-5C23-49EF-974F-514DD8E3040B}">
      <dgm:prSet/>
      <dgm:spPr/>
      <dgm:t>
        <a:bodyPr/>
        <a:lstStyle/>
        <a:p>
          <a:endParaRPr lang="fr-FR" sz="1800"/>
        </a:p>
      </dgm:t>
    </dgm:pt>
    <dgm:pt modelId="{F20940EA-2EE0-4984-ADF5-9EBF9D2D31C1}">
      <dgm:prSet custT="1"/>
      <dgm:spPr/>
      <dgm:t>
        <a:bodyPr/>
        <a:lstStyle/>
        <a:p>
          <a:r>
            <a:rPr lang="fr-FR" sz="1800" b="1" dirty="0">
              <a:effectLst/>
              <a:latin typeface="Arial" panose="020B0604020202020204" pitchFamily="34" charset="0"/>
              <a:ea typeface="Calibri" panose="020F0502020204030204" pitchFamily="34" charset="0"/>
              <a:cs typeface="Times New Roman" panose="02020603050405020304" pitchFamily="18" charset="0"/>
            </a:rPr>
            <a:t>Les risques externes</a:t>
          </a:r>
          <a:r>
            <a:rPr lang="fr-FR" sz="1800" dirty="0">
              <a:effectLst/>
              <a:latin typeface="Arial" panose="020B0604020202020204" pitchFamily="34" charset="0"/>
              <a:ea typeface="Calibri" panose="020F0502020204030204" pitchFamily="34" charset="0"/>
              <a:cs typeface="Times New Roman" panose="02020603050405020304" pitchFamily="18" charset="0"/>
            </a:rPr>
            <a:t> </a:t>
          </a:r>
        </a:p>
        <a:p>
          <a:r>
            <a:rPr lang="fr-FR" sz="1800" dirty="0">
              <a:effectLst/>
              <a:latin typeface="Arial" panose="020B0604020202020204" pitchFamily="34" charset="0"/>
              <a:ea typeface="Calibri" panose="020F0502020204030204" pitchFamily="34" charset="0"/>
              <a:cs typeface="Times New Roman" panose="02020603050405020304" pitchFamily="18" charset="0"/>
            </a:rPr>
            <a:t>Ils peuvent être anticipés par une veille technologique, juridique, économique, environnementale, commerciale, etc. </a:t>
          </a:r>
        </a:p>
        <a:p>
          <a:r>
            <a:rPr lang="fr-FR" sz="1800" dirty="0">
              <a:effectLst/>
              <a:latin typeface="Arial" panose="020B0604020202020204" pitchFamily="34" charset="0"/>
              <a:ea typeface="Calibri" panose="020F0502020204030204" pitchFamily="34" charset="0"/>
              <a:cs typeface="Times New Roman" panose="02020603050405020304" pitchFamily="18" charset="0"/>
            </a:rPr>
            <a:t>L'étude des entreprises concurrentes peut être riche d'enseignements. </a:t>
          </a:r>
        </a:p>
      </dgm:t>
    </dgm:pt>
    <dgm:pt modelId="{13F78A7E-D55B-43C4-8FDD-E47FA483AE1A}" type="parTrans" cxnId="{74522586-1C5F-4461-8457-EE7179D35C38}">
      <dgm:prSet/>
      <dgm:spPr/>
      <dgm:t>
        <a:bodyPr/>
        <a:lstStyle/>
        <a:p>
          <a:endParaRPr lang="fr-FR" sz="1800"/>
        </a:p>
      </dgm:t>
    </dgm:pt>
    <dgm:pt modelId="{D3ADAE2B-1130-4E3A-95C6-81E3C24F24D0}" type="sibTrans" cxnId="{74522586-1C5F-4461-8457-EE7179D35C38}">
      <dgm:prSet/>
      <dgm:spPr/>
      <dgm:t>
        <a:bodyPr/>
        <a:lstStyle/>
        <a:p>
          <a:endParaRPr lang="fr-FR" sz="1800"/>
        </a:p>
      </dgm:t>
    </dgm:pt>
    <dgm:pt modelId="{4966AE3D-770E-4311-96AA-E396E1C0DB3B}" type="pres">
      <dgm:prSet presAssocID="{16E71C44-A6B0-44F0-B6B4-6AC680FB885A}" presName="diagram" presStyleCnt="0">
        <dgm:presLayoutVars>
          <dgm:dir/>
          <dgm:resizeHandles val="exact"/>
        </dgm:presLayoutVars>
      </dgm:prSet>
      <dgm:spPr/>
    </dgm:pt>
    <dgm:pt modelId="{A01DF45C-142F-44A9-9CB7-86895F9D5365}" type="pres">
      <dgm:prSet presAssocID="{C117353B-D3E9-41A9-A732-F9BD62CCB649}" presName="node" presStyleLbl="node1" presStyleIdx="0" presStyleCnt="2" custScaleX="143630" custLinFactNeighborX="-505" custLinFactNeighborY="4776">
        <dgm:presLayoutVars>
          <dgm:bulletEnabled val="1"/>
        </dgm:presLayoutVars>
      </dgm:prSet>
      <dgm:spPr/>
    </dgm:pt>
    <dgm:pt modelId="{1598513C-32B3-4800-A9F5-04800603DD82}" type="pres">
      <dgm:prSet presAssocID="{17BD1B6D-05AA-4CD5-AC30-213FFF59F9DF}" presName="sibTrans" presStyleCnt="0"/>
      <dgm:spPr/>
    </dgm:pt>
    <dgm:pt modelId="{D1BF8849-38C2-40DD-9E8C-49C38E70F6FE}" type="pres">
      <dgm:prSet presAssocID="{F20940EA-2EE0-4984-ADF5-9EBF9D2D31C1}" presName="node" presStyleLbl="node1" presStyleIdx="1" presStyleCnt="2" custScaleX="84301" custLinFactNeighborX="-2131" custLinFactNeighborY="34696">
        <dgm:presLayoutVars>
          <dgm:bulletEnabled val="1"/>
        </dgm:presLayoutVars>
      </dgm:prSet>
      <dgm:spPr/>
    </dgm:pt>
  </dgm:ptLst>
  <dgm:cxnLst>
    <dgm:cxn modelId="{07377E12-C019-4A0E-93BC-61361B2C1A2B}" type="presOf" srcId="{C117353B-D3E9-41A9-A732-F9BD62CCB649}" destId="{A01DF45C-142F-44A9-9CB7-86895F9D5365}" srcOrd="0" destOrd="0" presId="urn:microsoft.com/office/officeart/2005/8/layout/default"/>
    <dgm:cxn modelId="{AFD1E978-1A6E-4404-8C34-20B78290E4A5}" type="presOf" srcId="{F20940EA-2EE0-4984-ADF5-9EBF9D2D31C1}" destId="{D1BF8849-38C2-40DD-9E8C-49C38E70F6FE}" srcOrd="0" destOrd="0" presId="urn:microsoft.com/office/officeart/2005/8/layout/default"/>
    <dgm:cxn modelId="{84940380-5C23-49EF-974F-514DD8E3040B}" srcId="{16E71C44-A6B0-44F0-B6B4-6AC680FB885A}" destId="{C117353B-D3E9-41A9-A732-F9BD62CCB649}" srcOrd="0" destOrd="0" parTransId="{BA1503B5-3B59-4F53-88DA-9B5234E3A05F}" sibTransId="{17BD1B6D-05AA-4CD5-AC30-213FFF59F9DF}"/>
    <dgm:cxn modelId="{74522586-1C5F-4461-8457-EE7179D35C38}" srcId="{16E71C44-A6B0-44F0-B6B4-6AC680FB885A}" destId="{F20940EA-2EE0-4984-ADF5-9EBF9D2D31C1}" srcOrd="1" destOrd="0" parTransId="{13F78A7E-D55B-43C4-8FDD-E47FA483AE1A}" sibTransId="{D3ADAE2B-1130-4E3A-95C6-81E3C24F24D0}"/>
    <dgm:cxn modelId="{00F4B3ED-FF63-4EA1-88D2-1FAEF8698E39}" type="presOf" srcId="{16E71C44-A6B0-44F0-B6B4-6AC680FB885A}" destId="{4966AE3D-770E-4311-96AA-E396E1C0DB3B}" srcOrd="0" destOrd="0" presId="urn:microsoft.com/office/officeart/2005/8/layout/default"/>
    <dgm:cxn modelId="{C12B009D-5676-4FDF-87C4-ED2768F43136}" type="presParOf" srcId="{4966AE3D-770E-4311-96AA-E396E1C0DB3B}" destId="{A01DF45C-142F-44A9-9CB7-86895F9D5365}" srcOrd="0" destOrd="0" presId="urn:microsoft.com/office/officeart/2005/8/layout/default"/>
    <dgm:cxn modelId="{9428836A-4C21-4DCB-9D29-BC86FE19CADB}" type="presParOf" srcId="{4966AE3D-770E-4311-96AA-E396E1C0DB3B}" destId="{1598513C-32B3-4800-A9F5-04800603DD82}" srcOrd="1" destOrd="0" presId="urn:microsoft.com/office/officeart/2005/8/layout/default"/>
    <dgm:cxn modelId="{E9A4E334-7B6E-4E12-903F-35A2D9407142}" type="presParOf" srcId="{4966AE3D-770E-4311-96AA-E396E1C0DB3B}" destId="{D1BF8849-38C2-40DD-9E8C-49C38E70F6F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40335-BBAF-442F-814F-B5314251F032}">
      <dsp:nvSpPr>
        <dsp:cNvPr id="0" name=""/>
        <dsp:cNvSpPr/>
      </dsp:nvSpPr>
      <dsp:spPr>
        <a:xfrm>
          <a:off x="3040" y="244838"/>
          <a:ext cx="2771925" cy="1081948"/>
        </a:xfrm>
        <a:prstGeom prst="homePlate">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Identifier les risques et leurs probabilités de survenue</a:t>
          </a:r>
        </a:p>
      </dsp:txBody>
      <dsp:txXfrm>
        <a:off x="3040" y="244838"/>
        <a:ext cx="2501438" cy="1081948"/>
      </dsp:txXfrm>
    </dsp:sp>
    <dsp:sp modelId="{D4959848-ED2F-4C10-AC76-570747EEF39C}">
      <dsp:nvSpPr>
        <dsp:cNvPr id="0" name=""/>
        <dsp:cNvSpPr/>
      </dsp:nvSpPr>
      <dsp:spPr>
        <a:xfrm>
          <a:off x="2233992" y="244838"/>
          <a:ext cx="2704872" cy="1081948"/>
        </a:xfrm>
        <a:prstGeom prst="chevron">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Évaluer leurs gravités et les hierarchiser</a:t>
          </a:r>
        </a:p>
      </dsp:txBody>
      <dsp:txXfrm>
        <a:off x="2774966" y="244838"/>
        <a:ext cx="1622924" cy="1081948"/>
      </dsp:txXfrm>
    </dsp:sp>
    <dsp:sp modelId="{16F2D419-685E-4F58-81A2-D1ED7118C506}">
      <dsp:nvSpPr>
        <dsp:cNvPr id="0" name=""/>
        <dsp:cNvSpPr/>
      </dsp:nvSpPr>
      <dsp:spPr>
        <a:xfrm>
          <a:off x="4397889" y="244838"/>
          <a:ext cx="2704872" cy="1081948"/>
        </a:xfrm>
        <a:prstGeom prst="chevron">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Identifier les solutions possibles</a:t>
          </a:r>
        </a:p>
      </dsp:txBody>
      <dsp:txXfrm>
        <a:off x="4938863" y="244838"/>
        <a:ext cx="1622924" cy="1081948"/>
      </dsp:txXfrm>
    </dsp:sp>
    <dsp:sp modelId="{A0901673-AE2E-4076-8530-67AADA521AC0}">
      <dsp:nvSpPr>
        <dsp:cNvPr id="0" name=""/>
        <dsp:cNvSpPr/>
      </dsp:nvSpPr>
      <dsp:spPr>
        <a:xfrm>
          <a:off x="6561787" y="244838"/>
          <a:ext cx="2704872" cy="1081948"/>
        </a:xfrm>
        <a:prstGeom prst="chevron">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Mettre en oeuvre les solutions</a:t>
          </a:r>
        </a:p>
      </dsp:txBody>
      <dsp:txXfrm>
        <a:off x="7102761" y="244838"/>
        <a:ext cx="1622924" cy="1081948"/>
      </dsp:txXfrm>
    </dsp:sp>
    <dsp:sp modelId="{5705AEC4-2649-4381-8341-A6C30D55445D}">
      <dsp:nvSpPr>
        <dsp:cNvPr id="0" name=""/>
        <dsp:cNvSpPr/>
      </dsp:nvSpPr>
      <dsp:spPr>
        <a:xfrm>
          <a:off x="8725685" y="244838"/>
          <a:ext cx="2704872" cy="1081948"/>
        </a:xfrm>
        <a:prstGeom prst="chevron">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Narrow" panose="020B0606020202030204" pitchFamily="34" charset="0"/>
            </a:rPr>
            <a:t>Évaluer les solutions</a:t>
          </a:r>
        </a:p>
      </dsp:txBody>
      <dsp:txXfrm>
        <a:off x="9266659" y="244838"/>
        <a:ext cx="1622924" cy="1081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DF45C-142F-44A9-9CB7-86895F9D5365}">
      <dsp:nvSpPr>
        <dsp:cNvPr id="0" name=""/>
        <dsp:cNvSpPr/>
      </dsp:nvSpPr>
      <dsp:spPr>
        <a:xfrm>
          <a:off x="156625" y="705"/>
          <a:ext cx="6504268" cy="27170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effectLst/>
              <a:latin typeface="Arial" panose="020B0604020202020204" pitchFamily="34" charset="0"/>
              <a:ea typeface="Calibri" panose="020F0502020204030204" pitchFamily="34" charset="0"/>
              <a:cs typeface="Times New Roman" panose="02020603050405020304" pitchFamily="18" charset="0"/>
            </a:rPr>
            <a:t>Les risques internes</a:t>
          </a:r>
          <a:r>
            <a:rPr lang="fr-FR" sz="1800" kern="1200" dirty="0">
              <a:effectLst/>
              <a:latin typeface="Arial" panose="020B0604020202020204" pitchFamily="34" charset="0"/>
              <a:ea typeface="Calibri" panose="020F0502020204030204" pitchFamily="34" charset="0"/>
              <a:cs typeface="Times New Roman" panose="02020603050405020304" pitchFamily="18" charset="0"/>
            </a:rPr>
            <a:t> </a:t>
          </a:r>
        </a:p>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Ils peuvent être identifiés à partir de questionnaires et d'entretiens avec les personnes concernés. </a:t>
          </a:r>
        </a:p>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Ils peuvent être réalisés à partir des documents internes (documents comptables, fiche de poste, protocole de production, schéma des flux, etc.). </a:t>
          </a:r>
        </a:p>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statistiques internes d’accidents ou de dysfonctionnements aident à réaliser ce travail.</a:t>
          </a:r>
          <a:endParaRPr lang="fr-FR" sz="1800" kern="1200" dirty="0"/>
        </a:p>
      </dsp:txBody>
      <dsp:txXfrm>
        <a:off x="156625" y="705"/>
        <a:ext cx="6504268" cy="2717093"/>
      </dsp:txXfrm>
    </dsp:sp>
    <dsp:sp modelId="{D1BF8849-38C2-40DD-9E8C-49C38E70F6FE}">
      <dsp:nvSpPr>
        <dsp:cNvPr id="0" name=""/>
        <dsp:cNvSpPr/>
      </dsp:nvSpPr>
      <dsp:spPr>
        <a:xfrm>
          <a:off x="7040109" y="705"/>
          <a:ext cx="3817561" cy="27170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effectLst/>
              <a:latin typeface="Arial" panose="020B0604020202020204" pitchFamily="34" charset="0"/>
              <a:ea typeface="Calibri" panose="020F0502020204030204" pitchFamily="34" charset="0"/>
              <a:cs typeface="Times New Roman" panose="02020603050405020304" pitchFamily="18" charset="0"/>
            </a:rPr>
            <a:t>Les risques externes</a:t>
          </a:r>
          <a:r>
            <a:rPr lang="fr-FR" sz="1800" kern="1200" dirty="0">
              <a:effectLst/>
              <a:latin typeface="Arial" panose="020B0604020202020204" pitchFamily="34" charset="0"/>
              <a:ea typeface="Calibri" panose="020F0502020204030204" pitchFamily="34" charset="0"/>
              <a:cs typeface="Times New Roman" panose="02020603050405020304" pitchFamily="18" charset="0"/>
            </a:rPr>
            <a:t> </a:t>
          </a:r>
        </a:p>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Ils peuvent être anticipés par une veille technologique, juridique, économique, environnementale, commerciale, etc. </a:t>
          </a:r>
        </a:p>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L'étude des entreprises concurrentes peut être riche d'enseignements. </a:t>
          </a:r>
        </a:p>
      </dsp:txBody>
      <dsp:txXfrm>
        <a:off x="7040109" y="705"/>
        <a:ext cx="3817561" cy="2717093"/>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9F540C-6BD2-1546-8C91-02386EF02D90}" type="datetimeFigureOut">
              <a:rPr lang="fr-FR" smtClean="0"/>
              <a:t>27/07/2021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A57533-0068-2F4B-B511-5F7CFD969B27}" type="slidenum">
              <a:rPr lang="fr-FR" smtClean="0"/>
              <a:t>‹N°›</a:t>
            </a:fld>
            <a:endParaRPr lang="fr-FR"/>
          </a:p>
        </p:txBody>
      </p:sp>
    </p:spTree>
    <p:extLst>
      <p:ext uri="{BB962C8B-B14F-4D97-AF65-F5344CB8AC3E}">
        <p14:creationId xmlns:p14="http://schemas.microsoft.com/office/powerpoint/2010/main" val="28791407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27/07/2021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27/07/2021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27/07/2021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27/07/2021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27/07/2021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27/07/2021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78867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ZoneTexte 3">
            <a:extLst>
              <a:ext uri="{FF2B5EF4-FFF2-40B4-BE49-F238E27FC236}">
                <a16:creationId xmlns:a16="http://schemas.microsoft.com/office/drawing/2014/main" id="{55128BF1-E1DF-478B-9761-5C5F65EA13E0}"/>
              </a:ext>
            </a:extLst>
          </p:cNvPr>
          <p:cNvSpPr txBox="1"/>
          <p:nvPr/>
        </p:nvSpPr>
        <p:spPr>
          <a:xfrm>
            <a:off x="440267" y="1553448"/>
            <a:ext cx="10731500" cy="4478149"/>
          </a:xfrm>
          <a:prstGeom prst="rect">
            <a:avLst/>
          </a:prstGeom>
          <a:noFill/>
        </p:spPr>
        <p:txBody>
          <a:bodyPr wrap="square">
            <a:spAutoFit/>
          </a:bodyPr>
          <a:lstStyle/>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démarche doit être initiée par la direction, dont la responsabilité est directement engagée en cas d’accident ou de dommages. </a:t>
            </a:r>
          </a:p>
          <a:p>
            <a:pPr marL="342900" indent="-342900" algn="just">
              <a:spcBef>
                <a:spcPts val="18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Elle doit être soutenue par les représentants du personnel et par le comité social et économique. </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marL="342900" indent="-342900" algn="just">
              <a:spcBef>
                <a:spcPts val="18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Tous les acteurs concernés par des risques doivent être associés à la démarche pour trouver des actions pertinentes et efficaces et pour sensibiliser l’ensemble du personnel à la prévention des risques.</a:t>
            </a:r>
          </a:p>
          <a:p>
            <a:pPr marL="342900" indent="-342900" algn="just">
              <a:spcBef>
                <a:spcPts val="18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Times New Roman" panose="02020603050405020304" pitchFamily="18" charset="0"/>
              </a:rPr>
              <a:t>Au cours de ce travail l’entreprise peut être aidée par des entreprises extérieurs, par les syndicats professionnels, et par des organismes spécialisés (Socotec, Carsat ou </a:t>
            </a:r>
            <a:r>
              <a:rPr lang="fr-FR" sz="2400" dirty="0" err="1">
                <a:effectLst/>
                <a:latin typeface="Arial" panose="020B0604020202020204" pitchFamily="34" charset="0"/>
                <a:ea typeface="Calibri" panose="020F0502020204030204" pitchFamily="34" charset="0"/>
                <a:cs typeface="Times New Roman" panose="02020603050405020304" pitchFamily="18" charset="0"/>
              </a:rPr>
              <a:t>Aract</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921864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57229" y="1069726"/>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3.3. Identifier les actions de prévention à mettre en œuvre </a:t>
            </a:r>
          </a:p>
        </p:txBody>
      </p:sp>
      <p:sp>
        <p:nvSpPr>
          <p:cNvPr id="8" name="ZoneTexte 7">
            <a:extLst>
              <a:ext uri="{FF2B5EF4-FFF2-40B4-BE49-F238E27FC236}">
                <a16:creationId xmlns:a16="http://schemas.microsoft.com/office/drawing/2014/main" id="{3E141862-0EEE-4B16-B793-CD4B11B097AF}"/>
              </a:ext>
            </a:extLst>
          </p:cNvPr>
          <p:cNvSpPr txBox="1"/>
          <p:nvPr/>
        </p:nvSpPr>
        <p:spPr>
          <a:xfrm>
            <a:off x="555992" y="1776075"/>
            <a:ext cx="11037130" cy="3647152"/>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200" b="1" dirty="0">
                <a:effectLst/>
                <a:latin typeface="Arial" panose="020B0604020202020204" pitchFamily="34" charset="0"/>
                <a:ea typeface="Times New Roman" panose="02020603050405020304" pitchFamily="18" charset="0"/>
              </a:rPr>
              <a:t>Chercher les actions possibles et retenir celles à mettre en œuvre</a:t>
            </a:r>
          </a:p>
          <a:p>
            <a:pPr algn="just">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Pour chaque action, il faut définir des objectifs. Ils permettront d’évaluer les résultats. </a:t>
            </a:r>
          </a:p>
          <a:p>
            <a:pPr algn="just">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Les critères et des indicateurs retenues doivent être simples et pertinents (nombre d’actions de formation en prévention, nombre d’accidents ou de maladies, turnover, absentéisme…).</a:t>
            </a:r>
          </a:p>
          <a:p>
            <a:pPr algn="just">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Ce travail peut être assez long car il nécessite parfois la recherche d’informations externes auprès d’organismes de formation, ou de fournisseurs pour chiffrer des protections à installer par exemple. Mais ce peut être une modification de procédures internes qui peuvent prendre du temps.</a:t>
            </a:r>
          </a:p>
        </p:txBody>
      </p:sp>
    </p:spTree>
    <p:extLst>
      <p:ext uri="{BB962C8B-B14F-4D97-AF65-F5344CB8AC3E}">
        <p14:creationId xmlns:p14="http://schemas.microsoft.com/office/powerpoint/2010/main" val="28063383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29659" y="978446"/>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3.3. Identifier les actions de prévention à mettre en œuvre </a:t>
            </a:r>
          </a:p>
        </p:txBody>
      </p:sp>
      <p:sp>
        <p:nvSpPr>
          <p:cNvPr id="6" name="ZoneTexte 5">
            <a:extLst>
              <a:ext uri="{FF2B5EF4-FFF2-40B4-BE49-F238E27FC236}">
                <a16:creationId xmlns:a16="http://schemas.microsoft.com/office/drawing/2014/main" id="{FEFCAE2C-227D-4D27-9BB6-30D0A3459BA6}"/>
              </a:ext>
            </a:extLst>
          </p:cNvPr>
          <p:cNvSpPr txBox="1"/>
          <p:nvPr/>
        </p:nvSpPr>
        <p:spPr>
          <a:xfrm>
            <a:off x="542207" y="1593514"/>
            <a:ext cx="10793596" cy="2092881"/>
          </a:xfrm>
          <a:prstGeom prst="rect">
            <a:avLst/>
          </a:prstGeom>
          <a:noFill/>
        </p:spPr>
        <p:txBody>
          <a:bodyPr wrap="square">
            <a:spAutoFit/>
          </a:bodyPr>
          <a:lstStyle/>
          <a:p>
            <a:pPr marL="342900" lvl="0" indent="-342900" algn="just">
              <a:spcBef>
                <a:spcPts val="600"/>
              </a:spcBef>
              <a:spcAft>
                <a:spcPts val="600"/>
              </a:spcAft>
              <a:buFont typeface="Symbol" panose="05050102010706020507" pitchFamily="18" charset="2"/>
              <a:buChar char=""/>
            </a:pPr>
            <a:r>
              <a:rPr lang="fr-FR" sz="2200" b="1" dirty="0">
                <a:solidFill>
                  <a:schemeClr val="tx1">
                    <a:lumMod val="95000"/>
                  </a:schemeClr>
                </a:solidFill>
                <a:effectLst/>
                <a:latin typeface="Arial" panose="020B0604020202020204" pitchFamily="34" charset="0"/>
                <a:ea typeface="Times New Roman" panose="02020603050405020304" pitchFamily="18" charset="0"/>
              </a:rPr>
              <a:t>Sélectionner les actions à mettre en œuvre</a:t>
            </a:r>
          </a:p>
          <a:p>
            <a:pPr>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Ce travail consiste à comparer les avantages et les inconvénients de chaque action. </a:t>
            </a:r>
          </a:p>
          <a:p>
            <a:pPr marL="342900" indent="-342900">
              <a:buFont typeface="Symbol" panose="05050102010706020507" pitchFamily="18" charset="2"/>
              <a:buChar char="Þ"/>
            </a:pPr>
            <a:r>
              <a:rPr lang="fr-FR" sz="2200" dirty="0">
                <a:effectLst/>
                <a:latin typeface="Arial" panose="020B0604020202020204" pitchFamily="34" charset="0"/>
                <a:ea typeface="Calibri" panose="020F0502020204030204" pitchFamily="34" charset="0"/>
                <a:cs typeface="Times New Roman" panose="02020603050405020304" pitchFamily="18" charset="0"/>
              </a:rPr>
              <a:t>Il est possible de le faire à l’aide de tableaux multicritères.</a:t>
            </a:r>
          </a:p>
          <a:p>
            <a:pPr marL="342900" indent="-342900">
              <a:buFont typeface="Symbol" panose="05050102010706020507" pitchFamily="18" charset="2"/>
              <a:buChar char="Þ"/>
            </a:pPr>
            <a:r>
              <a:rPr lang="fr-FR" sz="2200" dirty="0">
                <a:effectLst/>
                <a:latin typeface="Arial" panose="020B0604020202020204" pitchFamily="34" charset="0"/>
                <a:ea typeface="Calibri" panose="020F0502020204030204" pitchFamily="34" charset="0"/>
                <a:cs typeface="Times New Roman" panose="02020603050405020304" pitchFamily="18" charset="0"/>
              </a:rPr>
              <a:t>L'entreprise peut utiliser des grilles d'analyse destinées à lister les actions possibles et à les hiérarchiser.</a:t>
            </a:r>
          </a:p>
        </p:txBody>
      </p:sp>
      <p:pic>
        <p:nvPicPr>
          <p:cNvPr id="10" name="Image 9" descr="Une image contenant table&#10;&#10;Description générée automatiquement">
            <a:extLst>
              <a:ext uri="{FF2B5EF4-FFF2-40B4-BE49-F238E27FC236}">
                <a16:creationId xmlns:a16="http://schemas.microsoft.com/office/drawing/2014/main" id="{4E447616-52E8-462D-BBD5-0988E1C9AA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958" y="3778291"/>
            <a:ext cx="10844783" cy="2459225"/>
          </a:xfrm>
          <a:prstGeom prst="rect">
            <a:avLst/>
          </a:prstGeom>
        </p:spPr>
      </p:pic>
    </p:spTree>
    <p:extLst>
      <p:ext uri="{BB962C8B-B14F-4D97-AF65-F5344CB8AC3E}">
        <p14:creationId xmlns:p14="http://schemas.microsoft.com/office/powerpoint/2010/main" val="6678436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29659" y="978446"/>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3.4. Mettre en œuvre les actions </a:t>
            </a:r>
          </a:p>
        </p:txBody>
      </p:sp>
      <p:sp>
        <p:nvSpPr>
          <p:cNvPr id="8" name="ZoneTexte 7">
            <a:extLst>
              <a:ext uri="{FF2B5EF4-FFF2-40B4-BE49-F238E27FC236}">
                <a16:creationId xmlns:a16="http://schemas.microsoft.com/office/drawing/2014/main" id="{0F72D276-FD7C-41B8-B002-1F8624CA6419}"/>
              </a:ext>
            </a:extLst>
          </p:cNvPr>
          <p:cNvSpPr txBox="1"/>
          <p:nvPr/>
        </p:nvSpPr>
        <p:spPr>
          <a:xfrm>
            <a:off x="569776" y="1677166"/>
            <a:ext cx="11317423" cy="2354491"/>
          </a:xfrm>
          <a:prstGeom prst="rect">
            <a:avLst/>
          </a:prstGeom>
          <a:noFill/>
        </p:spPr>
        <p:txBody>
          <a:bodyPr wrap="square">
            <a:spAutoFit/>
          </a:bodyPr>
          <a:lstStyle/>
          <a:p>
            <a:pPr algn="just"/>
            <a:r>
              <a:rPr lang="fr-FR" sz="2200" dirty="0">
                <a:effectLst/>
                <a:latin typeface="Arial" panose="020B0604020202020204" pitchFamily="34" charset="0"/>
                <a:ea typeface="Calibri" panose="020F0502020204030204" pitchFamily="34" charset="0"/>
                <a:cs typeface="Times New Roman" panose="02020603050405020304" pitchFamily="18" charset="0"/>
              </a:rPr>
              <a:t>Cette étape consiste à mettre en place les solutions retenues en partenariat avec le personnel concerné. </a:t>
            </a:r>
          </a:p>
          <a:p>
            <a:pPr algn="ctr">
              <a:spcBef>
                <a:spcPts val="1200"/>
              </a:spcBef>
            </a:pPr>
            <a:r>
              <a:rPr lang="fr-FR" sz="2200" i="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Ce peut être l’installation de protections, l’organisation de formations, la mise à jour d’informations, la mise en place de procédures de contrôle, la souscription d'assurance, etc.</a:t>
            </a:r>
          </a:p>
          <a:p>
            <a:pPr>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Chaque action peut faire l’objet d’une fiche d’action qui en récapitule les caractéristiques.</a:t>
            </a:r>
          </a:p>
        </p:txBody>
      </p:sp>
      <p:pic>
        <p:nvPicPr>
          <p:cNvPr id="5" name="Image 4" descr="Une image contenant table&#10;&#10;Description générée automatiquement">
            <a:extLst>
              <a:ext uri="{FF2B5EF4-FFF2-40B4-BE49-F238E27FC236}">
                <a16:creationId xmlns:a16="http://schemas.microsoft.com/office/drawing/2014/main" id="{F2E163C6-CB5C-4335-8775-56132EA4B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446" y="4207205"/>
            <a:ext cx="8797600" cy="2227546"/>
          </a:xfrm>
          <a:prstGeom prst="rect">
            <a:avLst/>
          </a:prstGeom>
        </p:spPr>
      </p:pic>
    </p:spTree>
    <p:extLst>
      <p:ext uri="{BB962C8B-B14F-4D97-AF65-F5344CB8AC3E}">
        <p14:creationId xmlns:p14="http://schemas.microsoft.com/office/powerpoint/2010/main" val="14331862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29659" y="978446"/>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3.4. Mettre en œuvre les actions </a:t>
            </a:r>
          </a:p>
        </p:txBody>
      </p:sp>
      <p:sp>
        <p:nvSpPr>
          <p:cNvPr id="9" name="ZoneTexte 8">
            <a:extLst>
              <a:ext uri="{FF2B5EF4-FFF2-40B4-BE49-F238E27FC236}">
                <a16:creationId xmlns:a16="http://schemas.microsoft.com/office/drawing/2014/main" id="{5D634B60-F486-42E8-A949-9FA70DCB2B00}"/>
              </a:ext>
            </a:extLst>
          </p:cNvPr>
          <p:cNvSpPr txBox="1"/>
          <p:nvPr/>
        </p:nvSpPr>
        <p:spPr>
          <a:xfrm>
            <a:off x="528422" y="1870155"/>
            <a:ext cx="11000370" cy="1261884"/>
          </a:xfrm>
          <a:prstGeom prst="rect">
            <a:avLst/>
          </a:prstGeom>
          <a:noFill/>
        </p:spPr>
        <p:txBody>
          <a:bodyPr wrap="square">
            <a:spAutoFit/>
          </a:bodyPr>
          <a:lstStyle/>
          <a:p>
            <a:pPr algn="just">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Ce travail doit être réalisé sous la responsabilité de la direction et en partenariat avec le comité social et économique. </a:t>
            </a:r>
          </a:p>
          <a:p>
            <a:pPr algn="ctr">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Les actions doivent être organisées et planifiées dans le temps.</a:t>
            </a:r>
          </a:p>
        </p:txBody>
      </p:sp>
      <p:pic>
        <p:nvPicPr>
          <p:cNvPr id="11" name="Image 10" descr="Une image contenant table&#10;&#10;Description générée automatiquement">
            <a:extLst>
              <a:ext uri="{FF2B5EF4-FFF2-40B4-BE49-F238E27FC236}">
                <a16:creationId xmlns:a16="http://schemas.microsoft.com/office/drawing/2014/main" id="{035C5CBB-D981-493E-AF1F-B2AD630BFD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911" y="3318165"/>
            <a:ext cx="10733049" cy="2191210"/>
          </a:xfrm>
          <a:prstGeom prst="rect">
            <a:avLst/>
          </a:prstGeom>
        </p:spPr>
      </p:pic>
    </p:spTree>
    <p:extLst>
      <p:ext uri="{BB962C8B-B14F-4D97-AF65-F5344CB8AC3E}">
        <p14:creationId xmlns:p14="http://schemas.microsoft.com/office/powerpoint/2010/main" val="18111002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34254" y="1212789"/>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3.5. Évaluer les actions </a:t>
            </a:r>
          </a:p>
        </p:txBody>
      </p:sp>
      <p:sp>
        <p:nvSpPr>
          <p:cNvPr id="8" name="ZoneTexte 7">
            <a:extLst>
              <a:ext uri="{FF2B5EF4-FFF2-40B4-BE49-F238E27FC236}">
                <a16:creationId xmlns:a16="http://schemas.microsoft.com/office/drawing/2014/main" id="{3D8D81F7-B26B-4301-B168-06F2445D9EAD}"/>
              </a:ext>
            </a:extLst>
          </p:cNvPr>
          <p:cNvSpPr txBox="1"/>
          <p:nvPr/>
        </p:nvSpPr>
        <p:spPr>
          <a:xfrm>
            <a:off x="506095" y="1989082"/>
            <a:ext cx="10938510" cy="3031599"/>
          </a:xfrm>
          <a:prstGeom prst="rect">
            <a:avLst/>
          </a:prstGeom>
          <a:noFill/>
        </p:spPr>
        <p:txBody>
          <a:bodyPr wrap="square">
            <a:spAutoFit/>
          </a:bodyPr>
          <a:lstStyle/>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Périodiquement les solutions mises en œuvre doivent être évaluées à partir des incidents ou accidents survenus, des dommages et des coûts constatés. Il faut également contrôler le respect des procédures de protection mises en œuvre afin de programmer des actions correctives éventuelles.</a:t>
            </a:r>
          </a:p>
          <a:p>
            <a:pPr algn="just">
              <a:spcBef>
                <a:spcPts val="1800"/>
              </a:spcBef>
              <a:spcAft>
                <a:spcPts val="12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Parallèlement l'entreprise doit mettre en place une veille informationnelle destinée à collecter les informations sur les risques nouveaux concernant son activité ou son secteur d'activité, de nouvelles contraintes peuvent être imposées ou de nouvelles normes peuvent justifier la mise à jour du plan de prévention des risques.</a:t>
            </a:r>
          </a:p>
        </p:txBody>
      </p:sp>
    </p:spTree>
    <p:extLst>
      <p:ext uri="{BB962C8B-B14F-4D97-AF65-F5344CB8AC3E}">
        <p14:creationId xmlns:p14="http://schemas.microsoft.com/office/powerpoint/2010/main" val="21066519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5344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ZoneTexte 3">
            <a:extLst>
              <a:ext uri="{FF2B5EF4-FFF2-40B4-BE49-F238E27FC236}">
                <a16:creationId xmlns:a16="http://schemas.microsoft.com/office/drawing/2014/main" id="{55128BF1-E1DF-478B-9761-5C5F65EA13E0}"/>
              </a:ext>
            </a:extLst>
          </p:cNvPr>
          <p:cNvSpPr txBox="1"/>
          <p:nvPr/>
        </p:nvSpPr>
        <p:spPr>
          <a:xfrm>
            <a:off x="497841" y="1388348"/>
            <a:ext cx="9956799" cy="1200329"/>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L’analyse des risques et les actions de prévention à mettre en œuvre doivent être étudiées de façon méthodique. La méthodologie est une démarche de projet qui doit être réalisées en plusieurs étapes.</a:t>
            </a:r>
          </a:p>
        </p:txBody>
      </p:sp>
      <p:graphicFrame>
        <p:nvGraphicFramePr>
          <p:cNvPr id="5" name="Diagramme 4">
            <a:extLst>
              <a:ext uri="{FF2B5EF4-FFF2-40B4-BE49-F238E27FC236}">
                <a16:creationId xmlns:a16="http://schemas.microsoft.com/office/drawing/2014/main" id="{363EA9BB-193D-41BB-8411-3DAF00E3B5E1}"/>
              </a:ext>
            </a:extLst>
          </p:cNvPr>
          <p:cNvGraphicFramePr/>
          <p:nvPr>
            <p:extLst>
              <p:ext uri="{D42A27DB-BD31-4B8C-83A1-F6EECF244321}">
                <p14:modId xmlns:p14="http://schemas.microsoft.com/office/powerpoint/2010/main" val="580881703"/>
              </p:ext>
            </p:extLst>
          </p:nvPr>
        </p:nvGraphicFramePr>
        <p:xfrm>
          <a:off x="165735" y="3187911"/>
          <a:ext cx="11433598" cy="1571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61518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78486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ZoneTexte 3">
            <a:extLst>
              <a:ext uri="{FF2B5EF4-FFF2-40B4-BE49-F238E27FC236}">
                <a16:creationId xmlns:a16="http://schemas.microsoft.com/office/drawing/2014/main" id="{799A57C0-404B-42CB-853D-2978BE925821}"/>
              </a:ext>
            </a:extLst>
          </p:cNvPr>
          <p:cNvSpPr txBox="1"/>
          <p:nvPr/>
        </p:nvSpPr>
        <p:spPr>
          <a:xfrm>
            <a:off x="216323" y="1098314"/>
            <a:ext cx="10797117" cy="2231380"/>
          </a:xfrm>
          <a:prstGeom prst="rect">
            <a:avLst/>
          </a:prstGeom>
          <a:noFill/>
        </p:spPr>
        <p:txBody>
          <a:bodyPr wrap="square">
            <a:spAutoFit/>
          </a:bodyPr>
          <a:lstStyle/>
          <a:p>
            <a:pPr algn="just">
              <a:spcBef>
                <a:spcPts val="600"/>
              </a:spcBef>
            </a:pPr>
            <a:r>
              <a:rPr lang="fr-FR" sz="24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3.1. Identifier les risques et leurs probabilités de survenue</a:t>
            </a:r>
          </a:p>
          <a:p>
            <a:pPr algn="just">
              <a:spcBef>
                <a:spcPts val="18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L’étape consiste à identifier de façon exhaustive les risques induits (nombre d'accidents, nombre de maladies, taux de retour, nombre de retards, montant des indemnisations, etc.). Ils peuvent concerner les produits et services vendus, les produits et matières utilisées, les protocoles de travail, les personnes, les machines, les outils, l’environnement, etc. Les assureurs de la société peuvent aider l’entreprise dans ce travail.</a:t>
            </a:r>
          </a:p>
        </p:txBody>
      </p:sp>
      <p:graphicFrame>
        <p:nvGraphicFramePr>
          <p:cNvPr id="5" name="Diagramme 4">
            <a:extLst>
              <a:ext uri="{FF2B5EF4-FFF2-40B4-BE49-F238E27FC236}">
                <a16:creationId xmlns:a16="http://schemas.microsoft.com/office/drawing/2014/main" id="{C8851DAB-E94B-488D-9921-F8933E384A9C}"/>
              </a:ext>
            </a:extLst>
          </p:cNvPr>
          <p:cNvGraphicFramePr/>
          <p:nvPr>
            <p:extLst>
              <p:ext uri="{D42A27DB-BD31-4B8C-83A1-F6EECF244321}">
                <p14:modId xmlns:p14="http://schemas.microsoft.com/office/powerpoint/2010/main" val="4122774009"/>
              </p:ext>
            </p:extLst>
          </p:nvPr>
        </p:nvGraphicFramePr>
        <p:xfrm>
          <a:off x="270932" y="3687234"/>
          <a:ext cx="11133667" cy="2717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6097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21267"/>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ZoneTexte 3">
            <a:extLst>
              <a:ext uri="{FF2B5EF4-FFF2-40B4-BE49-F238E27FC236}">
                <a16:creationId xmlns:a16="http://schemas.microsoft.com/office/drawing/2014/main" id="{799A57C0-404B-42CB-853D-2978BE925821}"/>
              </a:ext>
            </a:extLst>
          </p:cNvPr>
          <p:cNvSpPr txBox="1"/>
          <p:nvPr/>
        </p:nvSpPr>
        <p:spPr>
          <a:xfrm>
            <a:off x="171449" y="1100854"/>
            <a:ext cx="10797117" cy="461665"/>
          </a:xfrm>
          <a:prstGeom prst="rect">
            <a:avLst/>
          </a:prstGeom>
          <a:noFill/>
        </p:spPr>
        <p:txBody>
          <a:bodyPr wrap="square">
            <a:spAutoFit/>
          </a:bodyPr>
          <a:lstStyle/>
          <a:p>
            <a:pPr algn="just">
              <a:spcBef>
                <a:spcPts val="600"/>
              </a:spcBef>
            </a:pPr>
            <a:r>
              <a:rPr lang="fr-FR" sz="24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3.1. Identifier les risques et leurs probabilités de survenue</a:t>
            </a:r>
          </a:p>
        </p:txBody>
      </p:sp>
      <p:sp>
        <p:nvSpPr>
          <p:cNvPr id="6" name="ZoneTexte 5">
            <a:extLst>
              <a:ext uri="{FF2B5EF4-FFF2-40B4-BE49-F238E27FC236}">
                <a16:creationId xmlns:a16="http://schemas.microsoft.com/office/drawing/2014/main" id="{B6D52304-9FDE-48A6-B008-D74AD327314A}"/>
              </a:ext>
            </a:extLst>
          </p:cNvPr>
          <p:cNvSpPr txBox="1"/>
          <p:nvPr/>
        </p:nvSpPr>
        <p:spPr>
          <a:xfrm>
            <a:off x="554566" y="1986947"/>
            <a:ext cx="10485967" cy="846386"/>
          </a:xfrm>
          <a:prstGeom prst="rect">
            <a:avLst/>
          </a:prstGeom>
          <a:noFill/>
        </p:spPr>
        <p:txBody>
          <a:bodyPr wrap="square">
            <a:spAutoFit/>
          </a:bodyPr>
          <a:lstStyle/>
          <a:p>
            <a:pPr algn="ctr">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Il est possible d’attribuer un </a:t>
            </a:r>
            <a:r>
              <a:rPr lang="fr-FR" sz="2200" b="1" dirty="0">
                <a:effectLst/>
                <a:latin typeface="Arial" panose="020B0604020202020204" pitchFamily="34" charset="0"/>
                <a:ea typeface="Calibri" panose="020F0502020204030204" pitchFamily="34" charset="0"/>
                <a:cs typeface="Times New Roman" panose="02020603050405020304" pitchFamily="18" charset="0"/>
              </a:rPr>
              <a:t>indice de probabilité</a:t>
            </a:r>
            <a:r>
              <a:rPr lang="fr-FR" sz="2200" dirty="0">
                <a:effectLst/>
                <a:latin typeface="Arial" panose="020B0604020202020204" pitchFamily="34" charset="0"/>
                <a:ea typeface="Calibri" panose="020F0502020204030204" pitchFamily="34" charset="0"/>
                <a:cs typeface="Times New Roman" panose="02020603050405020304" pitchFamily="18" charset="0"/>
              </a:rPr>
              <a:t> à chaque risque identifié. </a:t>
            </a:r>
          </a:p>
          <a:p>
            <a:pPr algn="just">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 </a:t>
            </a:r>
          </a:p>
        </p:txBody>
      </p:sp>
      <p:graphicFrame>
        <p:nvGraphicFramePr>
          <p:cNvPr id="7" name="Tableau 6">
            <a:extLst>
              <a:ext uri="{FF2B5EF4-FFF2-40B4-BE49-F238E27FC236}">
                <a16:creationId xmlns:a16="http://schemas.microsoft.com/office/drawing/2014/main" id="{5DB3E96E-B0C1-4D5E-955F-F5B702C1E464}"/>
              </a:ext>
            </a:extLst>
          </p:cNvPr>
          <p:cNvGraphicFramePr>
            <a:graphicFrameLocks noGrp="1"/>
          </p:cNvGraphicFramePr>
          <p:nvPr>
            <p:extLst>
              <p:ext uri="{D42A27DB-BD31-4B8C-83A1-F6EECF244321}">
                <p14:modId xmlns:p14="http://schemas.microsoft.com/office/powerpoint/2010/main" val="4008513165"/>
              </p:ext>
            </p:extLst>
          </p:nvPr>
        </p:nvGraphicFramePr>
        <p:xfrm>
          <a:off x="2857501" y="3003019"/>
          <a:ext cx="3983566" cy="2618846"/>
        </p:xfrm>
        <a:graphic>
          <a:graphicData uri="http://schemas.openxmlformats.org/drawingml/2006/table">
            <a:tbl>
              <a:tblPr firstRow="1" firstCol="1" bandRow="1">
                <a:tableStyleId>{D7AC3CCA-C797-4891-BE02-D94E43425B78}</a:tableStyleId>
              </a:tblPr>
              <a:tblGrid>
                <a:gridCol w="2981703">
                  <a:extLst>
                    <a:ext uri="{9D8B030D-6E8A-4147-A177-3AD203B41FA5}">
                      <a16:colId xmlns:a16="http://schemas.microsoft.com/office/drawing/2014/main" val="3176318782"/>
                    </a:ext>
                  </a:extLst>
                </a:gridCol>
                <a:gridCol w="1001863">
                  <a:extLst>
                    <a:ext uri="{9D8B030D-6E8A-4147-A177-3AD203B41FA5}">
                      <a16:colId xmlns:a16="http://schemas.microsoft.com/office/drawing/2014/main" val="3123564306"/>
                    </a:ext>
                  </a:extLst>
                </a:gridCol>
              </a:tblGrid>
              <a:tr h="569314">
                <a:tc gridSpan="2">
                  <a:txBody>
                    <a:bodyPr/>
                    <a:lstStyle/>
                    <a:p>
                      <a:pPr algn="ctr">
                        <a:spcBef>
                          <a:spcPts val="200"/>
                        </a:spcBef>
                        <a:spcAft>
                          <a:spcPts val="200"/>
                        </a:spcAft>
                      </a:pPr>
                      <a:r>
                        <a:rPr lang="fr-FR" sz="2000">
                          <a:effectLst/>
                          <a:latin typeface="Arial" panose="020B0604020202020204" pitchFamily="34" charset="0"/>
                          <a:cs typeface="Arial" panose="020B0604020202020204" pitchFamily="34" charset="0"/>
                        </a:rPr>
                        <a:t>Probabilité de survenue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2885170744"/>
                  </a:ext>
                </a:extLst>
              </a:tr>
              <a:tr h="512383">
                <a:tc>
                  <a:txBody>
                    <a:bodyPr/>
                    <a:lstStyle/>
                    <a:p>
                      <a:pPr algn="just">
                        <a:spcBef>
                          <a:spcPts val="100"/>
                        </a:spcBef>
                        <a:spcAft>
                          <a:spcPts val="100"/>
                        </a:spcAft>
                      </a:pPr>
                      <a:r>
                        <a:rPr lang="fr-FR" sz="2000" dirty="0">
                          <a:effectLst/>
                          <a:latin typeface="Arial" panose="020B0604020202020204" pitchFamily="34" charset="0"/>
                          <a:cs typeface="Arial" panose="020B0604020202020204" pitchFamily="34" charset="0"/>
                        </a:rPr>
                        <a:t>Très faible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2000" b="1" dirty="0">
                          <a:effectLst/>
                          <a:latin typeface="Arial" panose="020B0604020202020204" pitchFamily="34" charset="0"/>
                          <a:cs typeface="Arial" panose="020B0604020202020204" pitchFamily="34" charset="0"/>
                        </a:rPr>
                        <a:t>1</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10617917"/>
                  </a:ext>
                </a:extLst>
              </a:tr>
              <a:tr h="512383">
                <a:tc>
                  <a:txBody>
                    <a:bodyPr/>
                    <a:lstStyle/>
                    <a:p>
                      <a:pPr algn="just">
                        <a:spcBef>
                          <a:spcPts val="100"/>
                        </a:spcBef>
                        <a:spcAft>
                          <a:spcPts val="100"/>
                        </a:spcAft>
                      </a:pPr>
                      <a:r>
                        <a:rPr lang="fr-FR" sz="2000" dirty="0">
                          <a:effectLst/>
                          <a:latin typeface="Arial" panose="020B0604020202020204" pitchFamily="34" charset="0"/>
                          <a:cs typeface="Arial" panose="020B0604020202020204" pitchFamily="34" charset="0"/>
                        </a:rPr>
                        <a:t>Faible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2000" b="1" dirty="0">
                          <a:effectLst/>
                          <a:latin typeface="Arial" panose="020B0604020202020204" pitchFamily="34" charset="0"/>
                          <a:cs typeface="Arial" panose="020B0604020202020204" pitchFamily="34" charset="0"/>
                        </a:rPr>
                        <a:t>2</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17715670"/>
                  </a:ext>
                </a:extLst>
              </a:tr>
              <a:tr h="512383">
                <a:tc>
                  <a:txBody>
                    <a:bodyPr/>
                    <a:lstStyle/>
                    <a:p>
                      <a:pPr algn="just">
                        <a:spcBef>
                          <a:spcPts val="100"/>
                        </a:spcBef>
                        <a:spcAft>
                          <a:spcPts val="100"/>
                        </a:spcAft>
                      </a:pPr>
                      <a:r>
                        <a:rPr lang="fr-FR" sz="2000" dirty="0">
                          <a:effectLst/>
                          <a:latin typeface="Arial" panose="020B0604020202020204" pitchFamily="34" charset="0"/>
                          <a:cs typeface="Arial" panose="020B0604020202020204" pitchFamily="34" charset="0"/>
                        </a:rPr>
                        <a:t>Forte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2000" b="1" dirty="0">
                          <a:effectLst/>
                          <a:latin typeface="Arial" panose="020B0604020202020204" pitchFamily="34" charset="0"/>
                          <a:cs typeface="Arial" panose="020B0604020202020204" pitchFamily="34" charset="0"/>
                        </a:rPr>
                        <a:t>3</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4367362"/>
                  </a:ext>
                </a:extLst>
              </a:tr>
              <a:tr h="512383">
                <a:tc>
                  <a:txBody>
                    <a:bodyPr/>
                    <a:lstStyle/>
                    <a:p>
                      <a:pPr algn="just">
                        <a:spcBef>
                          <a:spcPts val="100"/>
                        </a:spcBef>
                        <a:spcAft>
                          <a:spcPts val="100"/>
                        </a:spcAft>
                      </a:pPr>
                      <a:r>
                        <a:rPr lang="fr-FR" sz="2000" dirty="0">
                          <a:effectLst/>
                          <a:latin typeface="Arial" panose="020B0604020202020204" pitchFamily="34" charset="0"/>
                          <a:cs typeface="Arial" panose="020B0604020202020204" pitchFamily="34" charset="0"/>
                        </a:rPr>
                        <a:t>Très forte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2000" b="1" dirty="0">
                          <a:effectLst/>
                          <a:latin typeface="Arial" panose="020B0604020202020204" pitchFamily="34" charset="0"/>
                          <a:cs typeface="Arial" panose="020B0604020202020204" pitchFamily="34" charset="0"/>
                        </a:rPr>
                        <a:t>4</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7159527"/>
                  </a:ext>
                </a:extLst>
              </a:tr>
            </a:tbl>
          </a:graphicData>
        </a:graphic>
      </p:graphicFrame>
    </p:spTree>
    <p:extLst>
      <p:ext uri="{BB962C8B-B14F-4D97-AF65-F5344CB8AC3E}">
        <p14:creationId xmlns:p14="http://schemas.microsoft.com/office/powerpoint/2010/main" val="2916798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59367"/>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graphicFrame>
        <p:nvGraphicFramePr>
          <p:cNvPr id="3" name="Tableau 2">
            <a:extLst>
              <a:ext uri="{FF2B5EF4-FFF2-40B4-BE49-F238E27FC236}">
                <a16:creationId xmlns:a16="http://schemas.microsoft.com/office/drawing/2014/main" id="{EBF4303B-1E53-4192-83EC-CE9D14E88855}"/>
              </a:ext>
            </a:extLst>
          </p:cNvPr>
          <p:cNvGraphicFramePr>
            <a:graphicFrameLocks noGrp="1"/>
          </p:cNvGraphicFramePr>
          <p:nvPr>
            <p:extLst>
              <p:ext uri="{D42A27DB-BD31-4B8C-83A1-F6EECF244321}">
                <p14:modId xmlns:p14="http://schemas.microsoft.com/office/powerpoint/2010/main" val="2242700294"/>
              </p:ext>
            </p:extLst>
          </p:nvPr>
        </p:nvGraphicFramePr>
        <p:xfrm>
          <a:off x="2802763" y="3794387"/>
          <a:ext cx="4352417" cy="2028928"/>
        </p:xfrm>
        <a:graphic>
          <a:graphicData uri="http://schemas.openxmlformats.org/drawingml/2006/table">
            <a:tbl>
              <a:tblPr firstRow="1" firstCol="1" bandRow="1">
                <a:tableStyleId>{D7AC3CCA-C797-4891-BE02-D94E43425B78}</a:tableStyleId>
              </a:tblPr>
              <a:tblGrid>
                <a:gridCol w="2806433">
                  <a:extLst>
                    <a:ext uri="{9D8B030D-6E8A-4147-A177-3AD203B41FA5}">
                      <a16:colId xmlns:a16="http://schemas.microsoft.com/office/drawing/2014/main" val="651574432"/>
                    </a:ext>
                  </a:extLst>
                </a:gridCol>
                <a:gridCol w="1545984">
                  <a:extLst>
                    <a:ext uri="{9D8B030D-6E8A-4147-A177-3AD203B41FA5}">
                      <a16:colId xmlns:a16="http://schemas.microsoft.com/office/drawing/2014/main" val="3282548026"/>
                    </a:ext>
                  </a:extLst>
                </a:gridCol>
              </a:tblGrid>
              <a:tr h="396695">
                <a:tc gridSpan="2">
                  <a:txBody>
                    <a:bodyPr/>
                    <a:lstStyle/>
                    <a:p>
                      <a:pPr algn="ctr">
                        <a:spcBef>
                          <a:spcPts val="200"/>
                        </a:spcBef>
                        <a:spcAft>
                          <a:spcPts val="200"/>
                        </a:spcAft>
                      </a:pPr>
                      <a:r>
                        <a:rPr lang="fr-FR" sz="2000">
                          <a:effectLst/>
                          <a:latin typeface="Arial" panose="020B0604020202020204" pitchFamily="34" charset="0"/>
                          <a:cs typeface="Arial" panose="020B0604020202020204" pitchFamily="34" charset="0"/>
                        </a:rPr>
                        <a:t>Gravité</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46304" marR="246304" marT="123152" marB="123152" anchor="ctr"/>
                </a:tc>
                <a:tc hMerge="1">
                  <a:txBody>
                    <a:bodyPr/>
                    <a:lstStyle/>
                    <a:p>
                      <a:endParaRPr lang="fr-FR"/>
                    </a:p>
                  </a:txBody>
                  <a:tcPr/>
                </a:tc>
                <a:extLst>
                  <a:ext uri="{0D108BD9-81ED-4DB2-BD59-A6C34878D82A}">
                    <a16:rowId xmlns:a16="http://schemas.microsoft.com/office/drawing/2014/main" val="673458252"/>
                  </a:ext>
                </a:extLst>
              </a:tr>
              <a:tr h="369456">
                <a:tc>
                  <a:txBody>
                    <a:bodyPr/>
                    <a:lstStyle/>
                    <a:p>
                      <a:pPr algn="just">
                        <a:spcBef>
                          <a:spcPts val="100"/>
                        </a:spcBef>
                        <a:spcAft>
                          <a:spcPts val="100"/>
                        </a:spcAft>
                      </a:pPr>
                      <a:r>
                        <a:rPr lang="fr-FR" sz="2000">
                          <a:effectLst/>
                          <a:latin typeface="Arial" panose="020B0604020202020204" pitchFamily="34" charset="0"/>
                          <a:cs typeface="Arial" panose="020B0604020202020204" pitchFamily="34" charset="0"/>
                        </a:rPr>
                        <a:t>Très faible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tc>
                  <a:txBody>
                    <a:bodyPr/>
                    <a:lstStyle/>
                    <a:p>
                      <a:pPr algn="ctr">
                        <a:spcBef>
                          <a:spcPts val="100"/>
                        </a:spcBef>
                        <a:spcAft>
                          <a:spcPts val="100"/>
                        </a:spcAft>
                      </a:pPr>
                      <a:r>
                        <a:rPr lang="fr-FR" sz="2000">
                          <a:effectLst/>
                          <a:latin typeface="Arial" panose="020B0604020202020204" pitchFamily="34" charset="0"/>
                          <a:cs typeface="Arial" panose="020B0604020202020204" pitchFamily="34" charset="0"/>
                        </a:rPr>
                        <a:t>1</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extLst>
                  <a:ext uri="{0D108BD9-81ED-4DB2-BD59-A6C34878D82A}">
                    <a16:rowId xmlns:a16="http://schemas.microsoft.com/office/drawing/2014/main" val="10794303"/>
                  </a:ext>
                </a:extLst>
              </a:tr>
              <a:tr h="369456">
                <a:tc>
                  <a:txBody>
                    <a:bodyPr/>
                    <a:lstStyle/>
                    <a:p>
                      <a:pPr algn="just">
                        <a:spcBef>
                          <a:spcPts val="100"/>
                        </a:spcBef>
                        <a:spcAft>
                          <a:spcPts val="100"/>
                        </a:spcAft>
                      </a:pPr>
                      <a:r>
                        <a:rPr lang="fr-FR" sz="2000" dirty="0">
                          <a:effectLst/>
                          <a:latin typeface="Arial" panose="020B0604020202020204" pitchFamily="34" charset="0"/>
                          <a:cs typeface="Arial" panose="020B0604020202020204" pitchFamily="34" charset="0"/>
                        </a:rPr>
                        <a:t>Faible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tc>
                  <a:txBody>
                    <a:bodyPr/>
                    <a:lstStyle/>
                    <a:p>
                      <a:pPr algn="ctr">
                        <a:spcBef>
                          <a:spcPts val="100"/>
                        </a:spcBef>
                        <a:spcAft>
                          <a:spcPts val="100"/>
                        </a:spcAft>
                      </a:pPr>
                      <a:r>
                        <a:rPr lang="fr-FR" sz="2000">
                          <a:effectLst/>
                          <a:latin typeface="Arial" panose="020B0604020202020204" pitchFamily="34" charset="0"/>
                          <a:cs typeface="Arial" panose="020B0604020202020204" pitchFamily="34" charset="0"/>
                        </a:rPr>
                        <a:t>2</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extLst>
                  <a:ext uri="{0D108BD9-81ED-4DB2-BD59-A6C34878D82A}">
                    <a16:rowId xmlns:a16="http://schemas.microsoft.com/office/drawing/2014/main" val="2310978848"/>
                  </a:ext>
                </a:extLst>
              </a:tr>
              <a:tr h="369456">
                <a:tc>
                  <a:txBody>
                    <a:bodyPr/>
                    <a:lstStyle/>
                    <a:p>
                      <a:pPr algn="just">
                        <a:spcBef>
                          <a:spcPts val="100"/>
                        </a:spcBef>
                        <a:spcAft>
                          <a:spcPts val="100"/>
                        </a:spcAft>
                      </a:pPr>
                      <a:r>
                        <a:rPr lang="fr-FR" sz="2000">
                          <a:effectLst/>
                          <a:latin typeface="Arial" panose="020B0604020202020204" pitchFamily="34" charset="0"/>
                          <a:cs typeface="Arial" panose="020B0604020202020204" pitchFamily="34" charset="0"/>
                        </a:rPr>
                        <a:t>Importante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tc>
                  <a:txBody>
                    <a:bodyPr/>
                    <a:lstStyle/>
                    <a:p>
                      <a:pPr algn="ctr">
                        <a:spcBef>
                          <a:spcPts val="100"/>
                        </a:spcBef>
                        <a:spcAft>
                          <a:spcPts val="100"/>
                        </a:spcAft>
                      </a:pPr>
                      <a:r>
                        <a:rPr lang="fr-FR" sz="2000">
                          <a:effectLst/>
                          <a:latin typeface="Arial" panose="020B0604020202020204" pitchFamily="34" charset="0"/>
                          <a:cs typeface="Arial" panose="020B0604020202020204" pitchFamily="34" charset="0"/>
                        </a:rPr>
                        <a:t>3</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extLst>
                  <a:ext uri="{0D108BD9-81ED-4DB2-BD59-A6C34878D82A}">
                    <a16:rowId xmlns:a16="http://schemas.microsoft.com/office/drawing/2014/main" val="1958780389"/>
                  </a:ext>
                </a:extLst>
              </a:tr>
              <a:tr h="369456">
                <a:tc>
                  <a:txBody>
                    <a:bodyPr/>
                    <a:lstStyle/>
                    <a:p>
                      <a:pPr algn="just">
                        <a:spcBef>
                          <a:spcPts val="100"/>
                        </a:spcBef>
                        <a:spcAft>
                          <a:spcPts val="100"/>
                        </a:spcAft>
                      </a:pPr>
                      <a:r>
                        <a:rPr lang="fr-FR" sz="2000">
                          <a:effectLst/>
                          <a:latin typeface="Arial" panose="020B0604020202020204" pitchFamily="34" charset="0"/>
                          <a:cs typeface="Arial" panose="020B0604020202020204" pitchFamily="34" charset="0"/>
                        </a:rPr>
                        <a:t>Très importante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tc>
                  <a:txBody>
                    <a:bodyPr/>
                    <a:lstStyle/>
                    <a:p>
                      <a:pPr algn="ctr">
                        <a:spcBef>
                          <a:spcPts val="100"/>
                        </a:spcBef>
                        <a:spcAft>
                          <a:spcPts val="100"/>
                        </a:spcAft>
                      </a:pPr>
                      <a:r>
                        <a:rPr lang="fr-FR" sz="2000" dirty="0">
                          <a:effectLst/>
                          <a:latin typeface="Arial" panose="020B0604020202020204" pitchFamily="34" charset="0"/>
                          <a:cs typeface="Arial" panose="020B0604020202020204" pitchFamily="34" charset="0"/>
                        </a:rPr>
                        <a:t>4</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184728" marR="184728" marT="0" marB="0"/>
                </a:tc>
                <a:extLst>
                  <a:ext uri="{0D108BD9-81ED-4DB2-BD59-A6C34878D82A}">
                    <a16:rowId xmlns:a16="http://schemas.microsoft.com/office/drawing/2014/main" val="980058877"/>
                  </a:ext>
                </a:extLst>
              </a:tr>
            </a:tbl>
          </a:graphicData>
        </a:graphic>
      </p:graphicFrame>
      <p:sp>
        <p:nvSpPr>
          <p:cNvPr id="4" name="Rectangle 1">
            <a:extLst>
              <a:ext uri="{FF2B5EF4-FFF2-40B4-BE49-F238E27FC236}">
                <a16:creationId xmlns:a16="http://schemas.microsoft.com/office/drawing/2014/main" id="{E5560DF3-B684-44D4-9678-AA96AEB01CEC}"/>
              </a:ext>
            </a:extLst>
          </p:cNvPr>
          <p:cNvSpPr>
            <a:spLocks noChangeArrowheads="1"/>
          </p:cNvSpPr>
          <p:nvPr/>
        </p:nvSpPr>
        <p:spPr bwMode="auto">
          <a:xfrm>
            <a:off x="244264" y="1217721"/>
            <a:ext cx="10938510" cy="2308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3.2. Évaluer la gravité et les hiérarchiser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Évaluer la gravité</a:t>
            </a:r>
          </a:p>
          <a:p>
            <a:pPr marL="0" marR="0" lvl="0" indent="0" defTabSz="914400" rtl="0" eaLnBrk="0" fontAlgn="base" latinLnBrk="0" hangingPunct="0">
              <a:lnSpc>
                <a:spcPct val="100000"/>
              </a:lnSpc>
              <a:spcBef>
                <a:spcPts val="600"/>
              </a:spcBef>
              <a:spcAft>
                <a:spcPts val="1800"/>
              </a:spcAft>
              <a:buClrTx/>
              <a:buSzTx/>
              <a:buFontTx/>
              <a:buNone/>
              <a:tabLst/>
            </a:pPr>
            <a:r>
              <a:rPr kumimoji="0" lang="fr-FR" altLang="fr-FR" sz="2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Les conséquences de chaque risque doivent être évaluées. Elles peuvent être financières, techniques, écologiques, commerciales, humaines, d’image...</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Il est possible d’attribuer un indice de gravité, qui facilite le classement des risques</a:t>
            </a:r>
            <a:endParaRPr kumimoji="0" lang="fr-FR" altLang="fr-FR" sz="4400" b="0" i="0" u="none" strike="noStrike" cap="none" normalizeH="0" baseline="0" dirty="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6445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4582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Rectangle 1">
            <a:extLst>
              <a:ext uri="{FF2B5EF4-FFF2-40B4-BE49-F238E27FC236}">
                <a16:creationId xmlns:a16="http://schemas.microsoft.com/office/drawing/2014/main" id="{E5560DF3-B684-44D4-9678-AA96AEB01CEC}"/>
              </a:ext>
            </a:extLst>
          </p:cNvPr>
          <p:cNvSpPr>
            <a:spLocks noChangeArrowheads="1"/>
          </p:cNvSpPr>
          <p:nvPr/>
        </p:nvSpPr>
        <p:spPr bwMode="auto">
          <a:xfrm>
            <a:off x="162984" y="967134"/>
            <a:ext cx="10938510" cy="107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3.2. Évaluer la gravité et les hiérarchiser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Hiérarchiser les risques à traiter (indice de criticité)</a:t>
            </a:r>
          </a:p>
        </p:txBody>
      </p:sp>
      <p:sp>
        <p:nvSpPr>
          <p:cNvPr id="6" name="ZoneTexte 5">
            <a:extLst>
              <a:ext uri="{FF2B5EF4-FFF2-40B4-BE49-F238E27FC236}">
                <a16:creationId xmlns:a16="http://schemas.microsoft.com/office/drawing/2014/main" id="{23829091-1965-44F2-BD12-91AF91DF3C49}"/>
              </a:ext>
            </a:extLst>
          </p:cNvPr>
          <p:cNvSpPr txBox="1"/>
          <p:nvPr/>
        </p:nvSpPr>
        <p:spPr>
          <a:xfrm>
            <a:off x="421215" y="2165618"/>
            <a:ext cx="10716683" cy="1400383"/>
          </a:xfrm>
          <a:prstGeom prst="rect">
            <a:avLst/>
          </a:prstGeom>
          <a:noFill/>
        </p:spPr>
        <p:txBody>
          <a:bodyPr wrap="square">
            <a:spAutoFit/>
          </a:bodyPr>
          <a:lstStyle/>
          <a:p>
            <a:pPr algn="just">
              <a:spcBef>
                <a:spcPts val="6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Cette phase consiste à hiérarchiser les risques, ceux dont la probabilité de survenue et dont les conséquences sont les plus importantes afin d’identifier les risques à traiter en priorité.</a:t>
            </a:r>
          </a:p>
          <a:p>
            <a:pPr algn="just">
              <a:spcBef>
                <a:spcPts val="600"/>
              </a:spcBef>
              <a:spcAft>
                <a:spcPts val="600"/>
              </a:spcAft>
            </a:pPr>
            <a:r>
              <a:rPr lang="fr-FR" sz="2000" dirty="0">
                <a:effectLst/>
                <a:latin typeface="Arial" panose="020B0604020202020204" pitchFamily="34" charset="0"/>
                <a:ea typeface="Calibri" panose="020F0502020204030204" pitchFamily="34" charset="0"/>
                <a:cs typeface="Arial" panose="020B0604020202020204" pitchFamily="34" charset="0"/>
              </a:rPr>
              <a:t>À</a:t>
            </a:r>
            <a:r>
              <a:rPr lang="fr-FR" sz="2000" dirty="0">
                <a:effectLst/>
                <a:latin typeface="Arial" panose="020B0604020202020204" pitchFamily="34" charset="0"/>
                <a:ea typeface="Calibri" panose="020F0502020204030204" pitchFamily="34" charset="0"/>
                <a:cs typeface="Times New Roman" panose="02020603050405020304" pitchFamily="18" charset="0"/>
              </a:rPr>
              <a:t> partir des 2 grilles précédentes, il est possible de calculer la criticité de chaque risque. Elle est obtenue en multipliant l’indice de probabilité par l’indice de gravité.</a:t>
            </a:r>
          </a:p>
        </p:txBody>
      </p:sp>
      <p:pic>
        <p:nvPicPr>
          <p:cNvPr id="10" name="Image 9">
            <a:extLst>
              <a:ext uri="{FF2B5EF4-FFF2-40B4-BE49-F238E27FC236}">
                <a16:creationId xmlns:a16="http://schemas.microsoft.com/office/drawing/2014/main" id="{77948165-0559-46C6-85F5-01F7AFEBD2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276" y="3816348"/>
            <a:ext cx="9984960" cy="958852"/>
          </a:xfrm>
          <a:prstGeom prst="rect">
            <a:avLst/>
          </a:prstGeom>
        </p:spPr>
      </p:pic>
    </p:spTree>
    <p:extLst>
      <p:ext uri="{BB962C8B-B14F-4D97-AF65-F5344CB8AC3E}">
        <p14:creationId xmlns:p14="http://schemas.microsoft.com/office/powerpoint/2010/main" val="10801373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931333"/>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4" name="ZoneTexte 3">
            <a:extLst>
              <a:ext uri="{FF2B5EF4-FFF2-40B4-BE49-F238E27FC236}">
                <a16:creationId xmlns:a16="http://schemas.microsoft.com/office/drawing/2014/main" id="{8C3C1CF1-7B55-4F95-8101-BCD8A40E9340}"/>
              </a:ext>
            </a:extLst>
          </p:cNvPr>
          <p:cNvSpPr txBox="1"/>
          <p:nvPr/>
        </p:nvSpPr>
        <p:spPr>
          <a:xfrm>
            <a:off x="533929" y="2382792"/>
            <a:ext cx="10515599" cy="461665"/>
          </a:xfrm>
          <a:prstGeom prst="rect">
            <a:avLst/>
          </a:prstGeom>
          <a:noFill/>
        </p:spPr>
        <p:txBody>
          <a:bodyPr wrap="square">
            <a:spAutoFit/>
          </a:bodyPr>
          <a:lstStyle/>
          <a:p>
            <a:r>
              <a:rPr lang="fr-FR" sz="2400" dirty="0">
                <a:effectLst/>
                <a:latin typeface="Arial" panose="020B0604020202020204" pitchFamily="34" charset="0"/>
                <a:ea typeface="Calibri" panose="020F0502020204030204" pitchFamily="34" charset="0"/>
                <a:cs typeface="Times New Roman" panose="02020603050405020304" pitchFamily="18" charset="0"/>
              </a:rPr>
              <a:t>La </a:t>
            </a:r>
            <a:r>
              <a:rPr lang="fr-FR" sz="2400" b="1" dirty="0">
                <a:effectLst/>
                <a:latin typeface="Arial" panose="020B0604020202020204" pitchFamily="34" charset="0"/>
                <a:ea typeface="Calibri" panose="020F0502020204030204" pitchFamily="34" charset="0"/>
                <a:cs typeface="Times New Roman" panose="02020603050405020304" pitchFamily="18" charset="0"/>
              </a:rPr>
              <a:t>matrice de criticité</a:t>
            </a:r>
            <a:r>
              <a:rPr lang="fr-FR" sz="2400" dirty="0">
                <a:effectLst/>
                <a:latin typeface="Arial" panose="020B0604020202020204" pitchFamily="34" charset="0"/>
                <a:ea typeface="Calibri" panose="020F0502020204030204" pitchFamily="34" charset="0"/>
                <a:cs typeface="Times New Roman" panose="02020603050405020304" pitchFamily="18" charset="0"/>
              </a:rPr>
              <a:t> aide à hiérarchiser l'importance relative des risques.</a:t>
            </a:r>
            <a:endParaRPr lang="fr-FR" sz="2400" dirty="0"/>
          </a:p>
        </p:txBody>
      </p:sp>
      <p:pic>
        <p:nvPicPr>
          <p:cNvPr id="8" name="Image 7" descr="Une image contenant table&#10;&#10;Description générée automatiquement">
            <a:extLst>
              <a:ext uri="{FF2B5EF4-FFF2-40B4-BE49-F238E27FC236}">
                <a16:creationId xmlns:a16="http://schemas.microsoft.com/office/drawing/2014/main" id="{72298420-A415-4858-97DE-3D6D9995D4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6285" y="3182945"/>
            <a:ext cx="7845161" cy="3148812"/>
          </a:xfrm>
          <a:prstGeom prst="rect">
            <a:avLst/>
          </a:prstGeom>
        </p:spPr>
      </p:pic>
      <p:sp>
        <p:nvSpPr>
          <p:cNvPr id="9" name="Rectangle 1">
            <a:extLst>
              <a:ext uri="{FF2B5EF4-FFF2-40B4-BE49-F238E27FC236}">
                <a16:creationId xmlns:a16="http://schemas.microsoft.com/office/drawing/2014/main" id="{76A34089-6E1D-4C5E-9F1B-8644FC39C8B4}"/>
              </a:ext>
            </a:extLst>
          </p:cNvPr>
          <p:cNvSpPr>
            <a:spLocks noChangeArrowheads="1"/>
          </p:cNvSpPr>
          <p:nvPr/>
        </p:nvSpPr>
        <p:spPr bwMode="auto">
          <a:xfrm>
            <a:off x="162984" y="967134"/>
            <a:ext cx="10938510" cy="107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3.2. Évaluer la gravité et les hiérarchiser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Hiérarchiser les risques à traiter (indice de criticité)</a:t>
            </a:r>
          </a:p>
        </p:txBody>
      </p:sp>
    </p:spTree>
    <p:extLst>
      <p:ext uri="{BB962C8B-B14F-4D97-AF65-F5344CB8AC3E}">
        <p14:creationId xmlns:p14="http://schemas.microsoft.com/office/powerpoint/2010/main" val="2670132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pic>
        <p:nvPicPr>
          <p:cNvPr id="6" name="Image 5" descr="Une image contenant table&#10;&#10;Description générée automatiquement">
            <a:extLst>
              <a:ext uri="{FF2B5EF4-FFF2-40B4-BE49-F238E27FC236}">
                <a16:creationId xmlns:a16="http://schemas.microsoft.com/office/drawing/2014/main" id="{15CABCA9-3931-4E9A-BFE6-3E0FA1A37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230" y="2702713"/>
            <a:ext cx="10956240" cy="2878937"/>
          </a:xfrm>
          <a:prstGeom prst="rect">
            <a:avLst/>
          </a:prstGeom>
        </p:spPr>
      </p:pic>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24896" y="1219547"/>
            <a:ext cx="10938510" cy="107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3.2. Évaluer la gravité et les hiérarchiser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24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Hiérarchiser les risques à traiter (indice de criticité)</a:t>
            </a:r>
          </a:p>
        </p:txBody>
      </p:sp>
    </p:spTree>
    <p:extLst>
      <p:ext uri="{BB962C8B-B14F-4D97-AF65-F5344CB8AC3E}">
        <p14:creationId xmlns:p14="http://schemas.microsoft.com/office/powerpoint/2010/main" val="23322887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950701" cy="886550"/>
          </a:xfrm>
        </p:spPr>
        <p:txBody>
          <a:bodyPr>
            <a:noAutofit/>
          </a:bodyPr>
          <a:lstStyle/>
          <a:p>
            <a:r>
              <a:rPr lang="fr-FR" sz="2400" b="1" dirty="0">
                <a:latin typeface="Arial" panose="020B0604020202020204" pitchFamily="34" charset="0"/>
                <a:cs typeface="Arial" panose="020B0604020202020204" pitchFamily="34" charset="0"/>
              </a:rPr>
              <a:t>Chap. 4 – Mettre en œuvre une démarche de gestion des risques</a:t>
            </a:r>
            <a:br>
              <a:rPr lang="fr-FR" sz="2400" b="1"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Mettre en œuvre une démarche méthodique</a:t>
            </a:r>
          </a:p>
        </p:txBody>
      </p:sp>
      <p:sp>
        <p:nvSpPr>
          <p:cNvPr id="7" name="Rectangle 1">
            <a:extLst>
              <a:ext uri="{FF2B5EF4-FFF2-40B4-BE49-F238E27FC236}">
                <a16:creationId xmlns:a16="http://schemas.microsoft.com/office/drawing/2014/main" id="{426E822A-31E5-45EE-9FC4-B72B2F3863FE}"/>
              </a:ext>
            </a:extLst>
          </p:cNvPr>
          <p:cNvSpPr>
            <a:spLocks noChangeArrowheads="1"/>
          </p:cNvSpPr>
          <p:nvPr/>
        </p:nvSpPr>
        <p:spPr bwMode="auto">
          <a:xfrm>
            <a:off x="252634" y="1059162"/>
            <a:ext cx="10938510" cy="52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3.3. Identifier les actions de prévention à mettre en œuvre </a:t>
            </a:r>
          </a:p>
        </p:txBody>
      </p:sp>
      <p:sp>
        <p:nvSpPr>
          <p:cNvPr id="8" name="ZoneTexte 7">
            <a:extLst>
              <a:ext uri="{FF2B5EF4-FFF2-40B4-BE49-F238E27FC236}">
                <a16:creationId xmlns:a16="http://schemas.microsoft.com/office/drawing/2014/main" id="{3E141862-0EEE-4B16-B793-CD4B11B097AF}"/>
              </a:ext>
            </a:extLst>
          </p:cNvPr>
          <p:cNvSpPr txBox="1"/>
          <p:nvPr/>
        </p:nvSpPr>
        <p:spPr>
          <a:xfrm>
            <a:off x="559055" y="1754946"/>
            <a:ext cx="11073890" cy="4124206"/>
          </a:xfrm>
          <a:prstGeom prst="rect">
            <a:avLst/>
          </a:prstGeom>
          <a:noFill/>
        </p:spPr>
        <p:txBody>
          <a:bodyPr wrap="square">
            <a:spAutoFit/>
          </a:bodyPr>
          <a:lstStyle/>
          <a:p>
            <a:pPr marL="342900" lvl="0" indent="-342900" algn="just">
              <a:spcBef>
                <a:spcPts val="1800"/>
              </a:spcBef>
              <a:spcAft>
                <a:spcPts val="600"/>
              </a:spcAft>
              <a:buFont typeface="Symbol" panose="05050102010706020507" pitchFamily="18" charset="2"/>
              <a:buChar char=""/>
            </a:pPr>
            <a:r>
              <a:rPr lang="fr-FR" sz="2400" b="1" dirty="0">
                <a:effectLst/>
                <a:latin typeface="Arial" panose="020B0604020202020204" pitchFamily="34" charset="0"/>
                <a:ea typeface="Times New Roman" panose="02020603050405020304" pitchFamily="18" charset="0"/>
              </a:rPr>
              <a:t>Chercher les actions possibles et retenir celles à mettre en œuvre</a:t>
            </a:r>
          </a:p>
          <a:p>
            <a:pPr algn="ctr">
              <a:spcBef>
                <a:spcPts val="1800"/>
              </a:spcBef>
            </a:pPr>
            <a:r>
              <a:rPr lang="fr-FR" sz="24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Le risque zéro n'existe pas. </a:t>
            </a:r>
          </a:p>
          <a:p>
            <a:pPr algn="just">
              <a:spcBef>
                <a:spcPts val="1800"/>
              </a:spcBef>
              <a:spcAft>
                <a:spcPts val="12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Certains risques peuvent être supprimés mais pour d'autres, il est seulement possible d'en réduire les conséquences. </a:t>
            </a:r>
          </a:p>
          <a:p>
            <a:pPr algn="just">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Chaque risque doit être étudié et des actions de prévention doivent être recherchées. </a:t>
            </a:r>
          </a:p>
          <a:p>
            <a:pPr marL="342900" indent="-342900" algn="just">
              <a:spcBef>
                <a:spcPts val="600"/>
              </a:spcBef>
              <a:buFont typeface="Symbol" panose="05050102010706020507" pitchFamily="18" charset="2"/>
              <a:buChar char="Þ"/>
            </a:pPr>
            <a:r>
              <a:rPr lang="fr-FR" sz="2200" dirty="0">
                <a:effectLst/>
                <a:latin typeface="Arial" panose="020B0604020202020204" pitchFamily="34" charset="0"/>
                <a:ea typeface="Calibri" panose="020F0502020204030204" pitchFamily="34" charset="0"/>
                <a:cs typeface="Times New Roman" panose="02020603050405020304" pitchFamily="18" charset="0"/>
              </a:rPr>
              <a:t>Il est important d'associer dans cette démarche toutes les personnes concernées afin de trouver des solutions pertinentes. </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indent="-342900" algn="just">
              <a:spcBef>
                <a:spcPts val="600"/>
              </a:spcBef>
              <a:buFont typeface="Symbol" panose="05050102010706020507" pitchFamily="18" charset="2"/>
              <a:buChar char="Þ"/>
            </a:pPr>
            <a:r>
              <a:rPr lang="fr-FR" sz="2200" dirty="0">
                <a:effectLst/>
                <a:latin typeface="Arial" panose="020B0604020202020204" pitchFamily="34" charset="0"/>
                <a:ea typeface="Calibri" panose="020F0502020204030204" pitchFamily="34" charset="0"/>
                <a:cs typeface="Times New Roman" panose="02020603050405020304" pitchFamily="18" charset="0"/>
              </a:rPr>
              <a:t>Les solutions proposées doivent être validées par les personnes intéressées sans quoi elles risquent de ne jamais être mises en œuvre où contournées.</a:t>
            </a:r>
          </a:p>
        </p:txBody>
      </p:sp>
    </p:spTree>
    <p:extLst>
      <p:ext uri="{BB962C8B-B14F-4D97-AF65-F5344CB8AC3E}">
        <p14:creationId xmlns:p14="http://schemas.microsoft.com/office/powerpoint/2010/main" val="31540493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223</TotalTime>
  <Words>1356</Words>
  <Application>Microsoft Office PowerPoint</Application>
  <PresentationFormat>Grand écran</PresentationFormat>
  <Paragraphs>98</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Arial Narrow</vt:lpstr>
      <vt:lpstr>Calibri</vt:lpstr>
      <vt:lpstr>Century Gothic</vt:lpstr>
      <vt:lpstr>Symbol</vt:lpstr>
      <vt:lpstr>Wingdings 3</vt:lpstr>
      <vt:lpstr>Ion</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lpstr>Chap. 4 – Mettre en œuvre une démarche de gestion des risques 3. Mettre en œuvre une démarche méthodique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36</cp:revision>
  <dcterms:created xsi:type="dcterms:W3CDTF">2014-01-14T07:42:30Z</dcterms:created>
  <dcterms:modified xsi:type="dcterms:W3CDTF">2021-07-27T22:11:44Z</dcterms:modified>
</cp:coreProperties>
</file>