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8"/>
  </p:notesMasterIdLst>
  <p:sldIdLst>
    <p:sldId id="257" r:id="rId2"/>
    <p:sldId id="258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F540C-6BD2-1546-8C91-02386EF02D90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57533-0068-2F4B-B511-5F7CFD969B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4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29/10/2023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110101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2. Identifier les risques les plus fréquents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968B640-965E-4CE8-89D0-CD77981E7FB3}"/>
              </a:ext>
            </a:extLst>
          </p:cNvPr>
          <p:cNvSpPr txBox="1"/>
          <p:nvPr/>
        </p:nvSpPr>
        <p:spPr>
          <a:xfrm>
            <a:off x="956732" y="1746588"/>
            <a:ext cx="9753601" cy="3739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risques dépendent de la nature et du secteur d'activité de l'entreprise. </a:t>
            </a:r>
          </a:p>
          <a:p>
            <a:pPr algn="just"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Ils peuvent être d’origines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internes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(accidents techniques, organisationnels…)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externes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(contexte juridique, environnemental). 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ne sont pas les mêmes dans une entreprise commerciale, dans une entreprise de travaux publics, dans une exploitation agricole ou dans une entreprise chimique…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FB68DE-8E21-6837-9602-AE09C58F4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668" y="230304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1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922867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2. Identifier les risques les plus fréquents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6EB632E-0814-4C93-92F2-D99427B46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84923"/>
              </p:ext>
            </p:extLst>
          </p:nvPr>
        </p:nvGraphicFramePr>
        <p:xfrm>
          <a:off x="518895" y="1625759"/>
          <a:ext cx="11093482" cy="4834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5872">
                  <a:extLst>
                    <a:ext uri="{9D8B030D-6E8A-4147-A177-3AD203B41FA5}">
                      <a16:colId xmlns:a16="http://schemas.microsoft.com/office/drawing/2014/main" val="750178859"/>
                    </a:ext>
                  </a:extLst>
                </a:gridCol>
                <a:gridCol w="5291666">
                  <a:extLst>
                    <a:ext uri="{9D8B030D-6E8A-4147-A177-3AD203B41FA5}">
                      <a16:colId xmlns:a16="http://schemas.microsoft.com/office/drawing/2014/main" val="4070772370"/>
                    </a:ext>
                  </a:extLst>
                </a:gridCol>
                <a:gridCol w="4165944">
                  <a:extLst>
                    <a:ext uri="{9D8B030D-6E8A-4147-A177-3AD203B41FA5}">
                      <a16:colId xmlns:a16="http://schemas.microsoft.com/office/drawing/2014/main" val="2072464888"/>
                    </a:ext>
                  </a:extLst>
                </a:gridCol>
              </a:tblGrid>
              <a:tr h="585726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Conséquences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329209977"/>
                  </a:ext>
                </a:extLst>
              </a:tr>
              <a:tr h="386235">
                <a:tc rowSpan="3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liés au management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Mauvaises décisions stratégiques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rowSpan="3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Produit inadapté, perte de marchés, manque de réactivité…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302315454"/>
                  </a:ext>
                </a:extLst>
              </a:tr>
              <a:tr h="3862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Méconnaissance des évolutions du marché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775768"/>
                  </a:ext>
                </a:extLst>
              </a:tr>
              <a:tr h="3862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Manque de créativité et d’originalité dans la R &amp; D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1231"/>
                  </a:ext>
                </a:extLst>
              </a:tr>
              <a:tr h="386235">
                <a:tc rowSpan="8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humains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 du travail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Mortalité, invalidité, absentéisme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213333525"/>
                  </a:ext>
                </a:extLst>
              </a:tr>
              <a:tr h="3862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Maladie professionnelle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449697"/>
                  </a:ext>
                </a:extLst>
              </a:tr>
              <a:tr h="3862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Absentéisme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Baisse productivité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4270594088"/>
                  </a:ext>
                </a:extLst>
              </a:tr>
              <a:tr h="3862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Non-respect des consignes d’hygiène et sécurité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Accident, maladie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792419751"/>
                  </a:ext>
                </a:extLst>
              </a:tr>
              <a:tr h="3862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Sous-effectif, sureffectif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Baisse productivité ou surcoût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4028915900"/>
                  </a:ext>
                </a:extLst>
              </a:tr>
              <a:tr h="3862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Mauvaise embauche, manque de compétences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d’efficacité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323092611"/>
                  </a:ext>
                </a:extLst>
              </a:tr>
              <a:tr h="3862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Départ d’un salarié non anticipé et non préparé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d’efficacité, perte de compétence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584905411"/>
                  </a:ext>
                </a:extLst>
              </a:tr>
              <a:tr h="3862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Harcèlement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Procès, problème sur l’ambiance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72702823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48575F0-A73C-4776-A439-B9F67872CD1B}"/>
              </a:ext>
            </a:extLst>
          </p:cNvPr>
          <p:cNvSpPr txBox="1"/>
          <p:nvPr/>
        </p:nvSpPr>
        <p:spPr>
          <a:xfrm>
            <a:off x="689832" y="1041136"/>
            <a:ext cx="10650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Principaux risques supportés par une entreprise et de leurs conséquences</a:t>
            </a:r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60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110101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2. Identifier les risques les plus fréquents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6EB632E-0814-4C93-92F2-D99427B46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455511"/>
              </p:ext>
            </p:extLst>
          </p:nvPr>
        </p:nvGraphicFramePr>
        <p:xfrm>
          <a:off x="556995" y="1968659"/>
          <a:ext cx="11093482" cy="3247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4672">
                  <a:extLst>
                    <a:ext uri="{9D8B030D-6E8A-4147-A177-3AD203B41FA5}">
                      <a16:colId xmlns:a16="http://schemas.microsoft.com/office/drawing/2014/main" val="750178859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4070772370"/>
                    </a:ext>
                  </a:extLst>
                </a:gridCol>
                <a:gridCol w="5012610">
                  <a:extLst>
                    <a:ext uri="{9D8B030D-6E8A-4147-A177-3AD203B41FA5}">
                      <a16:colId xmlns:a16="http://schemas.microsoft.com/office/drawing/2014/main" val="2072464888"/>
                    </a:ext>
                  </a:extLst>
                </a:gridCol>
              </a:tblGrid>
              <a:tr h="54779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Conséquences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329209977"/>
                  </a:ext>
                </a:extLst>
              </a:tr>
              <a:tr h="540000">
                <a:tc rowSpan="3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naturels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Inondation, dégât des eaux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Personnes blessées, tuées </a:t>
                      </a:r>
                    </a:p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Outil de production à l’arrêt</a:t>
                      </a:r>
                    </a:p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pour l’entreprise, perte de CA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104596245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Vol, incendie, explosion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679919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Attentat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898500"/>
                  </a:ext>
                </a:extLst>
              </a:tr>
              <a:tr h="540000">
                <a:tc row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techniques et technologiques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Panne de machine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de temps, coût supplémentaire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79165421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Produit dangereux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Accident, danger environnemental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73543000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48575F0-A73C-4776-A439-B9F67872CD1B}"/>
              </a:ext>
            </a:extLst>
          </p:cNvPr>
          <p:cNvSpPr txBox="1"/>
          <p:nvPr/>
        </p:nvSpPr>
        <p:spPr>
          <a:xfrm>
            <a:off x="778732" y="1350169"/>
            <a:ext cx="10650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Principaux risques supportés par une entreprise et de leurs conséquences</a:t>
            </a:r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110101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2. Identifier les risques les plus fréquents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6EB632E-0814-4C93-92F2-D99427B46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54506"/>
              </p:ext>
            </p:extLst>
          </p:nvPr>
        </p:nvGraphicFramePr>
        <p:xfrm>
          <a:off x="556995" y="1968659"/>
          <a:ext cx="11093482" cy="32488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9005">
                  <a:extLst>
                    <a:ext uri="{9D8B030D-6E8A-4147-A177-3AD203B41FA5}">
                      <a16:colId xmlns:a16="http://schemas.microsoft.com/office/drawing/2014/main" val="750178859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4070772370"/>
                    </a:ext>
                  </a:extLst>
                </a:gridCol>
                <a:gridCol w="4335277">
                  <a:extLst>
                    <a:ext uri="{9D8B030D-6E8A-4147-A177-3AD203B41FA5}">
                      <a16:colId xmlns:a16="http://schemas.microsoft.com/office/drawing/2014/main" val="2072464888"/>
                    </a:ext>
                  </a:extLst>
                </a:gridCol>
              </a:tblGrid>
              <a:tr h="548839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Conséquences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329209977"/>
                  </a:ext>
                </a:extLst>
              </a:tr>
              <a:tr h="540000">
                <a:tc row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 juridiques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Non-respect des lois, règles et normes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Procès, problème d’image et de notoriété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1404052632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respects des règles comptables et fiscales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04842"/>
                  </a:ext>
                </a:extLst>
              </a:tr>
              <a:tr h="540000">
                <a:tc rowSpan="3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commerciaux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Défaut dans un produits ou service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de marché, image détériorée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082730516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Retard de livraison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de client, badbuzz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5694080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Rupture de stocks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Retard de fabrication, perte de client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14285404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48575F0-A73C-4776-A439-B9F67872CD1B}"/>
              </a:ext>
            </a:extLst>
          </p:cNvPr>
          <p:cNvSpPr txBox="1"/>
          <p:nvPr/>
        </p:nvSpPr>
        <p:spPr>
          <a:xfrm>
            <a:off x="778732" y="1350169"/>
            <a:ext cx="10650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Principaux risques supportés par une entreprise et de leurs conséquences</a:t>
            </a:r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26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110101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2. Identifier les risques les plus fréquents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6EB632E-0814-4C93-92F2-D99427B46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363661"/>
              </p:ext>
            </p:extLst>
          </p:nvPr>
        </p:nvGraphicFramePr>
        <p:xfrm>
          <a:off x="506195" y="2426157"/>
          <a:ext cx="11093482" cy="3498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3638">
                  <a:extLst>
                    <a:ext uri="{9D8B030D-6E8A-4147-A177-3AD203B41FA5}">
                      <a16:colId xmlns:a16="http://schemas.microsoft.com/office/drawing/2014/main" val="750178859"/>
                    </a:ext>
                  </a:extLst>
                </a:gridCol>
                <a:gridCol w="4360334">
                  <a:extLst>
                    <a:ext uri="{9D8B030D-6E8A-4147-A177-3AD203B41FA5}">
                      <a16:colId xmlns:a16="http://schemas.microsoft.com/office/drawing/2014/main" val="4070772370"/>
                    </a:ext>
                  </a:extLst>
                </a:gridCol>
                <a:gridCol w="4339510">
                  <a:extLst>
                    <a:ext uri="{9D8B030D-6E8A-4147-A177-3AD203B41FA5}">
                      <a16:colId xmlns:a16="http://schemas.microsoft.com/office/drawing/2014/main" val="2072464888"/>
                    </a:ext>
                  </a:extLst>
                </a:gridCol>
              </a:tblGrid>
              <a:tr h="47405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Conséquences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329209977"/>
                  </a:ext>
                </a:extLst>
              </a:tr>
              <a:tr h="432000">
                <a:tc rowSpan="4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financiers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Défaut de paiement d’un fournisseur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Impayé, dépôt de bilan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231052995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Défaut de paiement d’un client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Trésorerie négative, agios bancaires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84704372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Surendettement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506172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 contrôle des coûts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Baisse des marges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4184289251"/>
                  </a:ext>
                </a:extLst>
              </a:tr>
              <a:tr h="432000">
                <a:tc rowSpan="3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environnementaux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Pollution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rowSpan="3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Procès, impact sur l’image et la notoriété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003281695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Nuisance avec le voisinage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3969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Recyclage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56102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48575F0-A73C-4776-A439-B9F67872CD1B}"/>
              </a:ext>
            </a:extLst>
          </p:cNvPr>
          <p:cNvSpPr txBox="1"/>
          <p:nvPr/>
        </p:nvSpPr>
        <p:spPr>
          <a:xfrm>
            <a:off x="778732" y="1350169"/>
            <a:ext cx="10650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Principaux risques supportés par une entreprise et de leurs conséquences</a:t>
            </a:r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6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1101012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2. Identifier les risques les plus fréquents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6EB632E-0814-4C93-92F2-D99427B46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583404"/>
              </p:ext>
            </p:extLst>
          </p:nvPr>
        </p:nvGraphicFramePr>
        <p:xfrm>
          <a:off x="391895" y="2129823"/>
          <a:ext cx="11093482" cy="3811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3638">
                  <a:extLst>
                    <a:ext uri="{9D8B030D-6E8A-4147-A177-3AD203B41FA5}">
                      <a16:colId xmlns:a16="http://schemas.microsoft.com/office/drawing/2014/main" val="750178859"/>
                    </a:ext>
                  </a:extLst>
                </a:gridCol>
                <a:gridCol w="4360334">
                  <a:extLst>
                    <a:ext uri="{9D8B030D-6E8A-4147-A177-3AD203B41FA5}">
                      <a16:colId xmlns:a16="http://schemas.microsoft.com/office/drawing/2014/main" val="4070772370"/>
                    </a:ext>
                  </a:extLst>
                </a:gridCol>
                <a:gridCol w="4339510">
                  <a:extLst>
                    <a:ext uri="{9D8B030D-6E8A-4147-A177-3AD203B41FA5}">
                      <a16:colId xmlns:a16="http://schemas.microsoft.com/office/drawing/2014/main" val="2072464888"/>
                    </a:ext>
                  </a:extLst>
                </a:gridCol>
              </a:tblGrid>
              <a:tr h="571721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Conséquences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3329209977"/>
                  </a:ext>
                </a:extLst>
              </a:tr>
              <a:tr h="540000">
                <a:tc row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organisationnels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Procédure trop longue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d’efficacité et de temps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896626216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Conflits entre services, entre personnes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150277"/>
                  </a:ext>
                </a:extLst>
              </a:tr>
              <a:tr h="540000">
                <a:tc rowSpan="4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Risques informatiques et numériques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Virus informatique, Ransomware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de remise en état, perte de données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82878755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Panne de serveur, de réseaux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Arrêt de l’activité ou activité freinée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1572739783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de données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24223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Logiciel obsolète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d’efficacité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134" marR="45134" marT="0" marB="0" anchor="ctr"/>
                </a:tc>
                <a:extLst>
                  <a:ext uri="{0D108BD9-81ED-4DB2-BD59-A6C34878D82A}">
                    <a16:rowId xmlns:a16="http://schemas.microsoft.com/office/drawing/2014/main" val="290901910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48575F0-A73C-4776-A439-B9F67872CD1B}"/>
              </a:ext>
            </a:extLst>
          </p:cNvPr>
          <p:cNvSpPr txBox="1"/>
          <p:nvPr/>
        </p:nvSpPr>
        <p:spPr>
          <a:xfrm>
            <a:off x="778732" y="1350169"/>
            <a:ext cx="106500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fr-F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Principaux risques supportés par une entreprise et de leurs conséquences</a:t>
            </a:r>
            <a:endParaRPr lang="fr-FR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84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358</TotalTime>
  <Words>549</Words>
  <Application>Microsoft Office PowerPoint</Application>
  <PresentationFormat>Grand écran</PresentationFormat>
  <Paragraphs>100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3</vt:lpstr>
      <vt:lpstr>Ion</vt:lpstr>
      <vt:lpstr>Chap. 4 – Mettre en œuvre une démarche de gestion des risques 2. Identifier les risques les plus fréquents</vt:lpstr>
      <vt:lpstr>Chap. 4 – Mettre en œuvre une démarche de gestion des risques 2. Identifier les risques les plus fréquents</vt:lpstr>
      <vt:lpstr>Chap. 4 – Mettre en œuvre une démarche de gestion des risques 2. Identifier les risques les plus fréquents</vt:lpstr>
      <vt:lpstr>Chap. 4 – Mettre en œuvre une démarche de gestion des risques 2. Identifier les risques les plus fréquents</vt:lpstr>
      <vt:lpstr>Chap. 4 – Mettre en œuvre une démarche de gestion des risques 2. Identifier les risques les plus fréquents</vt:lpstr>
      <vt:lpstr>Chap. 4 – Mettre en œuvre une démarche de gestion des risques 2. Identifier les risques les plus fréquents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37</cp:revision>
  <dcterms:created xsi:type="dcterms:W3CDTF">2014-01-14T07:42:30Z</dcterms:created>
  <dcterms:modified xsi:type="dcterms:W3CDTF">2023-10-29T20:09:58Z</dcterms:modified>
</cp:coreProperties>
</file>