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3" r:id="rId3"/>
    <p:sldId id="270" r:id="rId4"/>
    <p:sldId id="271" r:id="rId5"/>
    <p:sldId id="274" r:id="rId6"/>
    <p:sldId id="272" r:id="rId7"/>
    <p:sldId id="275"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633669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F056CD-899E-4A85-8D8D-0E7D937606C4}" type="datetimeFigureOut">
              <a:rPr lang="fr-FR" smtClean="0"/>
              <a:t>27/12/2023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58157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827708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87792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300306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645588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317630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892319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900344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295468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120991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EF056CD-899E-4A85-8D8D-0E7D937606C4}" type="datetimeFigureOut">
              <a:rPr lang="fr-FR" smtClean="0"/>
              <a:t>27/12/2023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69843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EF056CD-899E-4A85-8D8D-0E7D937606C4}" type="datetimeFigureOut">
              <a:rPr lang="fr-FR" smtClean="0"/>
              <a:t>27/12/2023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76669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633521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271017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7EF056CD-899E-4A85-8D8D-0E7D937606C4}" type="datetimeFigureOut">
              <a:rPr lang="fr-FR" smtClean="0"/>
              <a:t>27/12/2023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1721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F056CD-899E-4A85-8D8D-0E7D937606C4}" type="datetimeFigureOut">
              <a:rPr lang="fr-FR" smtClean="0"/>
              <a:t>27/12/2023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747732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F056CD-899E-4A85-8D8D-0E7D937606C4}" type="datetimeFigureOut">
              <a:rPr lang="fr-FR" smtClean="0"/>
              <a:t>27/12/2023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90A28B1-C5D1-43B6-AFD7-34295A6DFAD2}" type="slidenum">
              <a:rPr lang="fr-FR" smtClean="0"/>
              <a:t>‹N°›</a:t>
            </a:fld>
            <a:endParaRPr lang="fr-FR"/>
          </a:p>
        </p:txBody>
      </p:sp>
    </p:spTree>
    <p:extLst>
      <p:ext uri="{BB962C8B-B14F-4D97-AF65-F5344CB8AC3E}">
        <p14:creationId xmlns:p14="http://schemas.microsoft.com/office/powerpoint/2010/main" val="20028439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437881" y="352022"/>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latin typeface="Arial" panose="020B0604020202020204" pitchFamily="34" charset="0"/>
                <a:cs typeface="Arial" panose="020B0604020202020204" pitchFamily="34" charset="0"/>
              </a:rPr>
              <a:t>3. Liste de projets possibles</a:t>
            </a:r>
            <a:endParaRPr lang="fr-FR" sz="2000" dirty="0">
              <a:solidFill>
                <a:srgbClr val="FFFF0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BBC7E828-35E5-5B48-D013-791A2A3C63C0}"/>
              </a:ext>
            </a:extLst>
          </p:cNvPr>
          <p:cNvSpPr txBox="1"/>
          <p:nvPr/>
        </p:nvSpPr>
        <p:spPr>
          <a:xfrm>
            <a:off x="317678" y="1721905"/>
            <a:ext cx="11333409" cy="3862596"/>
          </a:xfrm>
          <a:prstGeom prst="rect">
            <a:avLst/>
          </a:prstGeom>
          <a:noFill/>
        </p:spPr>
        <p:txBody>
          <a:bodyPr wrap="square">
            <a:spAutoFit/>
          </a:bodyPr>
          <a:lstStyle/>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L'épreuve e51 du BTS Gestion de la PME vise à évaluer les capacités des candidats à participer à la gestion des risques de la PME. Le projet réalisé en entreprise doit porter sur un risque ayant ou pouvant avoir une incidence sur le fonctionnement et le développement de la PME.</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algn="l">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Les thèmes de projet doivent répondre à certains critères :</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SzPts val="1000"/>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Ils doivent être pertinents pour l'entreprise et correspondre à un risque réel ;</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Ils doivent être suffisamment concrets pour permettre de mener un projet réalisable ;</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Aft>
                <a:spcPts val="600"/>
              </a:spcAft>
              <a:buSzPts val="1000"/>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Ils doivent être suffisamment complexes pour permettre de mettre en œuvre les compétences acquises au cours de la formation.</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9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64394" y="42929"/>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latin typeface="Arial" panose="020B0604020202020204" pitchFamily="34" charset="0"/>
                <a:cs typeface="Arial" panose="020B0604020202020204" pitchFamily="34" charset="0"/>
              </a:rPr>
              <a:t>3. Liste de projets possibles</a:t>
            </a:r>
            <a:endParaRPr lang="fr-FR" sz="2000" dirty="0">
              <a:solidFill>
                <a:srgbClr val="FFFF0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CBBB94D0-099A-FCC0-7DB1-1F1B78A1920D}"/>
              </a:ext>
            </a:extLst>
          </p:cNvPr>
          <p:cNvSpPr txBox="1"/>
          <p:nvPr/>
        </p:nvSpPr>
        <p:spPr>
          <a:xfrm>
            <a:off x="163133" y="1293926"/>
            <a:ext cx="11719774" cy="5401479"/>
          </a:xfrm>
          <a:prstGeom prst="rect">
            <a:avLst/>
          </a:prstGeom>
          <a:noFill/>
        </p:spPr>
        <p:txBody>
          <a:bodyPr wrap="square">
            <a:spAutoFit/>
          </a:bodyPr>
          <a:lstStyle/>
          <a:p>
            <a:pPr marL="342900" lvl="0" indent="-342900" algn="l">
              <a:spcAft>
                <a:spcPts val="600"/>
              </a:spcAft>
              <a:buFont typeface="Wingdings" panose="05000000000000000000" pitchFamily="2" charset="2"/>
              <a:buChar char=""/>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b="1" dirty="0">
                <a:effectLst/>
                <a:latin typeface="Arial" panose="020B0604020202020204" pitchFamily="34" charset="0"/>
                <a:ea typeface="Times New Roman" panose="02020603050405020304" pitchFamily="18" charset="0"/>
                <a:cs typeface="Arial" panose="020B0604020202020204" pitchFamily="34" charset="0"/>
              </a:rPr>
              <a:t>Voici quelques exemples de thèmes de projet, Ces thèmes sont assez généraux, il est possible de retenir un thème plus restreint ou plus précis à partir d’une problématique réelle de l’entreprise)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l">
              <a:spcBef>
                <a:spcPts val="6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b="1" dirty="0">
                <a:effectLst/>
                <a:latin typeface="Arial" panose="020B0604020202020204" pitchFamily="34" charset="0"/>
                <a:ea typeface="Times New Roman" panose="02020603050405020304" pitchFamily="18" charset="0"/>
                <a:cs typeface="Arial" panose="020B0604020202020204" pitchFamily="34" charset="0"/>
              </a:rPr>
              <a:t>Risques financiers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de liquidité</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de crédit</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de marché</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de taux</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de change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l">
              <a:spcBef>
                <a:spcPts val="6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b="1" dirty="0">
                <a:effectLst/>
                <a:latin typeface="Arial" panose="020B0604020202020204" pitchFamily="34" charset="0"/>
                <a:ea typeface="Times New Roman" panose="02020603050405020304" pitchFamily="18" charset="0"/>
                <a:cs typeface="Arial" panose="020B0604020202020204" pitchFamily="34" charset="0"/>
              </a:rPr>
              <a:t>Risques opérationnels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liés aux systèmes d'information</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liés aux processus de production</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liés aux ressources humaines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liés aux fournisseurs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Évaluation des risques liés aux clients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584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141667" y="98737"/>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latin typeface="Arial" panose="020B0604020202020204" pitchFamily="34" charset="0"/>
                <a:cs typeface="Arial" panose="020B0604020202020204" pitchFamily="34" charset="0"/>
              </a:rPr>
              <a:t>3. Liste de projets possibles</a:t>
            </a:r>
            <a:endParaRPr lang="fr-FR" sz="2000" dirty="0">
              <a:solidFill>
                <a:srgbClr val="FFFF00"/>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99EA865B-6492-0E2B-42E7-0A22A9A000A4}"/>
              </a:ext>
            </a:extLst>
          </p:cNvPr>
          <p:cNvSpPr txBox="1"/>
          <p:nvPr/>
        </p:nvSpPr>
        <p:spPr>
          <a:xfrm>
            <a:off x="437881" y="1400002"/>
            <a:ext cx="11483663" cy="4601260"/>
          </a:xfrm>
          <a:prstGeom prst="rect">
            <a:avLst/>
          </a:prstGeom>
          <a:noFill/>
        </p:spPr>
        <p:txBody>
          <a:bodyPr wrap="square">
            <a:spAutoFit/>
          </a:bodyPr>
          <a:lstStyle/>
          <a:p>
            <a:pPr algn="l">
              <a:spcBef>
                <a:spcPts val="6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Risques juridiques</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aux contrats</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aux brevets</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 concurrence</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 législation</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 fiscalité</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algn="l">
              <a:spcBef>
                <a:spcPts val="6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Risques environnementaux</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 pollution</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aux déchets</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aux ressources naturelles</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aux émissions de gaz à effet de serre</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aux changements climatiques</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466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90151" y="68686"/>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latin typeface="Arial" panose="020B0604020202020204" pitchFamily="34" charset="0"/>
                <a:cs typeface="Arial" panose="020B0604020202020204" pitchFamily="34" charset="0"/>
              </a:rPr>
              <a:t>4. Liste de projets possibles</a:t>
            </a:r>
            <a:endParaRPr lang="fr-FR" sz="2000" dirty="0">
              <a:solidFill>
                <a:srgbClr val="FFFF0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87AFE03A-DF77-257B-2476-C2414AA9E84A}"/>
              </a:ext>
            </a:extLst>
          </p:cNvPr>
          <p:cNvSpPr txBox="1"/>
          <p:nvPr/>
        </p:nvSpPr>
        <p:spPr>
          <a:xfrm>
            <a:off x="562378" y="1292181"/>
            <a:ext cx="10547797" cy="4016484"/>
          </a:xfrm>
          <a:prstGeom prst="rect">
            <a:avLst/>
          </a:prstGeom>
          <a:noFill/>
        </p:spPr>
        <p:txBody>
          <a:bodyPr wrap="square">
            <a:spAutoFit/>
          </a:bodyPr>
          <a:lstStyle/>
          <a:p>
            <a:pPr algn="l">
              <a:spcBef>
                <a:spcPts val="6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Risques sociaux</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l'absentéisme</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au turnover</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 santé et à la sécurité au travail</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 satisfaction des clients</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Évaluation des risques liés à la réputation de l'entreprise</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8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Le choix du thème de projet est important, car il conditionne la réussite de l'épreuve. Il est donc important de bien réfléchir à son choix en fonction de l'entreprise, du risque à traiter et des compétences que l'on souhaite mettre en œuvre.</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399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154546" y="68686"/>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latin typeface="Arial" panose="020B0604020202020204" pitchFamily="34" charset="0"/>
                <a:cs typeface="Arial" panose="020B0604020202020204" pitchFamily="34" charset="0"/>
              </a:rPr>
              <a:t>3. Liste de projets possibles</a:t>
            </a:r>
            <a:endParaRPr lang="fr-FR" sz="2000" dirty="0">
              <a:solidFill>
                <a:srgbClr val="FFFF0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6488736F-EC7C-EAF9-8107-32B69D555B41}"/>
              </a:ext>
            </a:extLst>
          </p:cNvPr>
          <p:cNvSpPr txBox="1"/>
          <p:nvPr/>
        </p:nvSpPr>
        <p:spPr>
          <a:xfrm>
            <a:off x="485105" y="1182231"/>
            <a:ext cx="11320529" cy="5078313"/>
          </a:xfrm>
          <a:prstGeom prst="rect">
            <a:avLst/>
          </a:prstGeom>
          <a:noFill/>
        </p:spPr>
        <p:txBody>
          <a:bodyPr wrap="square">
            <a:spAutoFit/>
          </a:bodyPr>
          <a:lstStyle/>
          <a:p>
            <a:pPr marL="342900" lvl="0" indent="-342900" algn="just">
              <a:spcBef>
                <a:spcPts val="1200"/>
              </a:spcBef>
              <a:buFont typeface="Wingdings" panose="05000000000000000000" pitchFamily="2" charset="2"/>
              <a:buChar char=""/>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b="1" dirty="0">
                <a:effectLst/>
                <a:latin typeface="Arial" panose="020B0604020202020204" pitchFamily="34" charset="0"/>
                <a:ea typeface="Times New Roman" panose="02020603050405020304" pitchFamily="18" charset="0"/>
                <a:cs typeface="Arial" panose="020B0604020202020204" pitchFamily="34" charset="0"/>
              </a:rPr>
              <a:t>Voici quelques conseils pour choisir son thème de projet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200"/>
              </a:spcBef>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b="1" dirty="0">
                <a:effectLst/>
                <a:latin typeface="Arial" panose="020B0604020202020204" pitchFamily="34" charset="0"/>
                <a:ea typeface="Times New Roman" panose="02020603050405020304" pitchFamily="18" charset="0"/>
                <a:cs typeface="Arial" panose="020B0604020202020204" pitchFamily="34" charset="0"/>
              </a:rPr>
              <a:t>Consulter l'entreprise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2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La première étape est de consulter l'entreprise pour identifier les risques auxquels elle est exposée. L'entreprise peut vous fournir des informations sur sa stratégie, son environnement, ses activités, etc., qui vous permettront de mieux cibler votre projet.</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200"/>
              </a:spcBef>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b="1" dirty="0">
                <a:effectLst/>
                <a:latin typeface="Arial" panose="020B0604020202020204" pitchFamily="34" charset="0"/>
                <a:ea typeface="Times New Roman" panose="02020603050405020304" pitchFamily="18" charset="0"/>
                <a:cs typeface="Arial" panose="020B0604020202020204" pitchFamily="34" charset="0"/>
              </a:rPr>
              <a:t>Analyser les risques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2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Une fois que vous avez identifié les risques, il est important de les analyser pour en évaluer la probabilité et l'impact. Cette analyse vous permettra de déterminer si le risque est suffisamment important pour justifier un projet.</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200"/>
              </a:spcBef>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200" b="1" dirty="0">
                <a:effectLst/>
                <a:latin typeface="Arial" panose="020B0604020202020204" pitchFamily="34" charset="0"/>
                <a:ea typeface="Times New Roman" panose="02020603050405020304" pitchFamily="18" charset="0"/>
                <a:cs typeface="Arial" panose="020B0604020202020204" pitchFamily="34" charset="0"/>
              </a:rPr>
              <a:t>Vérifier la faisabilité</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2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Il est également important de vérifier la faisabilité du projet. Le projet doit être réalisable dans le cadre du stage et avec les moyens disponibles.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72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154546" y="68686"/>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latin typeface="Arial" panose="020B0604020202020204" pitchFamily="34" charset="0"/>
                <a:cs typeface="Arial" panose="020B0604020202020204" pitchFamily="34" charset="0"/>
              </a:rPr>
              <a:t>3. Liste de projets possibles</a:t>
            </a:r>
            <a:endParaRPr lang="fr-FR" sz="2000" dirty="0">
              <a:solidFill>
                <a:srgbClr val="FFFF00"/>
              </a:solidFill>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29EF3759-4675-0185-11BE-78CF1D777672}"/>
              </a:ext>
            </a:extLst>
          </p:cNvPr>
          <p:cNvSpPr txBox="1"/>
          <p:nvPr/>
        </p:nvSpPr>
        <p:spPr>
          <a:xfrm>
            <a:off x="214648" y="1194900"/>
            <a:ext cx="11058659" cy="4555093"/>
          </a:xfrm>
          <a:prstGeom prst="rect">
            <a:avLst/>
          </a:prstGeom>
          <a:noFill/>
        </p:spPr>
        <p:txBody>
          <a:bodyPr wrap="square">
            <a:spAutoFit/>
          </a:bodyPr>
          <a:lstStyle/>
          <a:p>
            <a:pPr marL="342900" lvl="0" indent="-342900" algn="just">
              <a:spcBef>
                <a:spcPts val="1200"/>
              </a:spcBef>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Prévoir les ressources</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2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Il est important de prévoir les ressources nécessaires à la réalisation du projet. Ces ressources peuvent être humaines, matérielles ou financières.</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200"/>
              </a:spcBef>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Définir les objectifs</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2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Il est important de définir les objectifs du projet. Ces objectifs doivent être clairs, mesurables, atteignables, pertinents et temporellement définis.</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200"/>
              </a:spcBef>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Rédiger le dossier</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2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Le dossier du projet doit présenter le contexte du projet, l'analyse des risques, les objectifs du projet, les actions menées et les résultats obtenus. Le dossier doit être rédigé de manière claire et concise.</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094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154546" y="68686"/>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pPr algn="just">
              <a:spcAft>
                <a:spcPts val="6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latin typeface="Arial" panose="020B0604020202020204" pitchFamily="34" charset="0"/>
                <a:cs typeface="Arial" panose="020B0604020202020204" pitchFamily="34" charset="0"/>
              </a:rPr>
              <a:t>3. Liste de projets possibles</a:t>
            </a:r>
            <a:endParaRPr lang="fr-FR" sz="2000" dirty="0">
              <a:solidFill>
                <a:srgbClr val="FFFF0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58606DFE-A7CA-1DDA-6506-E84E844C5ACD}"/>
              </a:ext>
            </a:extLst>
          </p:cNvPr>
          <p:cNvSpPr txBox="1"/>
          <p:nvPr/>
        </p:nvSpPr>
        <p:spPr>
          <a:xfrm>
            <a:off x="570963" y="1907834"/>
            <a:ext cx="10882648" cy="4416594"/>
          </a:xfrm>
          <a:prstGeom prst="rect">
            <a:avLst/>
          </a:prstGeom>
          <a:noFill/>
        </p:spPr>
        <p:txBody>
          <a:bodyPr wrap="square">
            <a:spAutoFit/>
          </a:bodyPr>
          <a:lstStyle/>
          <a:p>
            <a:pPr marL="342900" lvl="0" indent="-342900" algn="just">
              <a:spcBef>
                <a:spcPts val="1200"/>
              </a:spcBef>
              <a:spcAft>
                <a:spcPts val="1200"/>
              </a:spcAft>
              <a:buFont typeface="Wingdings" panose="05000000000000000000" pitchFamily="2" charset="2"/>
              <a:buChar char=""/>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Préparez-vous bien à l'oral</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600"/>
              </a:spcBef>
              <a:spcAft>
                <a:spcPts val="12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L'épreuve orale de l'épreuve E51 dure 30 minutes. Elle comprend une présentation du projet de 5 minutes et un entretien de 25 minutes. L'entretien permet au jury d'évaluer vos compétences en gestion des risques.</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120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Pour bien préparer l'oral, il est important de :</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1200"/>
              </a:spcAft>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Réviser le dossier du projet ;</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1200"/>
              </a:spcAft>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Pratiquer la présentation du projet ;</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1200"/>
              </a:spcAft>
              <a:buSzPts val="1000"/>
              <a:buFont typeface="Symbol" panose="05050102010706020507" pitchFamily="18" charset="2"/>
              <a:buChar char=""/>
              <a:tabLst>
                <a:tab pos="91440" algn="l"/>
                <a:tab pos="548640" algn="l"/>
                <a:tab pos="1005840" algn="l"/>
                <a:tab pos="1463040" algn="l"/>
                <a:tab pos="1920240" algn="l"/>
                <a:tab pos="2377440" algn="l"/>
                <a:tab pos="2834640" algn="l"/>
                <a:tab pos="3291840" algn="l"/>
                <a:tab pos="3749040" algn="l"/>
                <a:tab pos="4206240" algn="l"/>
                <a:tab pos="45720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Répondre aux questions possibles du jury.</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90170" algn="just">
              <a:spcAft>
                <a:spcPts val="1200"/>
              </a:spcAft>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79986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231</TotalTime>
  <Words>739</Words>
  <Application>Microsoft Office PowerPoint</Application>
  <PresentationFormat>Grand écran</PresentationFormat>
  <Paragraphs>71</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Century Gothic</vt:lpstr>
      <vt:lpstr>Symbol</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6086. Financement de la reprise d’entreprise  </dc:title>
  <dc:creator>Claude Terrier</dc:creator>
  <cp:lastModifiedBy>Claude Terrier</cp:lastModifiedBy>
  <cp:revision>43</cp:revision>
  <dcterms:created xsi:type="dcterms:W3CDTF">2014-01-20T07:37:37Z</dcterms:created>
  <dcterms:modified xsi:type="dcterms:W3CDTF">2023-12-26T23:48:07Z</dcterms:modified>
</cp:coreProperties>
</file>