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62" r:id="rId4"/>
    <p:sldId id="258" r:id="rId5"/>
    <p:sldId id="259" r:id="rId6"/>
    <p:sldId id="264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CC414C-73F0-4A0E-9F45-E43B4B76E21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4A42B84-977F-4A89-B23B-46606E7ED5ED}">
      <dgm:prSet phldrT="[Texte]" custT="1"/>
      <dgm:spPr/>
      <dgm:t>
        <a:bodyPr/>
        <a:lstStyle/>
        <a:p>
          <a:r>
            <a:rPr lang="fr-FR" sz="2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recherche de stage et indissociable de la recherche du thème du projet. </a:t>
          </a:r>
          <a:endParaRPr lang="fr-FR" sz="2600" dirty="0"/>
        </a:p>
      </dgm:t>
    </dgm:pt>
    <dgm:pt modelId="{D507CF0C-BBFE-478D-B722-1D49744EB93B}" type="parTrans" cxnId="{7B5C47D1-2DCF-4912-A792-0A704FA95A46}">
      <dgm:prSet/>
      <dgm:spPr/>
      <dgm:t>
        <a:bodyPr/>
        <a:lstStyle/>
        <a:p>
          <a:endParaRPr lang="fr-FR"/>
        </a:p>
      </dgm:t>
    </dgm:pt>
    <dgm:pt modelId="{F205EBA7-08F9-46FF-B34B-1526DDF4F619}" type="sibTrans" cxnId="{7B5C47D1-2DCF-4912-A792-0A704FA95A46}">
      <dgm:prSet/>
      <dgm:spPr/>
      <dgm:t>
        <a:bodyPr/>
        <a:lstStyle/>
        <a:p>
          <a:endParaRPr lang="fr-FR"/>
        </a:p>
      </dgm:t>
    </dgm:pt>
    <dgm:pt modelId="{0F7633AA-F04A-488C-AB2F-13E01090E6CD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convention de stage doit inclure le thème du stage. </a:t>
          </a:r>
        </a:p>
      </dgm:t>
    </dgm:pt>
    <dgm:pt modelId="{24F9D728-BDEA-4641-89DC-706F725FE23C}" type="parTrans" cxnId="{13CA08A1-C6B8-4B7F-965B-C7A22DC4BA8A}">
      <dgm:prSet/>
      <dgm:spPr/>
      <dgm:t>
        <a:bodyPr/>
        <a:lstStyle/>
        <a:p>
          <a:endParaRPr lang="fr-FR"/>
        </a:p>
      </dgm:t>
    </dgm:pt>
    <dgm:pt modelId="{B257049B-A1DC-440C-AA13-F108D2565E9C}" type="sibTrans" cxnId="{13CA08A1-C6B8-4B7F-965B-C7A22DC4BA8A}">
      <dgm:prSet/>
      <dgm:spPr/>
      <dgm:t>
        <a:bodyPr/>
        <a:lstStyle/>
        <a:p>
          <a:endParaRPr lang="fr-FR"/>
        </a:p>
      </dgm:t>
    </dgm:pt>
    <dgm:pt modelId="{51204CFB-E81C-4E7E-921B-802A72B63891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S’il n’y a pas accord sur un thème ou si le thème n’entre pas dans les contraintes imposées par le référentiel, alors il faut chercher une autre entreprise.</a:t>
          </a:r>
        </a:p>
      </dgm:t>
    </dgm:pt>
    <dgm:pt modelId="{6A341B4B-CDEF-42C0-919F-8B8F35C693C8}" type="parTrans" cxnId="{7979B8CE-91B1-4D22-8257-699382BE529A}">
      <dgm:prSet/>
      <dgm:spPr/>
      <dgm:t>
        <a:bodyPr/>
        <a:lstStyle/>
        <a:p>
          <a:endParaRPr lang="fr-FR"/>
        </a:p>
      </dgm:t>
    </dgm:pt>
    <dgm:pt modelId="{2DABB9A2-57E5-4D55-AAF4-88EF1D42B43D}" type="sibTrans" cxnId="{7979B8CE-91B1-4D22-8257-699382BE529A}">
      <dgm:prSet/>
      <dgm:spPr/>
      <dgm:t>
        <a:bodyPr/>
        <a:lstStyle/>
        <a:p>
          <a:endParaRPr lang="fr-FR"/>
        </a:p>
      </dgm:t>
    </dgm:pt>
    <dgm:pt modelId="{CF1AAE8B-23F1-4963-B799-FC82845F0E9E}">
      <dgm:prSet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projet doit être précis et les objectifs définis en termes qualitatifs et quantitatifs. Ils doivent être </a:t>
          </a:r>
          <a:r>
            <a:rPr lang="fr-FR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réalistes et à la portée de l’étudiant</a:t>
          </a:r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 Un thème bien compris s’énonce de façon simple et courte.</a:t>
          </a:r>
          <a:r>
            <a:rPr lang="fr-FR" b="1" dirty="0"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fr-FR" b="1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1252FA-29E0-4E7B-BCD5-0DB5DC0B8A6C}" type="parTrans" cxnId="{D344E3BC-D418-4E30-9CFF-AB9544B79CF5}">
      <dgm:prSet/>
      <dgm:spPr/>
      <dgm:t>
        <a:bodyPr/>
        <a:lstStyle/>
        <a:p>
          <a:endParaRPr lang="fr-FR"/>
        </a:p>
      </dgm:t>
    </dgm:pt>
    <dgm:pt modelId="{3B504595-2A84-4ED1-BD70-260F0D0DD3DE}" type="sibTrans" cxnId="{D344E3BC-D418-4E30-9CFF-AB9544B79CF5}">
      <dgm:prSet/>
      <dgm:spPr/>
      <dgm:t>
        <a:bodyPr/>
        <a:lstStyle/>
        <a:p>
          <a:endParaRPr lang="fr-FR"/>
        </a:p>
      </dgm:t>
    </dgm:pt>
    <dgm:pt modelId="{64F1BB27-EE69-4C90-B328-766FD6AB09F3}" type="pres">
      <dgm:prSet presAssocID="{FECC414C-73F0-4A0E-9F45-E43B4B76E2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268A088-2C83-469E-BB45-48E5A040F57A}" type="pres">
      <dgm:prSet presAssocID="{04A42B84-977F-4A89-B23B-46606E7ED5ED}" presName="root" presStyleCnt="0"/>
      <dgm:spPr/>
    </dgm:pt>
    <dgm:pt modelId="{15F04522-204D-4871-AFB9-86F754E3E5CF}" type="pres">
      <dgm:prSet presAssocID="{04A42B84-977F-4A89-B23B-46606E7ED5ED}" presName="rootComposite" presStyleCnt="0"/>
      <dgm:spPr/>
    </dgm:pt>
    <dgm:pt modelId="{8C070131-592E-4866-98A4-43B8CA061807}" type="pres">
      <dgm:prSet presAssocID="{04A42B84-977F-4A89-B23B-46606E7ED5ED}" presName="rootText" presStyleLbl="node1" presStyleIdx="0" presStyleCnt="1" custScaleX="641001" custScaleY="70487"/>
      <dgm:spPr/>
    </dgm:pt>
    <dgm:pt modelId="{DC0CE7CA-CE9D-45D9-99C6-15FD73C9C779}" type="pres">
      <dgm:prSet presAssocID="{04A42B84-977F-4A89-B23B-46606E7ED5ED}" presName="rootConnector" presStyleLbl="node1" presStyleIdx="0" presStyleCnt="1"/>
      <dgm:spPr/>
    </dgm:pt>
    <dgm:pt modelId="{A4380662-14A4-4CC7-A1E8-B2AD1DC68124}" type="pres">
      <dgm:prSet presAssocID="{04A42B84-977F-4A89-B23B-46606E7ED5ED}" presName="childShape" presStyleCnt="0"/>
      <dgm:spPr/>
    </dgm:pt>
    <dgm:pt modelId="{1BA0B32A-6712-4914-932D-4FE12F0A8CBE}" type="pres">
      <dgm:prSet presAssocID="{24F9D728-BDEA-4641-89DC-706F725FE23C}" presName="Name13" presStyleLbl="parChTrans1D2" presStyleIdx="0" presStyleCnt="3"/>
      <dgm:spPr/>
    </dgm:pt>
    <dgm:pt modelId="{E983CED1-FD2C-4784-8009-CBE39415F44A}" type="pres">
      <dgm:prSet presAssocID="{0F7633AA-F04A-488C-AB2F-13E01090E6CD}" presName="childText" presStyleLbl="bgAcc1" presStyleIdx="0" presStyleCnt="3" custScaleX="641480" custScaleY="57553" custLinFactNeighborX="3262">
        <dgm:presLayoutVars>
          <dgm:bulletEnabled val="1"/>
        </dgm:presLayoutVars>
      </dgm:prSet>
      <dgm:spPr/>
    </dgm:pt>
    <dgm:pt modelId="{57B9EA05-1DDD-4CCA-A128-4E1E897BFCE9}" type="pres">
      <dgm:prSet presAssocID="{6A341B4B-CDEF-42C0-919F-8B8F35C693C8}" presName="Name13" presStyleLbl="parChTrans1D2" presStyleIdx="1" presStyleCnt="3"/>
      <dgm:spPr/>
    </dgm:pt>
    <dgm:pt modelId="{08619D0E-A83A-4D17-91B9-F67C39E61AEE}" type="pres">
      <dgm:prSet presAssocID="{51204CFB-E81C-4E7E-921B-802A72B63891}" presName="childText" presStyleLbl="bgAcc1" presStyleIdx="1" presStyleCnt="3" custScaleX="641480" custScaleY="116057" custLinFactNeighborX="3262">
        <dgm:presLayoutVars>
          <dgm:bulletEnabled val="1"/>
        </dgm:presLayoutVars>
      </dgm:prSet>
      <dgm:spPr/>
    </dgm:pt>
    <dgm:pt modelId="{280589C9-2618-454F-BE03-24CF931C8CD6}" type="pres">
      <dgm:prSet presAssocID="{3D1252FA-29E0-4E7B-BCD5-0DB5DC0B8A6C}" presName="Name13" presStyleLbl="parChTrans1D2" presStyleIdx="2" presStyleCnt="3"/>
      <dgm:spPr/>
    </dgm:pt>
    <dgm:pt modelId="{6D7E0AA8-33F2-4C79-BE8E-4EEE06B12271}" type="pres">
      <dgm:prSet presAssocID="{CF1AAE8B-23F1-4963-B799-FC82845F0E9E}" presName="childText" presStyleLbl="bgAcc1" presStyleIdx="2" presStyleCnt="3" custScaleX="641480" custScaleY="119865">
        <dgm:presLayoutVars>
          <dgm:bulletEnabled val="1"/>
        </dgm:presLayoutVars>
      </dgm:prSet>
      <dgm:spPr/>
    </dgm:pt>
  </dgm:ptLst>
  <dgm:cxnLst>
    <dgm:cxn modelId="{58187E1C-C012-43A6-B3AE-2C99C89D01C3}" type="presOf" srcId="{04A42B84-977F-4A89-B23B-46606E7ED5ED}" destId="{8C070131-592E-4866-98A4-43B8CA061807}" srcOrd="0" destOrd="0" presId="urn:microsoft.com/office/officeart/2005/8/layout/hierarchy3"/>
    <dgm:cxn modelId="{EF90CA26-3FFE-4288-B076-5E90611E9D1F}" type="presOf" srcId="{24F9D728-BDEA-4641-89DC-706F725FE23C}" destId="{1BA0B32A-6712-4914-932D-4FE12F0A8CBE}" srcOrd="0" destOrd="0" presId="urn:microsoft.com/office/officeart/2005/8/layout/hierarchy3"/>
    <dgm:cxn modelId="{D5696769-870D-498B-BACB-56E6D7897CBA}" type="presOf" srcId="{04A42B84-977F-4A89-B23B-46606E7ED5ED}" destId="{DC0CE7CA-CE9D-45D9-99C6-15FD73C9C779}" srcOrd="1" destOrd="0" presId="urn:microsoft.com/office/officeart/2005/8/layout/hierarchy3"/>
    <dgm:cxn modelId="{0C4E9169-ECFD-4265-AD7F-799C70726551}" type="presOf" srcId="{3D1252FA-29E0-4E7B-BCD5-0DB5DC0B8A6C}" destId="{280589C9-2618-454F-BE03-24CF931C8CD6}" srcOrd="0" destOrd="0" presId="urn:microsoft.com/office/officeart/2005/8/layout/hierarchy3"/>
    <dgm:cxn modelId="{5599F870-05FE-4622-B5D2-0E5A1133BEFA}" type="presOf" srcId="{51204CFB-E81C-4E7E-921B-802A72B63891}" destId="{08619D0E-A83A-4D17-91B9-F67C39E61AEE}" srcOrd="0" destOrd="0" presId="urn:microsoft.com/office/officeart/2005/8/layout/hierarchy3"/>
    <dgm:cxn modelId="{C07C4F88-116D-4618-BC08-8E65BD0B9406}" type="presOf" srcId="{6A341B4B-CDEF-42C0-919F-8B8F35C693C8}" destId="{57B9EA05-1DDD-4CCA-A128-4E1E897BFCE9}" srcOrd="0" destOrd="0" presId="urn:microsoft.com/office/officeart/2005/8/layout/hierarchy3"/>
    <dgm:cxn modelId="{7C52D493-FA2E-4B35-95E3-D0014DEB5E59}" type="presOf" srcId="{CF1AAE8B-23F1-4963-B799-FC82845F0E9E}" destId="{6D7E0AA8-33F2-4C79-BE8E-4EEE06B12271}" srcOrd="0" destOrd="0" presId="urn:microsoft.com/office/officeart/2005/8/layout/hierarchy3"/>
    <dgm:cxn modelId="{13CA08A1-C6B8-4B7F-965B-C7A22DC4BA8A}" srcId="{04A42B84-977F-4A89-B23B-46606E7ED5ED}" destId="{0F7633AA-F04A-488C-AB2F-13E01090E6CD}" srcOrd="0" destOrd="0" parTransId="{24F9D728-BDEA-4641-89DC-706F725FE23C}" sibTransId="{B257049B-A1DC-440C-AA13-F108D2565E9C}"/>
    <dgm:cxn modelId="{B03BF9A8-EDFB-4409-AE9A-DA80A7524855}" type="presOf" srcId="{0F7633AA-F04A-488C-AB2F-13E01090E6CD}" destId="{E983CED1-FD2C-4784-8009-CBE39415F44A}" srcOrd="0" destOrd="0" presId="urn:microsoft.com/office/officeart/2005/8/layout/hierarchy3"/>
    <dgm:cxn modelId="{B6BA9FB5-1560-4CA0-9CDD-2F529A388EFF}" type="presOf" srcId="{FECC414C-73F0-4A0E-9F45-E43B4B76E21C}" destId="{64F1BB27-EE69-4C90-B328-766FD6AB09F3}" srcOrd="0" destOrd="0" presId="urn:microsoft.com/office/officeart/2005/8/layout/hierarchy3"/>
    <dgm:cxn modelId="{D344E3BC-D418-4E30-9CFF-AB9544B79CF5}" srcId="{04A42B84-977F-4A89-B23B-46606E7ED5ED}" destId="{CF1AAE8B-23F1-4963-B799-FC82845F0E9E}" srcOrd="2" destOrd="0" parTransId="{3D1252FA-29E0-4E7B-BCD5-0DB5DC0B8A6C}" sibTransId="{3B504595-2A84-4ED1-BD70-260F0D0DD3DE}"/>
    <dgm:cxn modelId="{7979B8CE-91B1-4D22-8257-699382BE529A}" srcId="{04A42B84-977F-4A89-B23B-46606E7ED5ED}" destId="{51204CFB-E81C-4E7E-921B-802A72B63891}" srcOrd="1" destOrd="0" parTransId="{6A341B4B-CDEF-42C0-919F-8B8F35C693C8}" sibTransId="{2DABB9A2-57E5-4D55-AAF4-88EF1D42B43D}"/>
    <dgm:cxn modelId="{7B5C47D1-2DCF-4912-A792-0A704FA95A46}" srcId="{FECC414C-73F0-4A0E-9F45-E43B4B76E21C}" destId="{04A42B84-977F-4A89-B23B-46606E7ED5ED}" srcOrd="0" destOrd="0" parTransId="{D507CF0C-BBFE-478D-B722-1D49744EB93B}" sibTransId="{F205EBA7-08F9-46FF-B34B-1526DDF4F619}"/>
    <dgm:cxn modelId="{BFE3FBE8-D770-4F70-A12E-C4AA13B8937E}" type="presParOf" srcId="{64F1BB27-EE69-4C90-B328-766FD6AB09F3}" destId="{7268A088-2C83-469E-BB45-48E5A040F57A}" srcOrd="0" destOrd="0" presId="urn:microsoft.com/office/officeart/2005/8/layout/hierarchy3"/>
    <dgm:cxn modelId="{AD08B68F-2CDE-43B7-A0BB-DEB071F181D7}" type="presParOf" srcId="{7268A088-2C83-469E-BB45-48E5A040F57A}" destId="{15F04522-204D-4871-AFB9-86F754E3E5CF}" srcOrd="0" destOrd="0" presId="urn:microsoft.com/office/officeart/2005/8/layout/hierarchy3"/>
    <dgm:cxn modelId="{A7958BDA-F2C1-4AAD-A21E-AA1C91E5BCA7}" type="presParOf" srcId="{15F04522-204D-4871-AFB9-86F754E3E5CF}" destId="{8C070131-592E-4866-98A4-43B8CA061807}" srcOrd="0" destOrd="0" presId="urn:microsoft.com/office/officeart/2005/8/layout/hierarchy3"/>
    <dgm:cxn modelId="{58C56A02-5130-488E-80D1-13870FE244D6}" type="presParOf" srcId="{15F04522-204D-4871-AFB9-86F754E3E5CF}" destId="{DC0CE7CA-CE9D-45D9-99C6-15FD73C9C779}" srcOrd="1" destOrd="0" presId="urn:microsoft.com/office/officeart/2005/8/layout/hierarchy3"/>
    <dgm:cxn modelId="{671FA612-BE2B-4A06-8605-437214D8F88E}" type="presParOf" srcId="{7268A088-2C83-469E-BB45-48E5A040F57A}" destId="{A4380662-14A4-4CC7-A1E8-B2AD1DC68124}" srcOrd="1" destOrd="0" presId="urn:microsoft.com/office/officeart/2005/8/layout/hierarchy3"/>
    <dgm:cxn modelId="{59D5C51F-5F8F-44F3-965F-E957E52045FE}" type="presParOf" srcId="{A4380662-14A4-4CC7-A1E8-B2AD1DC68124}" destId="{1BA0B32A-6712-4914-932D-4FE12F0A8CBE}" srcOrd="0" destOrd="0" presId="urn:microsoft.com/office/officeart/2005/8/layout/hierarchy3"/>
    <dgm:cxn modelId="{5788FC14-4D7D-4AE5-9A1F-DBA80DA84D91}" type="presParOf" srcId="{A4380662-14A4-4CC7-A1E8-B2AD1DC68124}" destId="{E983CED1-FD2C-4784-8009-CBE39415F44A}" srcOrd="1" destOrd="0" presId="urn:microsoft.com/office/officeart/2005/8/layout/hierarchy3"/>
    <dgm:cxn modelId="{BDC99965-C1EA-4BB9-8D03-0C87A7E9526D}" type="presParOf" srcId="{A4380662-14A4-4CC7-A1E8-B2AD1DC68124}" destId="{57B9EA05-1DDD-4CCA-A128-4E1E897BFCE9}" srcOrd="2" destOrd="0" presId="urn:microsoft.com/office/officeart/2005/8/layout/hierarchy3"/>
    <dgm:cxn modelId="{92E04A9C-9318-465F-8C3B-319FF6EDABA7}" type="presParOf" srcId="{A4380662-14A4-4CC7-A1E8-B2AD1DC68124}" destId="{08619D0E-A83A-4D17-91B9-F67C39E61AEE}" srcOrd="3" destOrd="0" presId="urn:microsoft.com/office/officeart/2005/8/layout/hierarchy3"/>
    <dgm:cxn modelId="{11A81642-7F86-4BF1-8D37-7C25A47CCEA9}" type="presParOf" srcId="{A4380662-14A4-4CC7-A1E8-B2AD1DC68124}" destId="{280589C9-2618-454F-BE03-24CF931C8CD6}" srcOrd="4" destOrd="0" presId="urn:microsoft.com/office/officeart/2005/8/layout/hierarchy3"/>
    <dgm:cxn modelId="{2A13B1A7-509C-4618-A168-2871556E3B03}" type="presParOf" srcId="{A4380662-14A4-4CC7-A1E8-B2AD1DC68124}" destId="{6D7E0AA8-33F2-4C79-BE8E-4EEE06B12271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78EEF5-AEEE-4569-B005-B6FCE5122BD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59E5093-9A52-4783-BEFF-D1F4BC1633CC}">
      <dgm:prSet phldrT="[Texte]" custT="1"/>
      <dgm:spPr/>
      <dgm:t>
        <a:bodyPr/>
        <a:lstStyle/>
        <a:p>
          <a:r>
            <a:rPr lang="fr-FR" sz="2400" b="1">
              <a:solidFill>
                <a:srgbClr val="000000"/>
              </a:solidFill>
              <a:latin typeface="Arial" panose="020B0604020202020204" pitchFamily="34" charset="0"/>
            </a:rPr>
            <a:t>Un mauvais projet </a:t>
          </a:r>
          <a:endParaRPr lang="fr-FR" sz="2400"/>
        </a:p>
      </dgm:t>
    </dgm:pt>
    <dgm:pt modelId="{5A42F224-29BC-4527-8D78-AAAD5614864D}" type="parTrans" cxnId="{837A93C9-43B9-4F95-AC98-E4FB85D03F82}">
      <dgm:prSet/>
      <dgm:spPr/>
      <dgm:t>
        <a:bodyPr/>
        <a:lstStyle/>
        <a:p>
          <a:endParaRPr lang="fr-FR"/>
        </a:p>
      </dgm:t>
    </dgm:pt>
    <dgm:pt modelId="{F141C95C-11AD-4DC0-ABDC-D4E7D08B4A81}" type="sibTrans" cxnId="{837A93C9-43B9-4F95-AC98-E4FB85D03F82}">
      <dgm:prSet/>
      <dgm:spPr/>
      <dgm:t>
        <a:bodyPr/>
        <a:lstStyle/>
        <a:p>
          <a:endParaRPr lang="fr-FR"/>
        </a:p>
      </dgm:t>
    </dgm:pt>
    <dgm:pt modelId="{9432EFA9-73F9-4344-88B9-479AAAC0FF87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thème trop général, trop large ou trop complexe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implique l’étude de toute l’organisation ou qui intègre la résolution de multiples problèmes dans différents domaines.</a:t>
          </a:r>
        </a:p>
      </dgm:t>
    </dgm:pt>
    <dgm:pt modelId="{F4453996-337E-4525-BFB3-B8436F2F44A3}" type="parTrans" cxnId="{5AA6F4C3-72C8-46BF-AE4F-19716D250C19}">
      <dgm:prSet/>
      <dgm:spPr/>
      <dgm:t>
        <a:bodyPr/>
        <a:lstStyle/>
        <a:p>
          <a:endParaRPr lang="fr-FR"/>
        </a:p>
      </dgm:t>
    </dgm:pt>
    <dgm:pt modelId="{B894E319-A23E-43B0-B9F8-D67A84A8E25D}" type="sibTrans" cxnId="{5AA6F4C3-72C8-46BF-AE4F-19716D250C19}">
      <dgm:prSet/>
      <dgm:spPr/>
      <dgm:t>
        <a:bodyPr/>
        <a:lstStyle/>
        <a:p>
          <a:endParaRPr lang="fr-FR"/>
        </a:p>
      </dgm:t>
    </dgm:pt>
    <dgm:pt modelId="{925AEDF9-39B5-44D6-B908-D5CBB9A2A072}">
      <dgm:prSet/>
      <dgm:spPr/>
      <dgm:t>
        <a:bodyPr/>
        <a:lstStyle/>
        <a:p>
          <a:r>
            <a:rPr lang="fr-FR" b="1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thème fictif ou théorique</a:t>
          </a:r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fr-FR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n’intéresse personne et dans lequel personne ne s’implique. L’étudiant devra se débrouiller seul et n’obtiendra jamais de réponses claires à ses questions. Le projet deviendra une étude théorique et les solutions souvent inadaptées, car déconnectées des besoins réels.</a:t>
          </a:r>
        </a:p>
      </dgm:t>
    </dgm:pt>
    <dgm:pt modelId="{B4FC7616-1416-40E8-932D-B2BE0631B4C2}" type="parTrans" cxnId="{33511C20-BACD-4301-A1AA-6347E8306770}">
      <dgm:prSet/>
      <dgm:spPr/>
      <dgm:t>
        <a:bodyPr/>
        <a:lstStyle/>
        <a:p>
          <a:endParaRPr lang="fr-FR"/>
        </a:p>
      </dgm:t>
    </dgm:pt>
    <dgm:pt modelId="{5C77FCF8-38A0-4781-8103-93CA2CF27A60}" type="sibTrans" cxnId="{33511C20-BACD-4301-A1AA-6347E8306770}">
      <dgm:prSet/>
      <dgm:spPr/>
      <dgm:t>
        <a:bodyPr/>
        <a:lstStyle/>
        <a:p>
          <a:endParaRPr lang="fr-FR"/>
        </a:p>
      </dgm:t>
    </dgm:pt>
    <dgm:pt modelId="{E2648073-2BF5-4BD6-815A-0FFCBF10C7E1}" type="pres">
      <dgm:prSet presAssocID="{FB78EEF5-AEEE-4569-B005-B6FCE5122BD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CA34645-2791-43B1-93B6-0FD14CCDE1CE}" type="pres">
      <dgm:prSet presAssocID="{B59E5093-9A52-4783-BEFF-D1F4BC1633CC}" presName="hierRoot1" presStyleCnt="0"/>
      <dgm:spPr/>
    </dgm:pt>
    <dgm:pt modelId="{1F87A5ED-03A7-49FA-84E4-0E345DF5489A}" type="pres">
      <dgm:prSet presAssocID="{B59E5093-9A52-4783-BEFF-D1F4BC1633CC}" presName="composite" presStyleCnt="0"/>
      <dgm:spPr/>
    </dgm:pt>
    <dgm:pt modelId="{A358319A-9809-4D27-BECA-B17144A405D4}" type="pres">
      <dgm:prSet presAssocID="{B59E5093-9A52-4783-BEFF-D1F4BC1633CC}" presName="background" presStyleLbl="node0" presStyleIdx="0" presStyleCnt="1"/>
      <dgm:spPr/>
    </dgm:pt>
    <dgm:pt modelId="{7258A53E-2EC0-4DCD-9293-5EFB902FC151}" type="pres">
      <dgm:prSet presAssocID="{B59E5093-9A52-4783-BEFF-D1F4BC1633CC}" presName="text" presStyleLbl="fgAcc0" presStyleIdx="0" presStyleCnt="1" custScaleY="29910">
        <dgm:presLayoutVars>
          <dgm:chPref val="3"/>
        </dgm:presLayoutVars>
      </dgm:prSet>
      <dgm:spPr/>
    </dgm:pt>
    <dgm:pt modelId="{5702B2BC-6928-4DA7-9B0C-152EEE7517DF}" type="pres">
      <dgm:prSet presAssocID="{B59E5093-9A52-4783-BEFF-D1F4BC1633CC}" presName="hierChild2" presStyleCnt="0"/>
      <dgm:spPr/>
    </dgm:pt>
    <dgm:pt modelId="{7BD89DFF-46F9-4ADF-8347-92A1B2AEB362}" type="pres">
      <dgm:prSet presAssocID="{F4453996-337E-4525-BFB3-B8436F2F44A3}" presName="Name10" presStyleLbl="parChTrans1D2" presStyleIdx="0" presStyleCnt="2"/>
      <dgm:spPr/>
    </dgm:pt>
    <dgm:pt modelId="{AEBE8009-F46E-4F91-9068-BA1E3769A66E}" type="pres">
      <dgm:prSet presAssocID="{9432EFA9-73F9-4344-88B9-479AAAC0FF87}" presName="hierRoot2" presStyleCnt="0"/>
      <dgm:spPr/>
    </dgm:pt>
    <dgm:pt modelId="{258714E6-B294-44A3-AFA6-63AD606EE86E}" type="pres">
      <dgm:prSet presAssocID="{9432EFA9-73F9-4344-88B9-479AAAC0FF87}" presName="composite2" presStyleCnt="0"/>
      <dgm:spPr/>
    </dgm:pt>
    <dgm:pt modelId="{5A64DF66-6DAC-4A72-9843-9E9A66D4F7CB}" type="pres">
      <dgm:prSet presAssocID="{9432EFA9-73F9-4344-88B9-479AAAC0FF87}" presName="background2" presStyleLbl="node2" presStyleIdx="0" presStyleCnt="2"/>
      <dgm:spPr/>
    </dgm:pt>
    <dgm:pt modelId="{67A9DD9B-5F65-4588-9E05-AD18AAD9729C}" type="pres">
      <dgm:prSet presAssocID="{9432EFA9-73F9-4344-88B9-479AAAC0FF87}" presName="text2" presStyleLbl="fgAcc2" presStyleIdx="0" presStyleCnt="2" custScaleX="107003" custLinFactNeighborX="664" custLinFactNeighborY="1046">
        <dgm:presLayoutVars>
          <dgm:chPref val="3"/>
        </dgm:presLayoutVars>
      </dgm:prSet>
      <dgm:spPr/>
    </dgm:pt>
    <dgm:pt modelId="{9ACFF0A3-ADC4-4537-8A1F-688EBAE600FD}" type="pres">
      <dgm:prSet presAssocID="{9432EFA9-73F9-4344-88B9-479AAAC0FF87}" presName="hierChild3" presStyleCnt="0"/>
      <dgm:spPr/>
    </dgm:pt>
    <dgm:pt modelId="{DAF77D45-F6F3-417B-96E3-CF2FEDC834A4}" type="pres">
      <dgm:prSet presAssocID="{B4FC7616-1416-40E8-932D-B2BE0631B4C2}" presName="Name10" presStyleLbl="parChTrans1D2" presStyleIdx="1" presStyleCnt="2"/>
      <dgm:spPr/>
    </dgm:pt>
    <dgm:pt modelId="{8BE9E373-CD23-40CD-8E43-90B6B67EB9CD}" type="pres">
      <dgm:prSet presAssocID="{925AEDF9-39B5-44D6-B908-D5CBB9A2A072}" presName="hierRoot2" presStyleCnt="0"/>
      <dgm:spPr/>
    </dgm:pt>
    <dgm:pt modelId="{8FFF6653-0FFD-44D0-8EFE-2C5DB3C05FD4}" type="pres">
      <dgm:prSet presAssocID="{925AEDF9-39B5-44D6-B908-D5CBB9A2A072}" presName="composite2" presStyleCnt="0"/>
      <dgm:spPr/>
    </dgm:pt>
    <dgm:pt modelId="{66733722-A912-43CA-9640-6BE0CF1BAEB5}" type="pres">
      <dgm:prSet presAssocID="{925AEDF9-39B5-44D6-B908-D5CBB9A2A072}" presName="background2" presStyleLbl="node2" presStyleIdx="1" presStyleCnt="2"/>
      <dgm:spPr/>
    </dgm:pt>
    <dgm:pt modelId="{D16742EA-ED36-4D4D-A744-33028DCE734A}" type="pres">
      <dgm:prSet presAssocID="{925AEDF9-39B5-44D6-B908-D5CBB9A2A072}" presName="text2" presStyleLbl="fgAcc2" presStyleIdx="1" presStyleCnt="2" custScaleX="160900">
        <dgm:presLayoutVars>
          <dgm:chPref val="3"/>
        </dgm:presLayoutVars>
      </dgm:prSet>
      <dgm:spPr/>
    </dgm:pt>
    <dgm:pt modelId="{36F6F22D-7AC1-43A2-B10D-D730E26278A9}" type="pres">
      <dgm:prSet presAssocID="{925AEDF9-39B5-44D6-B908-D5CBB9A2A072}" presName="hierChild3" presStyleCnt="0"/>
      <dgm:spPr/>
    </dgm:pt>
  </dgm:ptLst>
  <dgm:cxnLst>
    <dgm:cxn modelId="{CECE571D-CCAF-483D-AB10-3A3AF2623BAB}" type="presOf" srcId="{FB78EEF5-AEEE-4569-B005-B6FCE5122BD5}" destId="{E2648073-2BF5-4BD6-815A-0FFCBF10C7E1}" srcOrd="0" destOrd="0" presId="urn:microsoft.com/office/officeart/2005/8/layout/hierarchy1"/>
    <dgm:cxn modelId="{33511C20-BACD-4301-A1AA-6347E8306770}" srcId="{B59E5093-9A52-4783-BEFF-D1F4BC1633CC}" destId="{925AEDF9-39B5-44D6-B908-D5CBB9A2A072}" srcOrd="1" destOrd="0" parTransId="{B4FC7616-1416-40E8-932D-B2BE0631B4C2}" sibTransId="{5C77FCF8-38A0-4781-8103-93CA2CF27A60}"/>
    <dgm:cxn modelId="{00ED516C-30F4-4079-8CE9-52F7D56C60A4}" type="presOf" srcId="{B4FC7616-1416-40E8-932D-B2BE0631B4C2}" destId="{DAF77D45-F6F3-417B-96E3-CF2FEDC834A4}" srcOrd="0" destOrd="0" presId="urn:microsoft.com/office/officeart/2005/8/layout/hierarchy1"/>
    <dgm:cxn modelId="{2691D57B-42EA-4206-881C-6E10EF313575}" type="presOf" srcId="{B59E5093-9A52-4783-BEFF-D1F4BC1633CC}" destId="{7258A53E-2EC0-4DCD-9293-5EFB902FC151}" srcOrd="0" destOrd="0" presId="urn:microsoft.com/office/officeart/2005/8/layout/hierarchy1"/>
    <dgm:cxn modelId="{9965D996-B4AD-4999-9E93-64B0794CBE26}" type="presOf" srcId="{9432EFA9-73F9-4344-88B9-479AAAC0FF87}" destId="{67A9DD9B-5F65-4588-9E05-AD18AAD9729C}" srcOrd="0" destOrd="0" presId="urn:microsoft.com/office/officeart/2005/8/layout/hierarchy1"/>
    <dgm:cxn modelId="{621043BD-EF48-4CAF-B5C8-7A244C6ACBB3}" type="presOf" srcId="{F4453996-337E-4525-BFB3-B8436F2F44A3}" destId="{7BD89DFF-46F9-4ADF-8347-92A1B2AEB362}" srcOrd="0" destOrd="0" presId="urn:microsoft.com/office/officeart/2005/8/layout/hierarchy1"/>
    <dgm:cxn modelId="{5AA6F4C3-72C8-46BF-AE4F-19716D250C19}" srcId="{B59E5093-9A52-4783-BEFF-D1F4BC1633CC}" destId="{9432EFA9-73F9-4344-88B9-479AAAC0FF87}" srcOrd="0" destOrd="0" parTransId="{F4453996-337E-4525-BFB3-B8436F2F44A3}" sibTransId="{B894E319-A23E-43B0-B9F8-D67A84A8E25D}"/>
    <dgm:cxn modelId="{837A93C9-43B9-4F95-AC98-E4FB85D03F82}" srcId="{FB78EEF5-AEEE-4569-B005-B6FCE5122BD5}" destId="{B59E5093-9A52-4783-BEFF-D1F4BC1633CC}" srcOrd="0" destOrd="0" parTransId="{5A42F224-29BC-4527-8D78-AAAD5614864D}" sibTransId="{F141C95C-11AD-4DC0-ABDC-D4E7D08B4A81}"/>
    <dgm:cxn modelId="{67347AFE-F16E-4770-A0DA-6DBEEA5E4B24}" type="presOf" srcId="{925AEDF9-39B5-44D6-B908-D5CBB9A2A072}" destId="{D16742EA-ED36-4D4D-A744-33028DCE734A}" srcOrd="0" destOrd="0" presId="urn:microsoft.com/office/officeart/2005/8/layout/hierarchy1"/>
    <dgm:cxn modelId="{55775D74-F886-4BAE-8932-A914305A39CB}" type="presParOf" srcId="{E2648073-2BF5-4BD6-815A-0FFCBF10C7E1}" destId="{0CA34645-2791-43B1-93B6-0FD14CCDE1CE}" srcOrd="0" destOrd="0" presId="urn:microsoft.com/office/officeart/2005/8/layout/hierarchy1"/>
    <dgm:cxn modelId="{CC31E164-AD26-4980-B160-9F3A82C45AD5}" type="presParOf" srcId="{0CA34645-2791-43B1-93B6-0FD14CCDE1CE}" destId="{1F87A5ED-03A7-49FA-84E4-0E345DF5489A}" srcOrd="0" destOrd="0" presId="urn:microsoft.com/office/officeart/2005/8/layout/hierarchy1"/>
    <dgm:cxn modelId="{9C136AF7-DBF1-46D6-86E1-FA3A00EBBF70}" type="presParOf" srcId="{1F87A5ED-03A7-49FA-84E4-0E345DF5489A}" destId="{A358319A-9809-4D27-BECA-B17144A405D4}" srcOrd="0" destOrd="0" presId="urn:microsoft.com/office/officeart/2005/8/layout/hierarchy1"/>
    <dgm:cxn modelId="{EA3E20EB-0BA0-435E-AB0B-9E79E1B40945}" type="presParOf" srcId="{1F87A5ED-03A7-49FA-84E4-0E345DF5489A}" destId="{7258A53E-2EC0-4DCD-9293-5EFB902FC151}" srcOrd="1" destOrd="0" presId="urn:microsoft.com/office/officeart/2005/8/layout/hierarchy1"/>
    <dgm:cxn modelId="{DA945FE9-68BA-48F1-8A27-D56777EBD64A}" type="presParOf" srcId="{0CA34645-2791-43B1-93B6-0FD14CCDE1CE}" destId="{5702B2BC-6928-4DA7-9B0C-152EEE7517DF}" srcOrd="1" destOrd="0" presId="urn:microsoft.com/office/officeart/2005/8/layout/hierarchy1"/>
    <dgm:cxn modelId="{DD2C3E82-AB2B-43A4-983B-8FE3D69B40DE}" type="presParOf" srcId="{5702B2BC-6928-4DA7-9B0C-152EEE7517DF}" destId="{7BD89DFF-46F9-4ADF-8347-92A1B2AEB362}" srcOrd="0" destOrd="0" presId="urn:microsoft.com/office/officeart/2005/8/layout/hierarchy1"/>
    <dgm:cxn modelId="{EF1BF2F4-460C-4DBA-82E9-9592A7032AEF}" type="presParOf" srcId="{5702B2BC-6928-4DA7-9B0C-152EEE7517DF}" destId="{AEBE8009-F46E-4F91-9068-BA1E3769A66E}" srcOrd="1" destOrd="0" presId="urn:microsoft.com/office/officeart/2005/8/layout/hierarchy1"/>
    <dgm:cxn modelId="{7AE9CD29-111B-4916-841B-DB112D3C4617}" type="presParOf" srcId="{AEBE8009-F46E-4F91-9068-BA1E3769A66E}" destId="{258714E6-B294-44A3-AFA6-63AD606EE86E}" srcOrd="0" destOrd="0" presId="urn:microsoft.com/office/officeart/2005/8/layout/hierarchy1"/>
    <dgm:cxn modelId="{BE25A607-784D-4B2F-AFFB-9DF524DA427A}" type="presParOf" srcId="{258714E6-B294-44A3-AFA6-63AD606EE86E}" destId="{5A64DF66-6DAC-4A72-9843-9E9A66D4F7CB}" srcOrd="0" destOrd="0" presId="urn:microsoft.com/office/officeart/2005/8/layout/hierarchy1"/>
    <dgm:cxn modelId="{E27E546E-2B4B-4E60-BEB2-57C19278E058}" type="presParOf" srcId="{258714E6-B294-44A3-AFA6-63AD606EE86E}" destId="{67A9DD9B-5F65-4588-9E05-AD18AAD9729C}" srcOrd="1" destOrd="0" presId="urn:microsoft.com/office/officeart/2005/8/layout/hierarchy1"/>
    <dgm:cxn modelId="{F90671E7-9D5A-49EA-B89B-FC7703C0C42D}" type="presParOf" srcId="{AEBE8009-F46E-4F91-9068-BA1E3769A66E}" destId="{9ACFF0A3-ADC4-4537-8A1F-688EBAE600FD}" srcOrd="1" destOrd="0" presId="urn:microsoft.com/office/officeart/2005/8/layout/hierarchy1"/>
    <dgm:cxn modelId="{599A0802-9626-4D0E-B959-7322BD139D7F}" type="presParOf" srcId="{5702B2BC-6928-4DA7-9B0C-152EEE7517DF}" destId="{DAF77D45-F6F3-417B-96E3-CF2FEDC834A4}" srcOrd="2" destOrd="0" presId="urn:microsoft.com/office/officeart/2005/8/layout/hierarchy1"/>
    <dgm:cxn modelId="{D8AB6FB0-095C-4BD0-9F53-C5DF610E4B2F}" type="presParOf" srcId="{5702B2BC-6928-4DA7-9B0C-152EEE7517DF}" destId="{8BE9E373-CD23-40CD-8E43-90B6B67EB9CD}" srcOrd="3" destOrd="0" presId="urn:microsoft.com/office/officeart/2005/8/layout/hierarchy1"/>
    <dgm:cxn modelId="{63383C53-F0A7-4931-AA78-3A2BD5329DE2}" type="presParOf" srcId="{8BE9E373-CD23-40CD-8E43-90B6B67EB9CD}" destId="{8FFF6653-0FFD-44D0-8EFE-2C5DB3C05FD4}" srcOrd="0" destOrd="0" presId="urn:microsoft.com/office/officeart/2005/8/layout/hierarchy1"/>
    <dgm:cxn modelId="{B8BD2838-7093-4364-8FF4-F7AE1CBE0CC4}" type="presParOf" srcId="{8FFF6653-0FFD-44D0-8EFE-2C5DB3C05FD4}" destId="{66733722-A912-43CA-9640-6BE0CF1BAEB5}" srcOrd="0" destOrd="0" presId="urn:microsoft.com/office/officeart/2005/8/layout/hierarchy1"/>
    <dgm:cxn modelId="{AC2BF43E-A8C8-4918-A6C6-C088E97FBB9D}" type="presParOf" srcId="{8FFF6653-0FFD-44D0-8EFE-2C5DB3C05FD4}" destId="{D16742EA-ED36-4D4D-A744-33028DCE734A}" srcOrd="1" destOrd="0" presId="urn:microsoft.com/office/officeart/2005/8/layout/hierarchy1"/>
    <dgm:cxn modelId="{457B5356-3120-46ED-B86A-A6E9FE876A36}" type="presParOf" srcId="{8BE9E373-CD23-40CD-8E43-90B6B67EB9CD}" destId="{36F6F22D-7AC1-43A2-B10D-D730E26278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217C2-B0C9-4034-B9CE-28E0DE9E4C95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1B963A3-0818-4F52-AF97-D41BF0113705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présentation du contexte, de l’activité et une analyse managériale de la PME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. Le référentiel en donne une description précise. Elle doit se composer à</a:t>
          </a:r>
          <a:r>
            <a:rPr lang="fr-FR" i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b="1" i="1" dirty="0">
              <a:latin typeface="Arial" panose="020B0604020202020204" pitchFamily="34" charset="0"/>
              <a:cs typeface="Arial" panose="020B0604020202020204" pitchFamily="34" charset="0"/>
            </a:rPr>
            <a:t>minima</a:t>
          </a:r>
          <a:r>
            <a:rPr lang="fr-FR" i="1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B993AFAE-64E9-45C2-87F4-0730E90B4CE7}" type="parTrans" cxnId="{F368164D-42C8-4839-A4E7-A2A7CB1B70C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9CA9BA-C096-4E6E-81AA-96DB51956E45}" type="sibTrans" cxnId="{F368164D-42C8-4839-A4E7-A2A7CB1B70C7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443928-E359-4095-ADE7-F6A4F22B00AD}">
      <dgm:prSet/>
      <dgm:spPr/>
      <dgm:t>
        <a:bodyPr/>
        <a:lstStyle/>
        <a:p>
          <a:pPr>
            <a:buFont typeface="Times New (W1)"/>
            <a:buChar char="-"/>
          </a:pP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analyse des éléments du contexte de la PME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: activité et impact sur les risques ou la démarche qualité, effectif, fiche d’identité, chiffre d’affaires et marché, type de clientèle, politique de communication, certification-label, environnement numérique ;</a:t>
          </a:r>
        </a:p>
      </dgm:t>
    </dgm:pt>
    <dgm:pt modelId="{8E696C32-DC8E-4AF3-B459-71AF132CBBEC}" type="parTrans" cxnId="{4D83D1B6-10F2-4903-BC10-D5EDC553C29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58A6BD-105B-44D2-9D28-F884F35107E2}" type="sibTrans" cxnId="{4D83D1B6-10F2-4903-BC10-D5EDC553C293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43386F-8CD1-4C10-81F1-5479C2919EEF}">
      <dgm:prSet/>
      <dgm:spPr/>
      <dgm:t>
        <a:bodyPr/>
        <a:lstStyle/>
        <a:p>
          <a:pPr>
            <a:buFont typeface="Times New (W1)"/>
            <a:buChar char="-"/>
          </a:pPr>
          <a:r>
            <a:rPr lang="fr-FR" b="1" dirty="0">
              <a:latin typeface="Arial" panose="020B0604020202020204" pitchFamily="34" charset="0"/>
              <a:cs typeface="Arial" panose="020B0604020202020204" pitchFamily="34" charset="0"/>
            </a:rPr>
            <a:t>analyse managériale</a:t>
          </a:r>
          <a:r>
            <a:rPr lang="fr-FR" dirty="0">
              <a:latin typeface="Arial" panose="020B0604020202020204" pitchFamily="34" charset="0"/>
              <a:cs typeface="Arial" panose="020B0604020202020204" pitchFamily="34" charset="0"/>
            </a:rPr>
            <a:t> : mode de production, structure, mode de coordination, style de management, forces et faiblesses de l’entreprise, analyse de la concurrence, ressources et compétences, avantage concurrentiel, facteur clé de succès, stratégies.</a:t>
          </a:r>
        </a:p>
      </dgm:t>
    </dgm:pt>
    <dgm:pt modelId="{D5E16580-100F-4BAA-ADE2-6EEB6AC01EC2}" type="parTrans" cxnId="{3436D103-4A02-4368-9318-641125239DC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748DC0-04AD-4A01-AFFF-1A1A69450D6A}" type="sibTrans" cxnId="{3436D103-4A02-4368-9318-641125239DC9}">
      <dgm:prSet/>
      <dgm:spPr/>
      <dgm:t>
        <a:bodyPr/>
        <a:lstStyle/>
        <a:p>
          <a:endParaRPr lang="fr-F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42FFA5-1CDB-473F-A8AF-5536A954BD45}" type="pres">
      <dgm:prSet presAssocID="{84B217C2-B0C9-4034-B9CE-28E0DE9E4C9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586138C-74FD-49A1-9239-77B9F6CB0AED}" type="pres">
      <dgm:prSet presAssocID="{51B963A3-0818-4F52-AF97-D41BF0113705}" presName="root" presStyleCnt="0"/>
      <dgm:spPr/>
    </dgm:pt>
    <dgm:pt modelId="{469B9472-8813-44CB-92A0-72E87EEDBF9C}" type="pres">
      <dgm:prSet presAssocID="{51B963A3-0818-4F52-AF97-D41BF0113705}" presName="rootComposite" presStyleCnt="0"/>
      <dgm:spPr/>
    </dgm:pt>
    <dgm:pt modelId="{BC52905D-D213-4BAF-9704-09555CF8906D}" type="pres">
      <dgm:prSet presAssocID="{51B963A3-0818-4F52-AF97-D41BF0113705}" presName="rootText" presStyleLbl="node1" presStyleIdx="0" presStyleCnt="1" custScaleX="311313"/>
      <dgm:spPr/>
    </dgm:pt>
    <dgm:pt modelId="{95EA2764-5969-47D1-9824-6E44DDA500CF}" type="pres">
      <dgm:prSet presAssocID="{51B963A3-0818-4F52-AF97-D41BF0113705}" presName="rootConnector" presStyleLbl="node1" presStyleIdx="0" presStyleCnt="1"/>
      <dgm:spPr/>
    </dgm:pt>
    <dgm:pt modelId="{5CDFDB92-9A85-4111-AAAE-F0A862DE6430}" type="pres">
      <dgm:prSet presAssocID="{51B963A3-0818-4F52-AF97-D41BF0113705}" presName="childShape" presStyleCnt="0"/>
      <dgm:spPr/>
    </dgm:pt>
    <dgm:pt modelId="{6800E2CF-C873-4EF6-B32E-6D2158FA6B95}" type="pres">
      <dgm:prSet presAssocID="{8E696C32-DC8E-4AF3-B459-71AF132CBBEC}" presName="Name13" presStyleLbl="parChTrans1D2" presStyleIdx="0" presStyleCnt="2"/>
      <dgm:spPr/>
    </dgm:pt>
    <dgm:pt modelId="{6852E32B-FFB5-4925-A8C9-1F45A58C13DC}" type="pres">
      <dgm:prSet presAssocID="{40443928-E359-4095-ADE7-F6A4F22B00AD}" presName="childText" presStyleLbl="bgAcc1" presStyleIdx="0" presStyleCnt="2" custScaleX="474139">
        <dgm:presLayoutVars>
          <dgm:bulletEnabled val="1"/>
        </dgm:presLayoutVars>
      </dgm:prSet>
      <dgm:spPr/>
    </dgm:pt>
    <dgm:pt modelId="{B0A3F51E-9C2F-4AED-BA95-DFCA3F5C53A7}" type="pres">
      <dgm:prSet presAssocID="{D5E16580-100F-4BAA-ADE2-6EEB6AC01EC2}" presName="Name13" presStyleLbl="parChTrans1D2" presStyleIdx="1" presStyleCnt="2"/>
      <dgm:spPr/>
    </dgm:pt>
    <dgm:pt modelId="{DC2F8FFB-BC24-4325-98D8-3AC3272F2FAE}" type="pres">
      <dgm:prSet presAssocID="{2243386F-8CD1-4C10-81F1-5479C2919EEF}" presName="childText" presStyleLbl="bgAcc1" presStyleIdx="1" presStyleCnt="2" custScaleX="474139">
        <dgm:presLayoutVars>
          <dgm:bulletEnabled val="1"/>
        </dgm:presLayoutVars>
      </dgm:prSet>
      <dgm:spPr/>
    </dgm:pt>
  </dgm:ptLst>
  <dgm:cxnLst>
    <dgm:cxn modelId="{3436D103-4A02-4368-9318-641125239DC9}" srcId="{51B963A3-0818-4F52-AF97-D41BF0113705}" destId="{2243386F-8CD1-4C10-81F1-5479C2919EEF}" srcOrd="1" destOrd="0" parTransId="{D5E16580-100F-4BAA-ADE2-6EEB6AC01EC2}" sibTransId="{B8748DC0-04AD-4A01-AFFF-1A1A69450D6A}"/>
    <dgm:cxn modelId="{2AF2E306-C572-4F19-9DBD-7EB8AA4C58F6}" type="presOf" srcId="{8E696C32-DC8E-4AF3-B459-71AF132CBBEC}" destId="{6800E2CF-C873-4EF6-B32E-6D2158FA6B95}" srcOrd="0" destOrd="0" presId="urn:microsoft.com/office/officeart/2005/8/layout/hierarchy3"/>
    <dgm:cxn modelId="{87042937-0FA5-44B5-BD0F-DAC075B64908}" type="presOf" srcId="{40443928-E359-4095-ADE7-F6A4F22B00AD}" destId="{6852E32B-FFB5-4925-A8C9-1F45A58C13DC}" srcOrd="0" destOrd="0" presId="urn:microsoft.com/office/officeart/2005/8/layout/hierarchy3"/>
    <dgm:cxn modelId="{F368164D-42C8-4839-A4E7-A2A7CB1B70C7}" srcId="{84B217C2-B0C9-4034-B9CE-28E0DE9E4C95}" destId="{51B963A3-0818-4F52-AF97-D41BF0113705}" srcOrd="0" destOrd="0" parTransId="{B993AFAE-64E9-45C2-87F4-0730E90B4CE7}" sibTransId="{5E9CA9BA-C096-4E6E-81AA-96DB51956E45}"/>
    <dgm:cxn modelId="{94EE7F4F-FAE1-4C5D-9914-ED508DD94699}" type="presOf" srcId="{2243386F-8CD1-4C10-81F1-5479C2919EEF}" destId="{DC2F8FFB-BC24-4325-98D8-3AC3272F2FAE}" srcOrd="0" destOrd="0" presId="urn:microsoft.com/office/officeart/2005/8/layout/hierarchy3"/>
    <dgm:cxn modelId="{A1786B73-A9B5-452E-BCD8-1D1EB320B7B4}" type="presOf" srcId="{51B963A3-0818-4F52-AF97-D41BF0113705}" destId="{95EA2764-5969-47D1-9824-6E44DDA500CF}" srcOrd="1" destOrd="0" presId="urn:microsoft.com/office/officeart/2005/8/layout/hierarchy3"/>
    <dgm:cxn modelId="{A76F77AE-D286-4347-80C0-6C18B1111058}" type="presOf" srcId="{84B217C2-B0C9-4034-B9CE-28E0DE9E4C95}" destId="{F042FFA5-1CDB-473F-A8AF-5536A954BD45}" srcOrd="0" destOrd="0" presId="urn:microsoft.com/office/officeart/2005/8/layout/hierarchy3"/>
    <dgm:cxn modelId="{4D83D1B6-10F2-4903-BC10-D5EDC553C293}" srcId="{51B963A3-0818-4F52-AF97-D41BF0113705}" destId="{40443928-E359-4095-ADE7-F6A4F22B00AD}" srcOrd="0" destOrd="0" parTransId="{8E696C32-DC8E-4AF3-B459-71AF132CBBEC}" sibTransId="{5A58A6BD-105B-44D2-9D28-F884F35107E2}"/>
    <dgm:cxn modelId="{EEB16EC0-6A29-438A-B700-5927103AA53C}" type="presOf" srcId="{D5E16580-100F-4BAA-ADE2-6EEB6AC01EC2}" destId="{B0A3F51E-9C2F-4AED-BA95-DFCA3F5C53A7}" srcOrd="0" destOrd="0" presId="urn:microsoft.com/office/officeart/2005/8/layout/hierarchy3"/>
    <dgm:cxn modelId="{E96FAEE9-AD9F-4C83-9164-0FE01C3302CD}" type="presOf" srcId="{51B963A3-0818-4F52-AF97-D41BF0113705}" destId="{BC52905D-D213-4BAF-9704-09555CF8906D}" srcOrd="0" destOrd="0" presId="urn:microsoft.com/office/officeart/2005/8/layout/hierarchy3"/>
    <dgm:cxn modelId="{D88F2CE2-9DE7-44B1-A607-72569E360825}" type="presParOf" srcId="{F042FFA5-1CDB-473F-A8AF-5536A954BD45}" destId="{6586138C-74FD-49A1-9239-77B9F6CB0AED}" srcOrd="0" destOrd="0" presId="urn:microsoft.com/office/officeart/2005/8/layout/hierarchy3"/>
    <dgm:cxn modelId="{46B454A7-DB31-4939-AFF1-C6388F3EED52}" type="presParOf" srcId="{6586138C-74FD-49A1-9239-77B9F6CB0AED}" destId="{469B9472-8813-44CB-92A0-72E87EEDBF9C}" srcOrd="0" destOrd="0" presId="urn:microsoft.com/office/officeart/2005/8/layout/hierarchy3"/>
    <dgm:cxn modelId="{7BCB7865-A941-49BF-B427-9737A4A97C43}" type="presParOf" srcId="{469B9472-8813-44CB-92A0-72E87EEDBF9C}" destId="{BC52905D-D213-4BAF-9704-09555CF8906D}" srcOrd="0" destOrd="0" presId="urn:microsoft.com/office/officeart/2005/8/layout/hierarchy3"/>
    <dgm:cxn modelId="{96EC52F3-6BF6-4555-A929-666BE94D0741}" type="presParOf" srcId="{469B9472-8813-44CB-92A0-72E87EEDBF9C}" destId="{95EA2764-5969-47D1-9824-6E44DDA500CF}" srcOrd="1" destOrd="0" presId="urn:microsoft.com/office/officeart/2005/8/layout/hierarchy3"/>
    <dgm:cxn modelId="{0E889E30-513B-42EC-A9A9-13C1D37A8B96}" type="presParOf" srcId="{6586138C-74FD-49A1-9239-77B9F6CB0AED}" destId="{5CDFDB92-9A85-4111-AAAE-F0A862DE6430}" srcOrd="1" destOrd="0" presId="urn:microsoft.com/office/officeart/2005/8/layout/hierarchy3"/>
    <dgm:cxn modelId="{158EF5A8-5B32-4572-9F69-0BA1A237A4F2}" type="presParOf" srcId="{5CDFDB92-9A85-4111-AAAE-F0A862DE6430}" destId="{6800E2CF-C873-4EF6-B32E-6D2158FA6B95}" srcOrd="0" destOrd="0" presId="urn:microsoft.com/office/officeart/2005/8/layout/hierarchy3"/>
    <dgm:cxn modelId="{1B9745CA-5C57-4634-8217-C6D44B902023}" type="presParOf" srcId="{5CDFDB92-9A85-4111-AAAE-F0A862DE6430}" destId="{6852E32B-FFB5-4925-A8C9-1F45A58C13DC}" srcOrd="1" destOrd="0" presId="urn:microsoft.com/office/officeart/2005/8/layout/hierarchy3"/>
    <dgm:cxn modelId="{5A093D54-00A1-4C00-8AD3-D8F8819045EA}" type="presParOf" srcId="{5CDFDB92-9A85-4111-AAAE-F0A862DE6430}" destId="{B0A3F51E-9C2F-4AED-BA95-DFCA3F5C53A7}" srcOrd="2" destOrd="0" presId="urn:microsoft.com/office/officeart/2005/8/layout/hierarchy3"/>
    <dgm:cxn modelId="{5CF01B64-0EBE-4E95-BF17-C8C27870B027}" type="presParOf" srcId="{5CDFDB92-9A85-4111-AAAE-F0A862DE6430}" destId="{DC2F8FFB-BC24-4325-98D8-3AC3272F2FA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A95C86-A4A3-43B2-BB24-5CF7D314C83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180B4C4-D12D-4206-8C79-C16A34455669}">
      <dgm:prSet phldrT="[Texte]" custT="1"/>
      <dgm:spPr/>
      <dgm:t>
        <a:bodyPr/>
        <a:lstStyle/>
        <a:p>
          <a:r>
            <a:rPr lang="fr-FR" sz="2800" b="1" dirty="0">
              <a:latin typeface="Arial" panose="020B0604020202020204" pitchFamily="34" charset="0"/>
              <a:cs typeface="Arial" panose="020B0604020202020204" pitchFamily="34" charset="0"/>
            </a:rPr>
            <a:t>Une évaluation globale </a:t>
          </a:r>
          <a:endParaRPr lang="fr-FR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7E4DF6-2D87-4B3A-B4ED-2C552323F102}" type="parTrans" cxnId="{ABE40555-0514-499B-8718-93771E380381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C1D606-6D37-43A9-B647-751A6BB28D83}" type="sibTrans" cxnId="{ABE40555-0514-499B-8718-93771E380381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3BB677-AB07-4885-B166-2BA544638EBB}">
      <dgm:prSet custT="1"/>
      <dgm:spPr/>
      <dgm:t>
        <a:bodyPr/>
        <a:lstStyle/>
        <a:p>
          <a:pPr>
            <a:buFont typeface="Times New (W1)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l’ensemble des risques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dans la PME ainsi que les moyens déployés par celle-ci pour les gérer (il est possible de représenter dans un schéma tous les risques et les solutions apportés) ;</a:t>
          </a:r>
        </a:p>
      </dgm:t>
    </dgm:pt>
    <dgm:pt modelId="{4C02F4ED-F47E-4D4D-BCAB-95CFD329389B}" type="parTrans" cxnId="{E7494CE9-3B1A-4636-B4CB-CEF6C03F33BB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8C8A39-C04E-4A0A-9F96-D3E317D4D216}" type="sibTrans" cxnId="{E7494CE9-3B1A-4636-B4CB-CEF6C03F33BB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1C05D2-7C01-4607-A53E-DD9A07525F0A}">
      <dgm:prSet custT="1"/>
      <dgm:spPr/>
      <dgm:t>
        <a:bodyPr/>
        <a:lstStyle/>
        <a:p>
          <a:pPr>
            <a:buFont typeface="Times New (W1)"/>
            <a:buChar char="-"/>
          </a:pP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de la </a:t>
          </a:r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démarche qualité mise en œuvre</a:t>
          </a:r>
          <a:r>
            <a:rPr lang="fr-FR" sz="2000" dirty="0">
              <a:latin typeface="Arial" panose="020B0604020202020204" pitchFamily="34" charset="0"/>
              <a:cs typeface="Arial" panose="020B0604020202020204" pitchFamily="34" charset="0"/>
            </a:rPr>
            <a:t> au sein de la PME</a:t>
          </a:r>
        </a:p>
      </dgm:t>
    </dgm:pt>
    <dgm:pt modelId="{F357F05E-5E53-474D-A985-E7E68C723481}" type="parTrans" cxnId="{3616D243-BF1B-4DF8-A81E-987AA7599146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E3BF92-4E29-4829-B01E-38D7E3A2F8AB}" type="sibTrans" cxnId="{3616D243-BF1B-4DF8-A81E-987AA7599146}">
      <dgm:prSet/>
      <dgm:spPr/>
      <dgm:t>
        <a:bodyPr/>
        <a:lstStyle/>
        <a:p>
          <a:endParaRPr lang="fr-FR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C484F9-FF58-455A-BA0A-19516CCCF7C8}" type="pres">
      <dgm:prSet presAssocID="{0AA95C86-A4A3-43B2-BB24-5CF7D314C83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D503EA0-88E6-4753-A78F-0163FE04E94F}" type="pres">
      <dgm:prSet presAssocID="{2180B4C4-D12D-4206-8C79-C16A34455669}" presName="root" presStyleCnt="0"/>
      <dgm:spPr/>
    </dgm:pt>
    <dgm:pt modelId="{E1F140F4-F81B-475C-8DCE-0B1EDB2DFC04}" type="pres">
      <dgm:prSet presAssocID="{2180B4C4-D12D-4206-8C79-C16A34455669}" presName="rootComposite" presStyleCnt="0"/>
      <dgm:spPr/>
    </dgm:pt>
    <dgm:pt modelId="{669E4B5F-E579-4D7B-9364-CDA1B7AF7C9C}" type="pres">
      <dgm:prSet presAssocID="{2180B4C4-D12D-4206-8C79-C16A34455669}" presName="rootText" presStyleLbl="node1" presStyleIdx="0" presStyleCnt="1" custScaleX="278201" custScaleY="59677"/>
      <dgm:spPr/>
    </dgm:pt>
    <dgm:pt modelId="{778DF179-0B56-4DCD-95EE-41F02608AF4A}" type="pres">
      <dgm:prSet presAssocID="{2180B4C4-D12D-4206-8C79-C16A34455669}" presName="rootConnector" presStyleLbl="node1" presStyleIdx="0" presStyleCnt="1"/>
      <dgm:spPr/>
    </dgm:pt>
    <dgm:pt modelId="{3395A095-7E8E-44B7-B725-AAD6EC49FAAD}" type="pres">
      <dgm:prSet presAssocID="{2180B4C4-D12D-4206-8C79-C16A34455669}" presName="childShape" presStyleCnt="0"/>
      <dgm:spPr/>
    </dgm:pt>
    <dgm:pt modelId="{CEFF280D-EF3C-44A7-BF2D-8BDCD60B10C7}" type="pres">
      <dgm:prSet presAssocID="{4C02F4ED-F47E-4D4D-BCAB-95CFD329389B}" presName="Name13" presStyleLbl="parChTrans1D2" presStyleIdx="0" presStyleCnt="2"/>
      <dgm:spPr/>
    </dgm:pt>
    <dgm:pt modelId="{AE549FFC-6ECD-4B7D-9848-3DDAA6DA7E36}" type="pres">
      <dgm:prSet presAssocID="{4E3BB677-AB07-4885-B166-2BA544638EBB}" presName="childText" presStyleLbl="bgAcc1" presStyleIdx="0" presStyleCnt="2" custScaleX="421633">
        <dgm:presLayoutVars>
          <dgm:bulletEnabled val="1"/>
        </dgm:presLayoutVars>
      </dgm:prSet>
      <dgm:spPr/>
    </dgm:pt>
    <dgm:pt modelId="{F1406A57-BC86-4B8E-BCAD-54862A19F247}" type="pres">
      <dgm:prSet presAssocID="{F357F05E-5E53-474D-A985-E7E68C723481}" presName="Name13" presStyleLbl="parChTrans1D2" presStyleIdx="1" presStyleCnt="2"/>
      <dgm:spPr/>
    </dgm:pt>
    <dgm:pt modelId="{ADF68729-4210-4601-A11D-A81452CE3917}" type="pres">
      <dgm:prSet presAssocID="{A31C05D2-7C01-4607-A53E-DD9A07525F0A}" presName="childText" presStyleLbl="bgAcc1" presStyleIdx="1" presStyleCnt="2" custScaleX="421633" custScaleY="62446">
        <dgm:presLayoutVars>
          <dgm:bulletEnabled val="1"/>
        </dgm:presLayoutVars>
      </dgm:prSet>
      <dgm:spPr/>
    </dgm:pt>
  </dgm:ptLst>
  <dgm:cxnLst>
    <dgm:cxn modelId="{6EC32207-FC20-4891-92AF-8A034AC41BC5}" type="presOf" srcId="{2180B4C4-D12D-4206-8C79-C16A34455669}" destId="{778DF179-0B56-4DCD-95EE-41F02608AF4A}" srcOrd="1" destOrd="0" presId="urn:microsoft.com/office/officeart/2005/8/layout/hierarchy3"/>
    <dgm:cxn modelId="{58FF3B10-8974-4342-A400-3F3D1EA81F3C}" type="presOf" srcId="{4C02F4ED-F47E-4D4D-BCAB-95CFD329389B}" destId="{CEFF280D-EF3C-44A7-BF2D-8BDCD60B10C7}" srcOrd="0" destOrd="0" presId="urn:microsoft.com/office/officeart/2005/8/layout/hierarchy3"/>
    <dgm:cxn modelId="{0794EF32-B78A-41A9-A67D-80188E81C927}" type="presOf" srcId="{0AA95C86-A4A3-43B2-BB24-5CF7D314C830}" destId="{92C484F9-FF58-455A-BA0A-19516CCCF7C8}" srcOrd="0" destOrd="0" presId="urn:microsoft.com/office/officeart/2005/8/layout/hierarchy3"/>
    <dgm:cxn modelId="{3616D243-BF1B-4DF8-A81E-987AA7599146}" srcId="{2180B4C4-D12D-4206-8C79-C16A34455669}" destId="{A31C05D2-7C01-4607-A53E-DD9A07525F0A}" srcOrd="1" destOrd="0" parTransId="{F357F05E-5E53-474D-A985-E7E68C723481}" sibTransId="{33E3BF92-4E29-4829-B01E-38D7E3A2F8AB}"/>
    <dgm:cxn modelId="{ABE40555-0514-499B-8718-93771E380381}" srcId="{0AA95C86-A4A3-43B2-BB24-5CF7D314C830}" destId="{2180B4C4-D12D-4206-8C79-C16A34455669}" srcOrd="0" destOrd="0" parTransId="{807E4DF6-2D87-4B3A-B4ED-2C552323F102}" sibTransId="{11C1D606-6D37-43A9-B647-751A6BB28D83}"/>
    <dgm:cxn modelId="{E91673BA-D905-42A9-A2CD-C581405AA7F2}" type="presOf" srcId="{F357F05E-5E53-474D-A985-E7E68C723481}" destId="{F1406A57-BC86-4B8E-BCAD-54862A19F247}" srcOrd="0" destOrd="0" presId="urn:microsoft.com/office/officeart/2005/8/layout/hierarchy3"/>
    <dgm:cxn modelId="{69BD64C3-5FCD-4233-A8E5-58FCF84C6DC2}" type="presOf" srcId="{A31C05D2-7C01-4607-A53E-DD9A07525F0A}" destId="{ADF68729-4210-4601-A11D-A81452CE3917}" srcOrd="0" destOrd="0" presId="urn:microsoft.com/office/officeart/2005/8/layout/hierarchy3"/>
    <dgm:cxn modelId="{414EE3E1-C87C-4CF0-BB95-F875E1B39CEC}" type="presOf" srcId="{2180B4C4-D12D-4206-8C79-C16A34455669}" destId="{669E4B5F-E579-4D7B-9364-CDA1B7AF7C9C}" srcOrd="0" destOrd="0" presId="urn:microsoft.com/office/officeart/2005/8/layout/hierarchy3"/>
    <dgm:cxn modelId="{E7494CE9-3B1A-4636-B4CB-CEF6C03F33BB}" srcId="{2180B4C4-D12D-4206-8C79-C16A34455669}" destId="{4E3BB677-AB07-4885-B166-2BA544638EBB}" srcOrd="0" destOrd="0" parTransId="{4C02F4ED-F47E-4D4D-BCAB-95CFD329389B}" sibTransId="{018C8A39-C04E-4A0A-9F96-D3E317D4D216}"/>
    <dgm:cxn modelId="{F45F33F5-EF82-4039-8003-DEDE24D1BF48}" type="presOf" srcId="{4E3BB677-AB07-4885-B166-2BA544638EBB}" destId="{AE549FFC-6ECD-4B7D-9848-3DDAA6DA7E36}" srcOrd="0" destOrd="0" presId="urn:microsoft.com/office/officeart/2005/8/layout/hierarchy3"/>
    <dgm:cxn modelId="{F659A217-5929-4FFD-8BA1-C35F220A8742}" type="presParOf" srcId="{92C484F9-FF58-455A-BA0A-19516CCCF7C8}" destId="{DD503EA0-88E6-4753-A78F-0163FE04E94F}" srcOrd="0" destOrd="0" presId="urn:microsoft.com/office/officeart/2005/8/layout/hierarchy3"/>
    <dgm:cxn modelId="{DD8B13EC-FC0B-419B-82F0-299A86091C42}" type="presParOf" srcId="{DD503EA0-88E6-4753-A78F-0163FE04E94F}" destId="{E1F140F4-F81B-475C-8DCE-0B1EDB2DFC04}" srcOrd="0" destOrd="0" presId="urn:microsoft.com/office/officeart/2005/8/layout/hierarchy3"/>
    <dgm:cxn modelId="{3C3C7104-33D0-47D8-9EE1-858E394D4C6F}" type="presParOf" srcId="{E1F140F4-F81B-475C-8DCE-0B1EDB2DFC04}" destId="{669E4B5F-E579-4D7B-9364-CDA1B7AF7C9C}" srcOrd="0" destOrd="0" presId="urn:microsoft.com/office/officeart/2005/8/layout/hierarchy3"/>
    <dgm:cxn modelId="{FC2F036C-E11A-4F6C-9F1E-25FAF03E0938}" type="presParOf" srcId="{E1F140F4-F81B-475C-8DCE-0B1EDB2DFC04}" destId="{778DF179-0B56-4DCD-95EE-41F02608AF4A}" srcOrd="1" destOrd="0" presId="urn:microsoft.com/office/officeart/2005/8/layout/hierarchy3"/>
    <dgm:cxn modelId="{2C36BF04-F047-42A5-A70E-AEC09A1DCBB9}" type="presParOf" srcId="{DD503EA0-88E6-4753-A78F-0163FE04E94F}" destId="{3395A095-7E8E-44B7-B725-AAD6EC49FAAD}" srcOrd="1" destOrd="0" presId="urn:microsoft.com/office/officeart/2005/8/layout/hierarchy3"/>
    <dgm:cxn modelId="{9EC0BD76-9AE9-4045-9166-EA27FB8DB4A3}" type="presParOf" srcId="{3395A095-7E8E-44B7-B725-AAD6EC49FAAD}" destId="{CEFF280D-EF3C-44A7-BF2D-8BDCD60B10C7}" srcOrd="0" destOrd="0" presId="urn:microsoft.com/office/officeart/2005/8/layout/hierarchy3"/>
    <dgm:cxn modelId="{8890CC4B-5004-44CD-92E8-02236EABBCA5}" type="presParOf" srcId="{3395A095-7E8E-44B7-B725-AAD6EC49FAAD}" destId="{AE549FFC-6ECD-4B7D-9848-3DDAA6DA7E36}" srcOrd="1" destOrd="0" presId="urn:microsoft.com/office/officeart/2005/8/layout/hierarchy3"/>
    <dgm:cxn modelId="{D8D3A7F3-8FC6-4142-86D7-6BC3E9626805}" type="presParOf" srcId="{3395A095-7E8E-44B7-B725-AAD6EC49FAAD}" destId="{F1406A57-BC86-4B8E-BCAD-54862A19F247}" srcOrd="2" destOrd="0" presId="urn:microsoft.com/office/officeart/2005/8/layout/hierarchy3"/>
    <dgm:cxn modelId="{C2BBDE64-FF0F-49BA-8CAB-A4DC17682159}" type="presParOf" srcId="{3395A095-7E8E-44B7-B725-AAD6EC49FAAD}" destId="{ADF68729-4210-4601-A11D-A81452CE39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70131-592E-4866-98A4-43B8CA061807}">
      <dsp:nvSpPr>
        <dsp:cNvPr id="0" name=""/>
        <dsp:cNvSpPr/>
      </dsp:nvSpPr>
      <dsp:spPr>
        <a:xfrm>
          <a:off x="5679" y="170263"/>
          <a:ext cx="11704943" cy="643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recherche de stage et indissociable de la recherche du thème du projet. </a:t>
          </a:r>
          <a:endParaRPr lang="fr-FR" sz="2600" kern="1200" dirty="0"/>
        </a:p>
      </dsp:txBody>
      <dsp:txXfrm>
        <a:off x="24528" y="189112"/>
        <a:ext cx="11667245" cy="605862"/>
      </dsp:txXfrm>
    </dsp:sp>
    <dsp:sp modelId="{1BA0B32A-6712-4914-932D-4FE12F0A8CBE}">
      <dsp:nvSpPr>
        <dsp:cNvPr id="0" name=""/>
        <dsp:cNvSpPr/>
      </dsp:nvSpPr>
      <dsp:spPr>
        <a:xfrm>
          <a:off x="1176173" y="813823"/>
          <a:ext cx="1176173" cy="4909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0990"/>
              </a:lnTo>
              <a:lnTo>
                <a:pt x="1176173" y="49099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83CED1-FD2C-4784-8009-CBE39415F44A}">
      <dsp:nvSpPr>
        <dsp:cNvPr id="0" name=""/>
        <dsp:cNvSpPr/>
      </dsp:nvSpPr>
      <dsp:spPr>
        <a:xfrm>
          <a:off x="2352347" y="1042079"/>
          <a:ext cx="9370952" cy="525470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La convention de stage doit inclure le thème du stage. </a:t>
          </a:r>
        </a:p>
      </dsp:txBody>
      <dsp:txXfrm>
        <a:off x="2367737" y="1057469"/>
        <a:ext cx="9340172" cy="494690"/>
      </dsp:txXfrm>
    </dsp:sp>
    <dsp:sp modelId="{57B9EA05-1DDD-4CCA-A128-4E1E897BFCE9}">
      <dsp:nvSpPr>
        <dsp:cNvPr id="0" name=""/>
        <dsp:cNvSpPr/>
      </dsp:nvSpPr>
      <dsp:spPr>
        <a:xfrm>
          <a:off x="1176173" y="813823"/>
          <a:ext cx="1176173" cy="1511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1793"/>
              </a:lnTo>
              <a:lnTo>
                <a:pt x="1176173" y="151179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619D0E-A83A-4D17-91B9-F67C39E61AEE}">
      <dsp:nvSpPr>
        <dsp:cNvPr id="0" name=""/>
        <dsp:cNvSpPr/>
      </dsp:nvSpPr>
      <dsp:spPr>
        <a:xfrm>
          <a:off x="2352347" y="1795805"/>
          <a:ext cx="9370952" cy="1059624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S’il n’y a pas accord sur un thème ou si le thème n’entre pas dans les contraintes imposées par le référentiel, alors il faut chercher une autre entreprise.</a:t>
          </a:r>
        </a:p>
      </dsp:txBody>
      <dsp:txXfrm>
        <a:off x="2383382" y="1826840"/>
        <a:ext cx="9308882" cy="997554"/>
      </dsp:txXfrm>
    </dsp:sp>
    <dsp:sp modelId="{280589C9-2618-454F-BE03-24CF931C8CD6}">
      <dsp:nvSpPr>
        <dsp:cNvPr id="0" name=""/>
        <dsp:cNvSpPr/>
      </dsp:nvSpPr>
      <dsp:spPr>
        <a:xfrm>
          <a:off x="1176173" y="813823"/>
          <a:ext cx="1170494" cy="28170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7056"/>
              </a:lnTo>
              <a:lnTo>
                <a:pt x="1170494" y="281705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E0AA8-33F2-4C79-BE8E-4EEE06B12271}">
      <dsp:nvSpPr>
        <dsp:cNvPr id="0" name=""/>
        <dsp:cNvSpPr/>
      </dsp:nvSpPr>
      <dsp:spPr>
        <a:xfrm>
          <a:off x="2346668" y="3083684"/>
          <a:ext cx="9370952" cy="1094392"/>
        </a:xfrm>
        <a:prstGeom prst="roundRect">
          <a:avLst>
            <a:gd name="adj" fmla="val 10000"/>
          </a:avLst>
        </a:prstGeom>
        <a:solidFill>
          <a:srgbClr val="00B0F0">
            <a:alpha val="90000"/>
          </a:srgb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Le projet doit être précis et les objectifs définis en termes qualitatifs et quantitatifs. Ils doivent être </a:t>
          </a:r>
          <a:r>
            <a:rPr lang="fr-FR" sz="2200" b="1" kern="1200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réalistes et à la portée de l’étudiant</a:t>
          </a:r>
          <a:r>
            <a:rPr lang="fr-FR" sz="22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. Un thème bien compris s’énonce de façon simple et courte.</a:t>
          </a:r>
          <a:r>
            <a:rPr lang="fr-FR" sz="2200" b="1" kern="1200" dirty="0">
              <a:highlight>
                <a:srgbClr val="FFFF00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fr-FR" sz="2200" b="1" kern="1200" dirty="0"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78722" y="3115738"/>
        <a:ext cx="9306844" cy="10302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77D45-F6F3-417B-96E3-CF2FEDC834A4}">
      <dsp:nvSpPr>
        <dsp:cNvPr id="0" name=""/>
        <dsp:cNvSpPr/>
      </dsp:nvSpPr>
      <dsp:spPr>
        <a:xfrm>
          <a:off x="5329044" y="677992"/>
          <a:ext cx="2303859" cy="1037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6692"/>
              </a:lnTo>
              <a:lnTo>
                <a:pt x="2303859" y="706692"/>
              </a:lnTo>
              <a:lnTo>
                <a:pt x="2303859" y="103701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D89DFF-46F9-4ADF-8347-92A1B2AEB362}">
      <dsp:nvSpPr>
        <dsp:cNvPr id="0" name=""/>
        <dsp:cNvSpPr/>
      </dsp:nvSpPr>
      <dsp:spPr>
        <a:xfrm>
          <a:off x="2087971" y="677992"/>
          <a:ext cx="3241073" cy="1037784"/>
        </a:xfrm>
        <a:custGeom>
          <a:avLst/>
          <a:gdLst/>
          <a:ahLst/>
          <a:cxnLst/>
          <a:rect l="0" t="0" r="0" b="0"/>
          <a:pathLst>
            <a:path>
              <a:moveTo>
                <a:pt x="3241073" y="0"/>
              </a:moveTo>
              <a:lnTo>
                <a:pt x="3241073" y="707466"/>
              </a:lnTo>
              <a:lnTo>
                <a:pt x="0" y="707466"/>
              </a:lnTo>
              <a:lnTo>
                <a:pt x="0" y="103778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8319A-9809-4D27-BECA-B17144A405D4}">
      <dsp:nvSpPr>
        <dsp:cNvPr id="0" name=""/>
        <dsp:cNvSpPr/>
      </dsp:nvSpPr>
      <dsp:spPr>
        <a:xfrm>
          <a:off x="3546219" y="774"/>
          <a:ext cx="3565650" cy="6772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58A53E-2EC0-4DCD-9293-5EFB902FC151}">
      <dsp:nvSpPr>
        <dsp:cNvPr id="0" name=""/>
        <dsp:cNvSpPr/>
      </dsp:nvSpPr>
      <dsp:spPr>
        <a:xfrm>
          <a:off x="3942402" y="377148"/>
          <a:ext cx="3565650" cy="677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solidFill>
                <a:srgbClr val="000000"/>
              </a:solidFill>
              <a:latin typeface="Arial" panose="020B0604020202020204" pitchFamily="34" charset="0"/>
            </a:rPr>
            <a:t>Un mauvais projet </a:t>
          </a:r>
          <a:endParaRPr lang="fr-FR" sz="2400" kern="1200"/>
        </a:p>
      </dsp:txBody>
      <dsp:txXfrm>
        <a:off x="3962237" y="396983"/>
        <a:ext cx="3525980" cy="637548"/>
      </dsp:txXfrm>
    </dsp:sp>
    <dsp:sp modelId="{5A64DF66-6DAC-4A72-9843-9E9A66D4F7CB}">
      <dsp:nvSpPr>
        <dsp:cNvPr id="0" name=""/>
        <dsp:cNvSpPr/>
      </dsp:nvSpPr>
      <dsp:spPr>
        <a:xfrm>
          <a:off x="180294" y="1715776"/>
          <a:ext cx="3815352" cy="2264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A9DD9B-5F65-4588-9E05-AD18AAD9729C}">
      <dsp:nvSpPr>
        <dsp:cNvPr id="0" name=""/>
        <dsp:cNvSpPr/>
      </dsp:nvSpPr>
      <dsp:spPr>
        <a:xfrm>
          <a:off x="576477" y="2092150"/>
          <a:ext cx="3815352" cy="2264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thème trop général, trop large ou trop complexe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implique l’étude de toute l’organisation ou qui intègre la résolution de multiples problèmes dans différents domaines.</a:t>
          </a:r>
        </a:p>
      </dsp:txBody>
      <dsp:txXfrm>
        <a:off x="642793" y="2158466"/>
        <a:ext cx="3682720" cy="2131556"/>
      </dsp:txXfrm>
    </dsp:sp>
    <dsp:sp modelId="{66733722-A912-43CA-9640-6BE0CF1BAEB5}">
      <dsp:nvSpPr>
        <dsp:cNvPr id="0" name=""/>
        <dsp:cNvSpPr/>
      </dsp:nvSpPr>
      <dsp:spPr>
        <a:xfrm>
          <a:off x="4764338" y="1715002"/>
          <a:ext cx="5737131" cy="2264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742EA-ED36-4D4D-A744-33028DCE734A}">
      <dsp:nvSpPr>
        <dsp:cNvPr id="0" name=""/>
        <dsp:cNvSpPr/>
      </dsp:nvSpPr>
      <dsp:spPr>
        <a:xfrm>
          <a:off x="5160521" y="2091376"/>
          <a:ext cx="5737131" cy="2264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1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 thème fictif ou théorique</a:t>
          </a: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qui n’intéresse personne et dans lequel personne ne s’implique. L’étudiant devra se débrouiller seul et n’obtiendra jamais de réponses claires à ses questions. Le projet deviendra une étude théorique et les solutions souvent inadaptées, car déconnectées des besoins réels.</a:t>
          </a:r>
        </a:p>
      </dsp:txBody>
      <dsp:txXfrm>
        <a:off x="5226837" y="2157692"/>
        <a:ext cx="5604499" cy="21315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2905D-D213-4BAF-9704-09555CF8906D}">
      <dsp:nvSpPr>
        <dsp:cNvPr id="0" name=""/>
        <dsp:cNvSpPr/>
      </dsp:nvSpPr>
      <dsp:spPr>
        <a:xfrm>
          <a:off x="364062" y="2144"/>
          <a:ext cx="7613550" cy="12228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une </a:t>
          </a:r>
          <a:r>
            <a:rPr lang="fr-FR" sz="2200" b="1" kern="1200" dirty="0">
              <a:latin typeface="Arial" panose="020B0604020202020204" pitchFamily="34" charset="0"/>
              <a:cs typeface="Arial" panose="020B0604020202020204" pitchFamily="34" charset="0"/>
            </a:rPr>
            <a:t>présentation du contexte, de l’activité et une analyse managériale de la PME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. Le référentiel en donne une description précise. Elle doit se composer à</a:t>
          </a:r>
          <a:r>
            <a:rPr lang="fr-FR" sz="2200" i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200" b="1" i="1" kern="1200" dirty="0">
              <a:latin typeface="Arial" panose="020B0604020202020204" pitchFamily="34" charset="0"/>
              <a:cs typeface="Arial" panose="020B0604020202020204" pitchFamily="34" charset="0"/>
            </a:rPr>
            <a:t>minima</a:t>
          </a:r>
          <a:r>
            <a:rPr lang="fr-FR" sz="2200" i="1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399877" y="37959"/>
        <a:ext cx="7541920" cy="1151182"/>
      </dsp:txXfrm>
    </dsp:sp>
    <dsp:sp modelId="{6800E2CF-C873-4EF6-B32E-6D2158FA6B95}">
      <dsp:nvSpPr>
        <dsp:cNvPr id="0" name=""/>
        <dsp:cNvSpPr/>
      </dsp:nvSpPr>
      <dsp:spPr>
        <a:xfrm>
          <a:off x="1125417" y="1224956"/>
          <a:ext cx="761355" cy="9171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7109"/>
              </a:lnTo>
              <a:lnTo>
                <a:pt x="761355" y="91710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2E32B-FFB5-4925-A8C9-1F45A58C13DC}">
      <dsp:nvSpPr>
        <dsp:cNvPr id="0" name=""/>
        <dsp:cNvSpPr/>
      </dsp:nvSpPr>
      <dsp:spPr>
        <a:xfrm>
          <a:off x="1886772" y="1530660"/>
          <a:ext cx="9276531" cy="1222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(W1)"/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analyse des éléments du contexte de la PME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: activité et impact sur les risques ou la démarche qualité, effectif, fiche d’identité, chiffre d’affaires et marché, type de clientèle, politique de communication, certification-label, environnement numérique ;</a:t>
          </a:r>
        </a:p>
      </dsp:txBody>
      <dsp:txXfrm>
        <a:off x="1922587" y="1566475"/>
        <a:ext cx="9204901" cy="1151182"/>
      </dsp:txXfrm>
    </dsp:sp>
    <dsp:sp modelId="{B0A3F51E-9C2F-4AED-BA95-DFCA3F5C53A7}">
      <dsp:nvSpPr>
        <dsp:cNvPr id="0" name=""/>
        <dsp:cNvSpPr/>
      </dsp:nvSpPr>
      <dsp:spPr>
        <a:xfrm>
          <a:off x="1125417" y="1224956"/>
          <a:ext cx="761355" cy="24456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5625"/>
              </a:lnTo>
              <a:lnTo>
                <a:pt x="761355" y="24456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2F8FFB-BC24-4325-98D8-3AC3272F2FAE}">
      <dsp:nvSpPr>
        <dsp:cNvPr id="0" name=""/>
        <dsp:cNvSpPr/>
      </dsp:nvSpPr>
      <dsp:spPr>
        <a:xfrm>
          <a:off x="1886772" y="3059176"/>
          <a:ext cx="9276531" cy="1222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(W1)"/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analyse managériale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: mode de production, structure, mode de coordination, style de management, forces et faiblesses de l’entreprise, analyse de la concurrence, ressources et compétences, avantage concurrentiel, facteur clé de succès, stratégies.</a:t>
          </a:r>
        </a:p>
      </dsp:txBody>
      <dsp:txXfrm>
        <a:off x="1922587" y="3094991"/>
        <a:ext cx="9204901" cy="11511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E4B5F-E579-4D7B-9364-CDA1B7AF7C9C}">
      <dsp:nvSpPr>
        <dsp:cNvPr id="0" name=""/>
        <dsp:cNvSpPr/>
      </dsp:nvSpPr>
      <dsp:spPr>
        <a:xfrm>
          <a:off x="1920" y="413917"/>
          <a:ext cx="7439190" cy="7978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latin typeface="Arial" panose="020B0604020202020204" pitchFamily="34" charset="0"/>
              <a:cs typeface="Arial" panose="020B0604020202020204" pitchFamily="34" charset="0"/>
            </a:rPr>
            <a:t>Une évaluation globale </a:t>
          </a:r>
          <a:endParaRPr lang="fr-FR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289" y="437286"/>
        <a:ext cx="7392452" cy="751153"/>
      </dsp:txXfrm>
    </dsp:sp>
    <dsp:sp modelId="{CEFF280D-EF3C-44A7-BF2D-8BDCD60B10C7}">
      <dsp:nvSpPr>
        <dsp:cNvPr id="0" name=""/>
        <dsp:cNvSpPr/>
      </dsp:nvSpPr>
      <dsp:spPr>
        <a:xfrm>
          <a:off x="745839" y="1211809"/>
          <a:ext cx="743919" cy="1002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2762"/>
              </a:lnTo>
              <a:lnTo>
                <a:pt x="743919" y="10027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549FFC-6ECD-4B7D-9848-3DDAA6DA7E36}">
      <dsp:nvSpPr>
        <dsp:cNvPr id="0" name=""/>
        <dsp:cNvSpPr/>
      </dsp:nvSpPr>
      <dsp:spPr>
        <a:xfrm>
          <a:off x="1489758" y="1546063"/>
          <a:ext cx="9019689" cy="13370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(W1)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de 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l’ensemble des risques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dans la PME ainsi que les moyens déployés par celle-ci pour les gérer (il est possible de représenter dans un schéma tous les risques et les solutions apportés) ;</a:t>
          </a:r>
        </a:p>
      </dsp:txBody>
      <dsp:txXfrm>
        <a:off x="1528918" y="1585223"/>
        <a:ext cx="8941369" cy="1258697"/>
      </dsp:txXfrm>
    </dsp:sp>
    <dsp:sp modelId="{F1406A57-BC86-4B8E-BCAD-54862A19F247}">
      <dsp:nvSpPr>
        <dsp:cNvPr id="0" name=""/>
        <dsp:cNvSpPr/>
      </dsp:nvSpPr>
      <dsp:spPr>
        <a:xfrm>
          <a:off x="745839" y="1211809"/>
          <a:ext cx="743919" cy="2422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2982"/>
              </a:lnTo>
              <a:lnTo>
                <a:pt x="743919" y="24229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68729-4210-4601-A11D-A81452CE3917}">
      <dsp:nvSpPr>
        <dsp:cNvPr id="0" name=""/>
        <dsp:cNvSpPr/>
      </dsp:nvSpPr>
      <dsp:spPr>
        <a:xfrm>
          <a:off x="1489758" y="3217334"/>
          <a:ext cx="9019689" cy="83491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Times New (W1)"/>
            <a:buNone/>
          </a:pP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de la </a:t>
          </a: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démarche qualité mise en œuvre</a:t>
          </a:r>
          <a:r>
            <a:rPr lang="fr-FR" sz="2000" kern="1200" dirty="0">
              <a:latin typeface="Arial" panose="020B0604020202020204" pitchFamily="34" charset="0"/>
              <a:cs typeface="Arial" panose="020B0604020202020204" pitchFamily="34" charset="0"/>
            </a:rPr>
            <a:t> au sein de la PME</a:t>
          </a:r>
        </a:p>
      </dsp:txBody>
      <dsp:txXfrm>
        <a:off x="1514212" y="3241788"/>
        <a:ext cx="8970781" cy="786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669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73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7708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779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306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588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7630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197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34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6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991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439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69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52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1017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1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732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F056CD-899E-4A85-8D8D-0E7D937606C4}" type="datetimeFigureOut">
              <a:rPr lang="fr-FR" smtClean="0"/>
              <a:t>23/04/2021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A28B1-C5D1-43B6-AFD7-34295A6DFA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8439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-50800" y="-11775"/>
            <a:ext cx="955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Préparer l’épreuve orale E51</a:t>
            </a:r>
          </a:p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021158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Étape 1 – Trouver un projet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(1</a:t>
            </a:r>
            <a:r>
              <a:rPr lang="fr-FR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trimestre de 2</a:t>
            </a:r>
            <a:r>
              <a:rPr lang="fr-FR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 année)</a:t>
            </a:r>
            <a:endParaRPr lang="fr-FR" sz="28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893128075"/>
              </p:ext>
            </p:extLst>
          </p:nvPr>
        </p:nvGraphicFramePr>
        <p:xfrm>
          <a:off x="241538" y="1647019"/>
          <a:ext cx="11723300" cy="4348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037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9334" y="566478"/>
            <a:ext cx="116542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8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1 – Trouver un projet</a:t>
            </a:r>
          </a:p>
        </p:txBody>
      </p:sp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065153301"/>
              </p:ext>
            </p:extLst>
          </p:nvPr>
        </p:nvGraphicFramePr>
        <p:xfrm>
          <a:off x="300007" y="1859232"/>
          <a:ext cx="11054272" cy="4356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F0FDFF6-AF6C-4ADA-BA37-78CD313C8D4F}"/>
              </a:ext>
            </a:extLst>
          </p:cNvPr>
          <p:cNvSpPr txBox="1"/>
          <p:nvPr/>
        </p:nvSpPr>
        <p:spPr>
          <a:xfrm>
            <a:off x="76200" y="43258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</p:spTree>
    <p:extLst>
      <p:ext uri="{BB962C8B-B14F-4D97-AF65-F5344CB8AC3E}">
        <p14:creationId xmlns:p14="http://schemas.microsoft.com/office/powerpoint/2010/main" val="106916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6648" y="657971"/>
            <a:ext cx="1165428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1 – Trouver un projet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</a:rPr>
              <a:t>Un bon projet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repose sur une problématique ou un besoin réel de l’entreprise qui y trouve un intérêt.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L’entreprise sera plus impliquée dans la démarche et dans la mise en œuvre des solutions. C’est un projet gagnant-gagnant.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099255"/>
              </p:ext>
            </p:extLst>
          </p:nvPr>
        </p:nvGraphicFramePr>
        <p:xfrm>
          <a:off x="949601" y="3343231"/>
          <a:ext cx="10445195" cy="1875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32515">
                  <a:extLst>
                    <a:ext uri="{9D8B030D-6E8A-4147-A177-3AD203B41FA5}">
                      <a16:colId xmlns:a16="http://schemas.microsoft.com/office/drawing/2014/main" val="1902953611"/>
                    </a:ext>
                  </a:extLst>
                </a:gridCol>
                <a:gridCol w="8712680">
                  <a:extLst>
                    <a:ext uri="{9D8B030D-6E8A-4147-A177-3AD203B41FA5}">
                      <a16:colId xmlns:a16="http://schemas.microsoft.com/office/drawing/2014/main" val="1439762149"/>
                    </a:ext>
                  </a:extLst>
                </a:gridCol>
              </a:tblGrid>
              <a:tr h="18757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-"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clients mécontents de la gestion des réclamations,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-"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impayés clients trop importants,</a:t>
                      </a: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Arial" panose="020B0604020202020204" pitchFamily="34" charset="0"/>
                        <a:buChar char="-"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DUS inexistant,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L’obtention d’une certification ou d’un label, 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5553555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5AE1102-E743-4479-A1EF-A92520FA5E9D}"/>
              </a:ext>
            </a:extLst>
          </p:cNvPr>
          <p:cNvSpPr txBox="1"/>
          <p:nvPr/>
        </p:nvSpPr>
        <p:spPr>
          <a:xfrm>
            <a:off x="76200" y="43258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</p:spTree>
    <p:extLst>
      <p:ext uri="{BB962C8B-B14F-4D97-AF65-F5344CB8AC3E}">
        <p14:creationId xmlns:p14="http://schemas.microsoft.com/office/powerpoint/2010/main" val="3418961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-9496" y="-4082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330803"/>
              </p:ext>
            </p:extLst>
          </p:nvPr>
        </p:nvGraphicFramePr>
        <p:xfrm>
          <a:off x="533968" y="3185106"/>
          <a:ext cx="10861525" cy="23099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520">
                  <a:extLst>
                    <a:ext uri="{9D8B030D-6E8A-4147-A177-3AD203B41FA5}">
                      <a16:colId xmlns:a16="http://schemas.microsoft.com/office/drawing/2014/main" val="3918885016"/>
                    </a:ext>
                  </a:extLst>
                </a:gridCol>
                <a:gridCol w="9484005">
                  <a:extLst>
                    <a:ext uri="{9D8B030D-6E8A-4147-A177-3AD203B41FA5}">
                      <a16:colId xmlns:a16="http://schemas.microsoft.com/office/drawing/2014/main" val="2763522518"/>
                    </a:ext>
                  </a:extLst>
                </a:gridCol>
              </a:tblGrid>
              <a:tr h="1319954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2963545" algn="l"/>
                          <a:tab pos="3749040" algn="l"/>
                          <a:tab pos="4206240" algn="l"/>
                        </a:tabLs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63" marR="58763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Réaliser une enquête qualité pour un cabinet de recrutement :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projet inclut la création du questionnaire, son administration, son dépouillement, l’analyse des résultats et des propositions d’améliorations au vu des résultats.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63" marR="58763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350380"/>
                  </a:ext>
                </a:extLst>
              </a:tr>
              <a:tr h="98996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Réaliser le DUS d'une société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 panose="05000000000000000000" pitchFamily="2" charset="2"/>
                        <a:buChar char=""/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projet consiste à analyser les postes, identifier et évaluer les risques, puis rédiger le DUS et enfin proposer des plans d’amélioration ou de formation.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8763" marR="58763" marT="0" marB="0"/>
                </a:tc>
                <a:extLst>
                  <a:ext uri="{0D108BD9-81ED-4DB2-BD59-A6C34878D82A}">
                    <a16:rowId xmlns:a16="http://schemas.microsoft.com/office/drawing/2014/main" val="37397000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07568" y="1829039"/>
            <a:ext cx="103692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projet ne doit pas être une tâche à réaliser, il doit être suffisamment riche pour que l’étudiant ait matière à analyser les causes, à proposer des solutions et à en évaluer les résultats.</a:t>
            </a:r>
            <a:endParaRPr lang="fr-FR" sz="2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75" y="519138"/>
            <a:ext cx="11654287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tape 1 – Trouver un projet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</a:rPr>
              <a:t>Un bon projet</a:t>
            </a:r>
          </a:p>
        </p:txBody>
      </p:sp>
    </p:spTree>
    <p:extLst>
      <p:ext uri="{BB962C8B-B14F-4D97-AF65-F5344CB8AC3E}">
        <p14:creationId xmlns:p14="http://schemas.microsoft.com/office/powerpoint/2010/main" val="251859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0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609" y="676458"/>
            <a:ext cx="11776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</a:rPr>
              <a:t> Préciser le contexte du projet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dossier de l’épreuve de projet (12 pages) doit contenir : 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AA3C7B2B-7A10-4567-BE8D-D86C06BB8B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6316462"/>
              </p:ext>
            </p:extLst>
          </p:nvPr>
        </p:nvGraphicFramePr>
        <p:xfrm>
          <a:off x="-241301" y="1897409"/>
          <a:ext cx="11527367" cy="4284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1371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0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70609" y="676458"/>
            <a:ext cx="1177697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</a:rPr>
              <a:t> Préciser le contexte du projet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dossier de l’épreuve de projet (12 pages) doit contenir : </a:t>
            </a: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6ACB9353-8F9F-4105-B1E2-DD035B4B91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845239"/>
              </p:ext>
            </p:extLst>
          </p:nvPr>
        </p:nvGraphicFramePr>
        <p:xfrm>
          <a:off x="723899" y="1803401"/>
          <a:ext cx="10511368" cy="4466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1898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0" y="0"/>
            <a:ext cx="955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Le projet et l’épreuve en 4 étapes</a:t>
            </a:r>
            <a:endParaRPr lang="fr-FR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2300" y="967460"/>
            <a:ext cx="10684933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</a:rPr>
              <a:t>Préciser le contexte du projet</a:t>
            </a:r>
          </a:p>
          <a:p>
            <a:pPr algn="just"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800" b="1" dirty="0">
              <a:solidFill>
                <a:srgbClr val="00B0F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 travail peut être fait après le stage mais nous conseillons de le commencer la présentation du contexte avant le stage (sur les heures d’atelier).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400"/>
              </a:spcBef>
              <a:buFont typeface="Wingdings" panose="05000000000000000000" pitchFamily="2" charset="2"/>
              <a:buChar char="q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Afin d’analyser et de bien comprendre le contexte du projet avant de commencer le stage. Faire un MOFF de l’entreprise pour prendre du recul et justifier </a:t>
            </a:r>
            <a:r>
              <a:rPr lang="fr-FR" sz="24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projet </a:t>
            </a: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(le mettre en annexe).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24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Afin de se consacrer totalement au projet durant le stage. </a:t>
            </a:r>
            <a:endParaRPr lang="fr-FR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endParaRPr lang="fr-FR" sz="2800" b="1" dirty="0">
              <a:solidFill>
                <a:srgbClr val="00B0F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5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61</TotalTime>
  <Words>733</Words>
  <Application>Microsoft Office PowerPoint</Application>
  <PresentationFormat>Grand écran</PresentationFormat>
  <Paragraphs>51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Times New (W1)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6086. Financement de la reprise d’entreprise  </dc:title>
  <dc:creator>Claude Terrier</dc:creator>
  <cp:lastModifiedBy>Claude Terrier</cp:lastModifiedBy>
  <cp:revision>16</cp:revision>
  <dcterms:created xsi:type="dcterms:W3CDTF">2014-01-20T07:37:37Z</dcterms:created>
  <dcterms:modified xsi:type="dcterms:W3CDTF">2021-04-22T23:08:24Z</dcterms:modified>
</cp:coreProperties>
</file>