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3084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31809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6713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27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7919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85794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95630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438270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69940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4003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5327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77769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11/10/2023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820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5448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97369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11/10/2023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53474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47789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11/10/2023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20287319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041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Identifier les besoins et les contraintes</a:t>
            </a:r>
            <a:endParaRPr lang="fr-FR" sz="2400"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78917055-E032-4BD6-984D-30DC7F1C7EC4}"/>
              </a:ext>
            </a:extLst>
          </p:cNvPr>
          <p:cNvSpPr txBox="1">
            <a:spLocks/>
          </p:cNvSpPr>
          <p:nvPr/>
        </p:nvSpPr>
        <p:spPr>
          <a:xfrm>
            <a:off x="0" y="0"/>
            <a:ext cx="12192000" cy="55903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latin typeface="Arial" panose="020B0604020202020204" pitchFamily="34" charset="0"/>
                <a:cs typeface="Arial" panose="020B0604020202020204" pitchFamily="34" charset="0"/>
              </a:rPr>
              <a:t>Chap. 2 – Participer à un projet</a:t>
            </a:r>
            <a:endParaRPr lang="fr-FR" sz="36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00DF145-B463-4028-A5FE-ED74B15FE2E6}"/>
              </a:ext>
            </a:extLst>
          </p:cNvPr>
          <p:cNvSpPr txBox="1"/>
          <p:nvPr/>
        </p:nvSpPr>
        <p:spPr>
          <a:xfrm>
            <a:off x="278203" y="1643428"/>
            <a:ext cx="7625132" cy="2790508"/>
          </a:xfrm>
          <a:prstGeom prst="rect">
            <a:avLst/>
          </a:prstGeom>
          <a:noFill/>
        </p:spPr>
        <p:txBody>
          <a:bodyPr wrap="square">
            <a:spAutoFit/>
          </a:bodyPr>
          <a:lstStyle/>
          <a:p>
            <a:pPr algn="just">
              <a:spcBef>
                <a:spcPts val="1800"/>
              </a:spcBef>
              <a:spcAft>
                <a:spcPts val="750"/>
              </a:spcAft>
            </a:pPr>
            <a:r>
              <a:rPr lang="fr-FR" sz="2200" dirty="0">
                <a:effectLst/>
                <a:latin typeface="Arial" panose="020B0604020202020204" pitchFamily="34" charset="0"/>
                <a:ea typeface="Calibri" panose="020F0502020204030204" pitchFamily="34" charset="0"/>
                <a:cs typeface="Times New Roman" panose="02020603050405020304" pitchFamily="18" charset="0"/>
              </a:rPr>
              <a:t>Ce sont les limites du projet à respecter </a:t>
            </a:r>
            <a:r>
              <a:rPr lang="fr-FR" sz="2200" dirty="0">
                <a:latin typeface="Arial" panose="020B0604020202020204" pitchFamily="34" charset="0"/>
                <a:ea typeface="Calibri" panose="020F0502020204030204" pitchFamily="34" charset="0"/>
                <a:cs typeface="Times New Roman" panose="02020603050405020304" pitchFamily="18" charset="0"/>
              </a:rPr>
              <a:t>qui</a:t>
            </a:r>
            <a:r>
              <a:rPr lang="fr-FR" sz="2200" dirty="0">
                <a:effectLst/>
                <a:latin typeface="Arial" panose="020B0604020202020204" pitchFamily="34" charset="0"/>
                <a:ea typeface="Calibri" panose="020F0502020204030204" pitchFamily="34" charset="0"/>
                <a:cs typeface="Times New Roman" panose="02020603050405020304" pitchFamily="18" charset="0"/>
              </a:rPr>
              <a:t> doivent être prises en comptes pour proposer des solutions réalistes.</a:t>
            </a:r>
          </a:p>
          <a:p>
            <a:pPr marL="342900" indent="-342900" algn="just">
              <a:spcBef>
                <a:spcPts val="1800"/>
              </a:spcBef>
              <a:spcAft>
                <a:spcPts val="750"/>
              </a:spcAft>
              <a:buFont typeface="Wingdings" panose="05000000000000000000" pitchFamily="2" charset="2"/>
              <a:buChar char="q"/>
            </a:pPr>
            <a:r>
              <a:rPr lang="fr-FR" sz="2200" dirty="0">
                <a:effectLst/>
                <a:latin typeface="Arial" panose="020B0604020202020204" pitchFamily="34" charset="0"/>
                <a:ea typeface="Calibri" panose="020F0502020204030204" pitchFamily="34" charset="0"/>
                <a:cs typeface="Times New Roman" panose="02020603050405020304" pitchFamily="18" charset="0"/>
              </a:rPr>
              <a:t>Elles peuvent être commerciales, financières, juridiques, techniques, humaines, organisationnelles.</a:t>
            </a:r>
          </a:p>
          <a:p>
            <a:pPr marL="342900" indent="-342900" algn="just">
              <a:spcBef>
                <a:spcPts val="1800"/>
              </a:spcBef>
              <a:spcAft>
                <a:spcPts val="600"/>
              </a:spcAft>
              <a:buFont typeface="Wingdings" panose="05000000000000000000" pitchFamily="2" charset="2"/>
              <a:buChar char="q"/>
            </a:pPr>
            <a:r>
              <a:rPr lang="fr-FR" sz="2200" dirty="0">
                <a:effectLst/>
                <a:latin typeface="Arial" panose="020B0604020202020204" pitchFamily="34" charset="0"/>
                <a:ea typeface="Calibri" panose="020F0502020204030204" pitchFamily="34" charset="0"/>
                <a:cs typeface="Arial" panose="020B0604020202020204" pitchFamily="34" charset="0"/>
              </a:rPr>
              <a:t>Elles doivent être décrites de façon exhaustive et précise et, si possible, quantifiées.</a:t>
            </a:r>
            <a:endParaRPr lang="fr-FR" sz="2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 3" descr="Une image contenant intérieur, stationnaire, plastique, orange&#10;&#10;Description générée automatiquement">
            <a:extLst>
              <a:ext uri="{FF2B5EF4-FFF2-40B4-BE49-F238E27FC236}">
                <a16:creationId xmlns:a16="http://schemas.microsoft.com/office/drawing/2014/main" id="{91A1431F-AE0E-4057-8066-6C75F4A61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508" y="1687052"/>
            <a:ext cx="3518288" cy="258261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8CA7DC26-3B2D-4BC8-AC37-687F18A0CF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04"/>
          <a:stretch/>
        </p:blipFill>
        <p:spPr>
          <a:xfrm>
            <a:off x="4286495" y="4502157"/>
            <a:ext cx="2669946" cy="1962478"/>
          </a:xfrm>
          <a:prstGeom prst="rect">
            <a:avLst/>
          </a:prstGeom>
        </p:spPr>
      </p:pic>
    </p:spTree>
    <p:extLst>
      <p:ext uri="{BB962C8B-B14F-4D97-AF65-F5344CB8AC3E}">
        <p14:creationId xmlns:p14="http://schemas.microsoft.com/office/powerpoint/2010/main" val="141725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9758"/>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Identifier les besoins et les contraintes</a:t>
            </a:r>
            <a:endParaRPr lang="fr-FR" sz="2400" dirty="0">
              <a:latin typeface="Arial" panose="020B0604020202020204" pitchFamily="34" charset="0"/>
              <a:cs typeface="Arial" panose="020B0604020202020204" pitchFamily="34" charset="0"/>
            </a:endParaRPr>
          </a:p>
        </p:txBody>
      </p:sp>
      <p:graphicFrame>
        <p:nvGraphicFramePr>
          <p:cNvPr id="3" name="Tableau 2">
            <a:extLst>
              <a:ext uri="{FF2B5EF4-FFF2-40B4-BE49-F238E27FC236}">
                <a16:creationId xmlns:a16="http://schemas.microsoft.com/office/drawing/2014/main" id="{EBEC793D-CE70-48C2-B072-5CB4B0FD7750}"/>
              </a:ext>
            </a:extLst>
          </p:cNvPr>
          <p:cNvGraphicFramePr>
            <a:graphicFrameLocks noGrp="1"/>
          </p:cNvGraphicFramePr>
          <p:nvPr>
            <p:extLst>
              <p:ext uri="{D42A27DB-BD31-4B8C-83A1-F6EECF244321}">
                <p14:modId xmlns:p14="http://schemas.microsoft.com/office/powerpoint/2010/main" val="3039667353"/>
              </p:ext>
            </p:extLst>
          </p:nvPr>
        </p:nvGraphicFramePr>
        <p:xfrm>
          <a:off x="542924" y="862013"/>
          <a:ext cx="11187113" cy="5643905"/>
        </p:xfrm>
        <a:graphic>
          <a:graphicData uri="http://schemas.openxmlformats.org/drawingml/2006/table">
            <a:tbl>
              <a:tblPr firstRow="1" firstCol="1" bandRow="1">
                <a:tableStyleId>{5C22544A-7EE6-4342-B048-85BDC9FD1C3A}</a:tableStyleId>
              </a:tblPr>
              <a:tblGrid>
                <a:gridCol w="2314029">
                  <a:extLst>
                    <a:ext uri="{9D8B030D-6E8A-4147-A177-3AD203B41FA5}">
                      <a16:colId xmlns:a16="http://schemas.microsoft.com/office/drawing/2014/main" val="2012948833"/>
                    </a:ext>
                  </a:extLst>
                </a:gridCol>
                <a:gridCol w="8873084">
                  <a:extLst>
                    <a:ext uri="{9D8B030D-6E8A-4147-A177-3AD203B41FA5}">
                      <a16:colId xmlns:a16="http://schemas.microsoft.com/office/drawing/2014/main" val="2437097366"/>
                    </a:ext>
                  </a:extLst>
                </a:gridCol>
              </a:tblGrid>
              <a:tr h="581776">
                <a:tc>
                  <a:txBody>
                    <a:bodyPr/>
                    <a:lstStyle/>
                    <a:p>
                      <a:pPr algn="ctr">
                        <a:spcBef>
                          <a:spcPts val="300"/>
                        </a:spcBef>
                        <a:spcAft>
                          <a:spcPts val="300"/>
                        </a:spcAft>
                      </a:pPr>
                      <a:r>
                        <a:rPr lang="fr-FR" sz="1800" dirty="0">
                          <a:effectLst/>
                          <a:latin typeface="Arial" panose="020B0604020202020204" pitchFamily="34" charset="0"/>
                          <a:cs typeface="Arial" panose="020B0604020202020204" pitchFamily="34" charset="0"/>
                        </a:rPr>
                        <a:t>Contraintes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fr-FR" sz="1800" dirty="0">
                          <a:effectLst/>
                          <a:latin typeface="Arial" panose="020B0604020202020204" pitchFamily="34" charset="0"/>
                          <a:cs typeface="Arial" panose="020B0604020202020204" pitchFamily="34" charset="0"/>
                        </a:rPr>
                        <a:t>Remarques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4248292"/>
                  </a:ext>
                </a:extLst>
              </a:tr>
              <a:tr h="597972">
                <a:tc>
                  <a:txBody>
                    <a:bodyPr/>
                    <a:lstStyle/>
                    <a:p>
                      <a:r>
                        <a:rPr lang="fr-FR" sz="1800" dirty="0">
                          <a:effectLst/>
                          <a:latin typeface="Arial" panose="020B0604020202020204" pitchFamily="34" charset="0"/>
                          <a:cs typeface="Arial" panose="020B0604020202020204" pitchFamily="34" charset="0"/>
                        </a:rPr>
                        <a:t>Budgétaires et financières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a:effectLst/>
                          <a:latin typeface="Arial" panose="020B0604020202020204" pitchFamily="34" charset="0"/>
                          <a:cs typeface="Arial" panose="020B0604020202020204" pitchFamily="34" charset="0"/>
                        </a:rPr>
                        <a:t>Le budget alloué au projet est un critère décisif à prendre en compte. Il a une incidence sur tous les autres éléments induits par le projet.</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4447270"/>
                  </a:ext>
                </a:extLst>
              </a:tr>
              <a:tr h="596436">
                <a:tc>
                  <a:txBody>
                    <a:bodyPr/>
                    <a:lstStyle/>
                    <a:p>
                      <a:r>
                        <a:rPr lang="fr-FR" sz="1800">
                          <a:effectLst/>
                          <a:latin typeface="Arial" panose="020B0604020202020204" pitchFamily="34" charset="0"/>
                          <a:cs typeface="Arial" panose="020B0604020202020204" pitchFamily="34" charset="0"/>
                        </a:rPr>
                        <a:t>Commerciales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a:effectLst/>
                          <a:latin typeface="Arial" panose="020B0604020202020204" pitchFamily="34" charset="0"/>
                          <a:cs typeface="Arial" panose="020B0604020202020204" pitchFamily="34" charset="0"/>
                        </a:rPr>
                        <a:t>Le projet peut avoir une incidence sur le réseau de distribution, les commerciaux la politique commerciale</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80623761"/>
                  </a:ext>
                </a:extLst>
              </a:tr>
              <a:tr h="877863">
                <a:tc>
                  <a:txBody>
                    <a:bodyPr/>
                    <a:lstStyle/>
                    <a:p>
                      <a:r>
                        <a:rPr lang="fr-FR" sz="1800">
                          <a:effectLst/>
                          <a:latin typeface="Arial" panose="020B0604020202020204" pitchFamily="34" charset="0"/>
                          <a:cs typeface="Arial" panose="020B0604020202020204" pitchFamily="34" charset="0"/>
                        </a:rPr>
                        <a:t>Techniques et technologiques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a:effectLst/>
                          <a:latin typeface="Arial" panose="020B0604020202020204" pitchFamily="34" charset="0"/>
                          <a:cs typeface="Arial" panose="020B0604020202020204" pitchFamily="34" charset="0"/>
                        </a:rPr>
                        <a:t>Le projet peut nécessiter la mise en œuvre de moyens techniques ou technologiques particuliers (matériel, informatique…). Ils doivent être identifiés lorsqu’ils conditionnent la faisabilité du projet.</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7060813"/>
                  </a:ext>
                </a:extLst>
              </a:tr>
              <a:tr h="597972">
                <a:tc>
                  <a:txBody>
                    <a:bodyPr/>
                    <a:lstStyle/>
                    <a:p>
                      <a:r>
                        <a:rPr lang="fr-FR" sz="1800">
                          <a:effectLst/>
                          <a:latin typeface="Arial" panose="020B0604020202020204" pitchFamily="34" charset="0"/>
                          <a:cs typeface="Arial" panose="020B0604020202020204" pitchFamily="34" charset="0"/>
                        </a:rPr>
                        <a:t>Humaines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a:effectLst/>
                          <a:latin typeface="Arial" panose="020B0604020202020204" pitchFamily="34" charset="0"/>
                          <a:cs typeface="Arial" panose="020B0604020202020204" pitchFamily="34" charset="0"/>
                        </a:rPr>
                        <a:t>Le projet peut impliquer des contraintes de compétence, de formation, de recrutement, d’effectifs.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269101"/>
                  </a:ext>
                </a:extLst>
              </a:tr>
              <a:tr h="1195942">
                <a:tc>
                  <a:txBody>
                    <a:bodyPr/>
                    <a:lstStyle/>
                    <a:p>
                      <a:pPr>
                        <a:spcBef>
                          <a:spcPts val="300"/>
                        </a:spcBef>
                        <a:spcAft>
                          <a:spcPts val="300"/>
                        </a:spcAft>
                      </a:pPr>
                      <a:r>
                        <a:rPr lang="fr-FR" sz="1800">
                          <a:effectLst/>
                          <a:latin typeface="Arial" panose="020B0604020202020204" pitchFamily="34" charset="0"/>
                          <a:cs typeface="Arial" panose="020B0604020202020204" pitchFamily="34" charset="0"/>
                        </a:rPr>
                        <a:t>Temporelles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dirty="0">
                          <a:effectLst/>
                          <a:latin typeface="Arial" panose="020B0604020202020204" pitchFamily="34" charset="0"/>
                          <a:cs typeface="Arial" panose="020B0604020202020204" pitchFamily="34" charset="0"/>
                        </a:rPr>
                        <a:t>Tout projet s'inscrit dans une temporalité qui implique une échéance dont découle l'organisation et l'enchaînement des tâches. Pour garantir la réalisation du projet dans les délais impartis, chaque tâche doit respecter les durées et les échéances qui lui sont affectées. </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8077170"/>
                  </a:ext>
                </a:extLst>
              </a:tr>
              <a:tr h="597972">
                <a:tc>
                  <a:txBody>
                    <a:bodyPr/>
                    <a:lstStyle/>
                    <a:p>
                      <a:pPr>
                        <a:spcBef>
                          <a:spcPts val="300"/>
                        </a:spcBef>
                        <a:spcAft>
                          <a:spcPts val="300"/>
                        </a:spcAft>
                      </a:pPr>
                      <a:r>
                        <a:rPr lang="fr-FR" sz="1800">
                          <a:effectLst/>
                          <a:latin typeface="Arial" panose="020B0604020202020204" pitchFamily="34" charset="0"/>
                          <a:cs typeface="Arial" panose="020B0604020202020204" pitchFamily="34" charset="0"/>
                        </a:rPr>
                        <a:t>Environnementales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dirty="0">
                          <a:effectLst/>
                          <a:latin typeface="Arial" panose="020B0604020202020204" pitchFamily="34" charset="0"/>
                          <a:cs typeface="Arial" panose="020B0604020202020204" pitchFamily="34" charset="0"/>
                        </a:rPr>
                        <a:t>C'est un critère de plus en plus important que l'entreprise doit intégrer dans ses contraintes.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3750558"/>
                  </a:ext>
                </a:extLst>
              </a:tr>
              <a:tr h="597972">
                <a:tc>
                  <a:txBody>
                    <a:bodyPr/>
                    <a:lstStyle/>
                    <a:p>
                      <a:r>
                        <a:rPr lang="fr-FR" sz="1800">
                          <a:effectLst/>
                          <a:latin typeface="Arial" panose="020B0604020202020204" pitchFamily="34" charset="0"/>
                          <a:cs typeface="Arial" panose="020B0604020202020204" pitchFamily="34" charset="0"/>
                        </a:rPr>
                        <a:t>Juridiques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fr-FR" sz="1800" dirty="0">
                          <a:effectLst/>
                          <a:latin typeface="Arial" panose="020B0604020202020204" pitchFamily="34" charset="0"/>
                          <a:cs typeface="Arial" panose="020B0604020202020204" pitchFamily="34" charset="0"/>
                        </a:rPr>
                        <a:t>Tout projet s’inscrit dans un contexte légal et réglementaire qui </a:t>
                      </a:r>
                      <a:r>
                        <a:rPr lang="fr-FR" sz="1800">
                          <a:effectLst/>
                          <a:latin typeface="Arial" panose="020B0604020202020204" pitchFamily="34" charset="0"/>
                          <a:cs typeface="Arial" panose="020B0604020202020204" pitchFamily="34" charset="0"/>
                        </a:rPr>
                        <a:t>doit être respecté. </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58778995"/>
                  </a:ext>
                </a:extLst>
              </a:tr>
            </a:tbl>
          </a:graphicData>
        </a:graphic>
      </p:graphicFrame>
    </p:spTree>
    <p:extLst>
      <p:ext uri="{BB962C8B-B14F-4D97-AF65-F5344CB8AC3E}">
        <p14:creationId xmlns:p14="http://schemas.microsoft.com/office/powerpoint/2010/main" val="138175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314</TotalTime>
  <Words>257</Words>
  <Application>Microsoft Office PowerPoint</Application>
  <PresentationFormat>Grand écran</PresentationFormat>
  <Paragraphs>22</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Century Gothic</vt:lpstr>
      <vt:lpstr>Wingdings</vt:lpstr>
      <vt:lpstr>Wingdings 3</vt:lpstr>
      <vt:lpstr>Ion</vt:lpstr>
      <vt:lpstr>  2.  Identifier les besoins et les contraintes</vt:lpstr>
      <vt:lpstr>  2.  Identifier les besoins et les contraintes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25</cp:revision>
  <dcterms:created xsi:type="dcterms:W3CDTF">2014-01-16T23:14:09Z</dcterms:created>
  <dcterms:modified xsi:type="dcterms:W3CDTF">2023-10-11T18:36:34Z</dcterms:modified>
</cp:coreProperties>
</file>