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4" r:id="rId3"/>
    <p:sldId id="260"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E9029-1728-4432-85F5-D413FA3B0F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63B6991C-7BAD-4B43-B98F-DDA0FE0C646B}">
      <dgm:prSet phldrT="[Texte]"/>
      <dgm:spPr/>
      <dgm:t>
        <a:bodyPr/>
        <a:lstStyle/>
        <a:p>
          <a:r>
            <a:rPr lang="fr-FR" dirty="0">
              <a:effectLst/>
              <a:latin typeface="Arial" panose="020B0604020202020204" pitchFamily="34" charset="0"/>
              <a:ea typeface="Times New Roman" panose="02020603050405020304" pitchFamily="18" charset="0"/>
            </a:rPr>
            <a:t>La diffusion doit être organisée et adaptée au profil du destinataire et de ses besoins</a:t>
          </a:r>
          <a:r>
            <a:rPr lang="fr-FR" b="0" dirty="0">
              <a:effectLst/>
              <a:latin typeface="Arial" panose="020B0604020202020204" pitchFamily="34" charset="0"/>
              <a:ea typeface="Times New Roman" panose="02020603050405020304" pitchFamily="18" charset="0"/>
              <a:cs typeface="Times New Roman" panose="02020603050405020304" pitchFamily="18" charset="0"/>
            </a:rPr>
            <a:t> </a:t>
          </a:r>
          <a:endParaRPr lang="fr-FR" dirty="0"/>
        </a:p>
      </dgm:t>
    </dgm:pt>
    <dgm:pt modelId="{5A024349-7A60-4F3D-B8DB-5DC2F6C5B3A7}" type="parTrans" cxnId="{9588FBF7-0B77-4B97-B1A9-3D6E0ACF4E31}">
      <dgm:prSet/>
      <dgm:spPr/>
      <dgm:t>
        <a:bodyPr/>
        <a:lstStyle/>
        <a:p>
          <a:endParaRPr lang="fr-FR"/>
        </a:p>
      </dgm:t>
    </dgm:pt>
    <dgm:pt modelId="{5A397BF4-D78F-4B6B-992B-13D644522135}" type="sibTrans" cxnId="{9588FBF7-0B77-4B97-B1A9-3D6E0ACF4E31}">
      <dgm:prSet/>
      <dgm:spPr/>
      <dgm:t>
        <a:bodyPr/>
        <a:lstStyle/>
        <a:p>
          <a:endParaRPr lang="fr-FR"/>
        </a:p>
      </dgm:t>
    </dgm:pt>
    <dgm:pt modelId="{E6752386-9FFF-4EEB-BC07-455245D40100}">
      <dgm:prSet/>
      <dgm:spPr/>
      <dgm:t>
        <a:bodyPr/>
        <a:lstStyle/>
        <a:p>
          <a:r>
            <a:rPr lang="fr-FR" dirty="0">
              <a:effectLst/>
              <a:latin typeface="Arial" panose="020B0604020202020204" pitchFamily="34" charset="0"/>
              <a:ea typeface="Calibri" panose="020F0502020204030204" pitchFamily="34" charset="0"/>
              <a:cs typeface="Arial" panose="020B0604020202020204" pitchFamily="34" charset="0"/>
            </a:rPr>
            <a:t>les </a:t>
          </a:r>
          <a:r>
            <a:rPr lang="fr-FR" b="1" dirty="0">
              <a:effectLst/>
              <a:latin typeface="Arial" panose="020B0604020202020204" pitchFamily="34" charset="0"/>
              <a:ea typeface="Calibri" panose="020F0502020204030204" pitchFamily="34" charset="0"/>
              <a:cs typeface="Arial" panose="020B0604020202020204" pitchFamily="34" charset="0"/>
            </a:rPr>
            <a:t>décideurs </a:t>
          </a:r>
          <a:r>
            <a:rPr lang="fr-FR" dirty="0">
              <a:effectLst/>
              <a:latin typeface="Arial" panose="020B0604020202020204" pitchFamily="34" charset="0"/>
              <a:ea typeface="Calibri" panose="020F0502020204030204" pitchFamily="34" charset="0"/>
              <a:cs typeface="Arial" panose="020B0604020202020204" pitchFamily="34" charset="0"/>
            </a:rPr>
            <a:t>ont besoin d’une vision stratégique des menaces ou opportunités de leur entreprise </a:t>
          </a:r>
          <a:endParaRPr lang="fr-FR" dirty="0">
            <a:effectLst/>
            <a:latin typeface="Arial" panose="020B0604020202020204" pitchFamily="34" charset="0"/>
            <a:ea typeface="Calibri" panose="020F0502020204030204" pitchFamily="34" charset="0"/>
            <a:cs typeface="Times New Roman" panose="02020603050405020304" pitchFamily="18" charset="0"/>
          </a:endParaRPr>
        </a:p>
      </dgm:t>
    </dgm:pt>
    <dgm:pt modelId="{69CA9A5D-AEF3-4310-8633-9F17B50DFCC3}" type="parTrans" cxnId="{03E9A23E-0BE3-4D08-A988-247C06EAD5B4}">
      <dgm:prSet/>
      <dgm:spPr/>
      <dgm:t>
        <a:bodyPr/>
        <a:lstStyle/>
        <a:p>
          <a:endParaRPr lang="fr-FR"/>
        </a:p>
      </dgm:t>
    </dgm:pt>
    <dgm:pt modelId="{5DD86F6C-6C88-4C36-AC9B-AF77034CEBA7}" type="sibTrans" cxnId="{03E9A23E-0BE3-4D08-A988-247C06EAD5B4}">
      <dgm:prSet/>
      <dgm:spPr/>
      <dgm:t>
        <a:bodyPr/>
        <a:lstStyle/>
        <a:p>
          <a:endParaRPr lang="fr-FR"/>
        </a:p>
      </dgm:t>
    </dgm:pt>
    <dgm:pt modelId="{74A002F4-C4CA-4CB7-8C95-D4BAD249D169}">
      <dgm:prSet/>
      <dgm:spPr/>
      <dgm:t>
        <a:bodyPr/>
        <a:lstStyle/>
        <a:p>
          <a:r>
            <a:rPr lang="fr-FR" dirty="0">
              <a:effectLst/>
              <a:latin typeface="Arial" panose="020B0604020202020204" pitchFamily="34" charset="0"/>
              <a:ea typeface="Calibri" panose="020F0502020204030204" pitchFamily="34" charset="0"/>
              <a:cs typeface="Arial" panose="020B0604020202020204" pitchFamily="34" charset="0"/>
            </a:rPr>
            <a:t>les </a:t>
          </a:r>
          <a:r>
            <a:rPr lang="fr-FR" b="1" dirty="0">
              <a:effectLst/>
              <a:latin typeface="Arial" panose="020B0604020202020204" pitchFamily="34" charset="0"/>
              <a:ea typeface="Calibri" panose="020F0502020204030204" pitchFamily="34" charset="0"/>
              <a:cs typeface="Arial" panose="020B0604020202020204" pitchFamily="34" charset="0"/>
            </a:rPr>
            <a:t>commerciaux</a:t>
          </a:r>
          <a:r>
            <a:rPr lang="fr-FR" dirty="0">
              <a:effectLst/>
              <a:latin typeface="Arial" panose="020B0604020202020204" pitchFamily="34" charset="0"/>
              <a:ea typeface="Calibri" panose="020F0502020204030204" pitchFamily="34" charset="0"/>
              <a:cs typeface="Arial" panose="020B0604020202020204" pitchFamily="34" charset="0"/>
            </a:rPr>
            <a:t> souhaitent enrichir leurs argumentaires grâce à la veille concurrentielle </a:t>
          </a:r>
          <a:endParaRPr lang="fr-FR" dirty="0">
            <a:effectLst/>
            <a:latin typeface="Arial" panose="020B0604020202020204" pitchFamily="34" charset="0"/>
            <a:ea typeface="Calibri" panose="020F0502020204030204" pitchFamily="34" charset="0"/>
            <a:cs typeface="Times New Roman" panose="02020603050405020304" pitchFamily="18" charset="0"/>
          </a:endParaRPr>
        </a:p>
      </dgm:t>
    </dgm:pt>
    <dgm:pt modelId="{EAC44F6F-A012-4AE9-AEF0-0FB837E1B6F4}" type="parTrans" cxnId="{D55B98E8-29F3-4A23-A6B2-61446046276D}">
      <dgm:prSet/>
      <dgm:spPr/>
      <dgm:t>
        <a:bodyPr/>
        <a:lstStyle/>
        <a:p>
          <a:endParaRPr lang="fr-FR"/>
        </a:p>
      </dgm:t>
    </dgm:pt>
    <dgm:pt modelId="{F5729016-FC28-4838-AA65-B55EE947FD8F}" type="sibTrans" cxnId="{D55B98E8-29F3-4A23-A6B2-61446046276D}">
      <dgm:prSet/>
      <dgm:spPr/>
      <dgm:t>
        <a:bodyPr/>
        <a:lstStyle/>
        <a:p>
          <a:endParaRPr lang="fr-FR"/>
        </a:p>
      </dgm:t>
    </dgm:pt>
    <dgm:pt modelId="{F4A42E3A-1F72-4BD8-BC1E-EC47EE4B1205}">
      <dgm:prSet/>
      <dgm:spPr/>
      <dgm:t>
        <a:bodyPr/>
        <a:lstStyle/>
        <a:p>
          <a:r>
            <a:rPr lang="fr-FR" dirty="0">
              <a:effectLst/>
              <a:latin typeface="Arial" panose="020B0604020202020204" pitchFamily="34" charset="0"/>
              <a:ea typeface="Calibri" panose="020F0502020204030204" pitchFamily="34" charset="0"/>
              <a:cs typeface="Arial" panose="020B0604020202020204" pitchFamily="34" charset="0"/>
            </a:rPr>
            <a:t>les </a:t>
          </a:r>
          <a:r>
            <a:rPr lang="fr-FR" b="1" dirty="0">
              <a:effectLst/>
              <a:latin typeface="Arial" panose="020B0604020202020204" pitchFamily="34" charset="0"/>
              <a:ea typeface="Calibri" panose="020F0502020204030204" pitchFamily="34" charset="0"/>
              <a:cs typeface="Arial" panose="020B0604020202020204" pitchFamily="34" charset="0"/>
            </a:rPr>
            <a:t>ingénieurs et spécialistes</a:t>
          </a:r>
          <a:r>
            <a:rPr lang="fr-FR" dirty="0">
              <a:effectLst/>
              <a:latin typeface="Arial" panose="020B0604020202020204" pitchFamily="34" charset="0"/>
              <a:ea typeface="Calibri" panose="020F0502020204030204" pitchFamily="34" charset="0"/>
              <a:cs typeface="Arial" panose="020B0604020202020204" pitchFamily="34" charset="0"/>
            </a:rPr>
            <a:t> de la R&amp;D recherchent des pistes de recherche pour leurs travaux.</a:t>
          </a:r>
          <a:endParaRPr lang="fr-FR" dirty="0">
            <a:effectLst/>
            <a:latin typeface="Arial" panose="020B0604020202020204" pitchFamily="34" charset="0"/>
            <a:ea typeface="Calibri" panose="020F0502020204030204" pitchFamily="34" charset="0"/>
            <a:cs typeface="Times New Roman" panose="02020603050405020304" pitchFamily="18" charset="0"/>
          </a:endParaRPr>
        </a:p>
      </dgm:t>
    </dgm:pt>
    <dgm:pt modelId="{F62E1C82-E049-4D86-B878-0D4B63DFD930}" type="parTrans" cxnId="{6670779B-3737-4911-B870-31C6BACD8AEA}">
      <dgm:prSet/>
      <dgm:spPr/>
      <dgm:t>
        <a:bodyPr/>
        <a:lstStyle/>
        <a:p>
          <a:endParaRPr lang="fr-FR"/>
        </a:p>
      </dgm:t>
    </dgm:pt>
    <dgm:pt modelId="{E04CCB42-90F6-42E7-88F9-AF5D17015BF5}" type="sibTrans" cxnId="{6670779B-3737-4911-B870-31C6BACD8AEA}">
      <dgm:prSet/>
      <dgm:spPr/>
      <dgm:t>
        <a:bodyPr/>
        <a:lstStyle/>
        <a:p>
          <a:endParaRPr lang="fr-FR"/>
        </a:p>
      </dgm:t>
    </dgm:pt>
    <dgm:pt modelId="{735E0DF7-127E-440D-8DFA-182E706C2801}" type="pres">
      <dgm:prSet presAssocID="{9F4E9029-1728-4432-85F5-D413FA3B0FE7}" presName="hierChild1" presStyleCnt="0">
        <dgm:presLayoutVars>
          <dgm:chPref val="1"/>
          <dgm:dir/>
          <dgm:animOne val="branch"/>
          <dgm:animLvl val="lvl"/>
          <dgm:resizeHandles/>
        </dgm:presLayoutVars>
      </dgm:prSet>
      <dgm:spPr/>
    </dgm:pt>
    <dgm:pt modelId="{20737679-61AE-41EF-B2C7-5C4FC652BFBB}" type="pres">
      <dgm:prSet presAssocID="{63B6991C-7BAD-4B43-B98F-DDA0FE0C646B}" presName="hierRoot1" presStyleCnt="0"/>
      <dgm:spPr/>
    </dgm:pt>
    <dgm:pt modelId="{AE969FB4-93F2-4765-955B-4577002C7402}" type="pres">
      <dgm:prSet presAssocID="{63B6991C-7BAD-4B43-B98F-DDA0FE0C646B}" presName="composite" presStyleCnt="0"/>
      <dgm:spPr/>
    </dgm:pt>
    <dgm:pt modelId="{F3158EBC-EBD4-4782-8A4D-0E22A21A6CA0}" type="pres">
      <dgm:prSet presAssocID="{63B6991C-7BAD-4B43-B98F-DDA0FE0C646B}" presName="background" presStyleLbl="node0" presStyleIdx="0" presStyleCnt="1"/>
      <dgm:spPr/>
    </dgm:pt>
    <dgm:pt modelId="{5637A9F4-DA93-46B3-925B-3F7B4C1BFF17}" type="pres">
      <dgm:prSet presAssocID="{63B6991C-7BAD-4B43-B98F-DDA0FE0C646B}" presName="text" presStyleLbl="fgAcc0" presStyleIdx="0" presStyleCnt="1" custScaleX="488455" custScaleY="39906">
        <dgm:presLayoutVars>
          <dgm:chPref val="3"/>
        </dgm:presLayoutVars>
      </dgm:prSet>
      <dgm:spPr/>
    </dgm:pt>
    <dgm:pt modelId="{CC7C5B1D-D9FC-4530-A8A6-7AD5FDED93B0}" type="pres">
      <dgm:prSet presAssocID="{63B6991C-7BAD-4B43-B98F-DDA0FE0C646B}" presName="hierChild2" presStyleCnt="0"/>
      <dgm:spPr/>
    </dgm:pt>
    <dgm:pt modelId="{57E6674C-B8A6-4BC0-91A7-8E1422FF7781}" type="pres">
      <dgm:prSet presAssocID="{69CA9A5D-AEF3-4310-8633-9F17B50DFCC3}" presName="Name10" presStyleLbl="parChTrans1D2" presStyleIdx="0" presStyleCnt="3"/>
      <dgm:spPr/>
    </dgm:pt>
    <dgm:pt modelId="{1966B889-AF56-4AF2-9B8C-ECB9DD602906}" type="pres">
      <dgm:prSet presAssocID="{E6752386-9FFF-4EEB-BC07-455245D40100}" presName="hierRoot2" presStyleCnt="0"/>
      <dgm:spPr/>
    </dgm:pt>
    <dgm:pt modelId="{B3808111-B604-4550-AB8C-ED9DD60B3282}" type="pres">
      <dgm:prSet presAssocID="{E6752386-9FFF-4EEB-BC07-455245D40100}" presName="composite2" presStyleCnt="0"/>
      <dgm:spPr/>
    </dgm:pt>
    <dgm:pt modelId="{52BCC76C-C13C-4DAA-BC39-821C80F2BEC2}" type="pres">
      <dgm:prSet presAssocID="{E6752386-9FFF-4EEB-BC07-455245D40100}" presName="background2" presStyleLbl="node2" presStyleIdx="0" presStyleCnt="3"/>
      <dgm:spPr/>
    </dgm:pt>
    <dgm:pt modelId="{D77CFDF9-7D2D-4387-B9CC-588B02EF6AC0}" type="pres">
      <dgm:prSet presAssocID="{E6752386-9FFF-4EEB-BC07-455245D40100}" presName="text2" presStyleLbl="fgAcc2" presStyleIdx="0" presStyleCnt="3" custScaleX="174388">
        <dgm:presLayoutVars>
          <dgm:chPref val="3"/>
        </dgm:presLayoutVars>
      </dgm:prSet>
      <dgm:spPr/>
    </dgm:pt>
    <dgm:pt modelId="{7ABC08A6-ED5C-4A43-ACB7-DFF4199380A3}" type="pres">
      <dgm:prSet presAssocID="{E6752386-9FFF-4EEB-BC07-455245D40100}" presName="hierChild3" presStyleCnt="0"/>
      <dgm:spPr/>
    </dgm:pt>
    <dgm:pt modelId="{B0A9DEE0-E195-4377-96AA-6C2130BF6772}" type="pres">
      <dgm:prSet presAssocID="{EAC44F6F-A012-4AE9-AEF0-0FB837E1B6F4}" presName="Name10" presStyleLbl="parChTrans1D2" presStyleIdx="1" presStyleCnt="3"/>
      <dgm:spPr/>
    </dgm:pt>
    <dgm:pt modelId="{6249CB41-C075-4D62-8C11-35D72FF5DA9D}" type="pres">
      <dgm:prSet presAssocID="{74A002F4-C4CA-4CB7-8C95-D4BAD249D169}" presName="hierRoot2" presStyleCnt="0"/>
      <dgm:spPr/>
    </dgm:pt>
    <dgm:pt modelId="{36ECBC78-AC80-4378-959F-208DD5F92141}" type="pres">
      <dgm:prSet presAssocID="{74A002F4-C4CA-4CB7-8C95-D4BAD249D169}" presName="composite2" presStyleCnt="0"/>
      <dgm:spPr/>
    </dgm:pt>
    <dgm:pt modelId="{C2A0297E-8843-47AF-84AB-A4F18732895E}" type="pres">
      <dgm:prSet presAssocID="{74A002F4-C4CA-4CB7-8C95-D4BAD249D169}" presName="background2" presStyleLbl="node2" presStyleIdx="1" presStyleCnt="3"/>
      <dgm:spPr/>
    </dgm:pt>
    <dgm:pt modelId="{B990EC12-6B61-4AC5-B61F-1EC49B58AC47}" type="pres">
      <dgm:prSet presAssocID="{74A002F4-C4CA-4CB7-8C95-D4BAD249D169}" presName="text2" presStyleLbl="fgAcc2" presStyleIdx="1" presStyleCnt="3" custScaleX="174388">
        <dgm:presLayoutVars>
          <dgm:chPref val="3"/>
        </dgm:presLayoutVars>
      </dgm:prSet>
      <dgm:spPr/>
    </dgm:pt>
    <dgm:pt modelId="{46F89315-8955-46A7-B42D-91DAAB11C1CD}" type="pres">
      <dgm:prSet presAssocID="{74A002F4-C4CA-4CB7-8C95-D4BAD249D169}" presName="hierChild3" presStyleCnt="0"/>
      <dgm:spPr/>
    </dgm:pt>
    <dgm:pt modelId="{D349E141-E2D9-4B79-A19E-F81DC8585ED5}" type="pres">
      <dgm:prSet presAssocID="{F62E1C82-E049-4D86-B878-0D4B63DFD930}" presName="Name10" presStyleLbl="parChTrans1D2" presStyleIdx="2" presStyleCnt="3"/>
      <dgm:spPr/>
    </dgm:pt>
    <dgm:pt modelId="{7F2698F1-8736-4310-8033-FBF2A6635017}" type="pres">
      <dgm:prSet presAssocID="{F4A42E3A-1F72-4BD8-BC1E-EC47EE4B1205}" presName="hierRoot2" presStyleCnt="0"/>
      <dgm:spPr/>
    </dgm:pt>
    <dgm:pt modelId="{D3F2F4D4-49C0-49F3-8FC5-F62556113D1B}" type="pres">
      <dgm:prSet presAssocID="{F4A42E3A-1F72-4BD8-BC1E-EC47EE4B1205}" presName="composite2" presStyleCnt="0"/>
      <dgm:spPr/>
    </dgm:pt>
    <dgm:pt modelId="{293B1D16-26FA-4D73-914B-60A3DB6243FF}" type="pres">
      <dgm:prSet presAssocID="{F4A42E3A-1F72-4BD8-BC1E-EC47EE4B1205}" presName="background2" presStyleLbl="node2" presStyleIdx="2" presStyleCnt="3"/>
      <dgm:spPr/>
    </dgm:pt>
    <dgm:pt modelId="{3952F7D5-9CF2-4755-9817-4C717DFB5D56}" type="pres">
      <dgm:prSet presAssocID="{F4A42E3A-1F72-4BD8-BC1E-EC47EE4B1205}" presName="text2" presStyleLbl="fgAcc2" presStyleIdx="2" presStyleCnt="3" custScaleX="174388">
        <dgm:presLayoutVars>
          <dgm:chPref val="3"/>
        </dgm:presLayoutVars>
      </dgm:prSet>
      <dgm:spPr/>
    </dgm:pt>
    <dgm:pt modelId="{46A3F668-07D5-45EC-B954-C7031ABB06F9}" type="pres">
      <dgm:prSet presAssocID="{F4A42E3A-1F72-4BD8-BC1E-EC47EE4B1205}" presName="hierChild3" presStyleCnt="0"/>
      <dgm:spPr/>
    </dgm:pt>
  </dgm:ptLst>
  <dgm:cxnLst>
    <dgm:cxn modelId="{03E9A23E-0BE3-4D08-A988-247C06EAD5B4}" srcId="{63B6991C-7BAD-4B43-B98F-DDA0FE0C646B}" destId="{E6752386-9FFF-4EEB-BC07-455245D40100}" srcOrd="0" destOrd="0" parTransId="{69CA9A5D-AEF3-4310-8633-9F17B50DFCC3}" sibTransId="{5DD86F6C-6C88-4C36-AC9B-AF77034CEBA7}"/>
    <dgm:cxn modelId="{EDF4FE40-29E8-41CE-85A3-09428E14DC30}" type="presOf" srcId="{E6752386-9FFF-4EEB-BC07-455245D40100}" destId="{D77CFDF9-7D2D-4387-B9CC-588B02EF6AC0}" srcOrd="0" destOrd="0" presId="urn:microsoft.com/office/officeart/2005/8/layout/hierarchy1"/>
    <dgm:cxn modelId="{66434663-8B82-40C0-8A53-291B67AEA55F}" type="presOf" srcId="{F4A42E3A-1F72-4BD8-BC1E-EC47EE4B1205}" destId="{3952F7D5-9CF2-4755-9817-4C717DFB5D56}" srcOrd="0" destOrd="0" presId="urn:microsoft.com/office/officeart/2005/8/layout/hierarchy1"/>
    <dgm:cxn modelId="{2C8D5244-DABC-40DF-AF4D-1DC5CFBB4A83}" type="presOf" srcId="{69CA9A5D-AEF3-4310-8633-9F17B50DFCC3}" destId="{57E6674C-B8A6-4BC0-91A7-8E1422FF7781}" srcOrd="0" destOrd="0" presId="urn:microsoft.com/office/officeart/2005/8/layout/hierarchy1"/>
    <dgm:cxn modelId="{C217B468-9060-4AFD-A9EF-3207B687BB1F}" type="presOf" srcId="{63B6991C-7BAD-4B43-B98F-DDA0FE0C646B}" destId="{5637A9F4-DA93-46B3-925B-3F7B4C1BFF17}" srcOrd="0" destOrd="0" presId="urn:microsoft.com/office/officeart/2005/8/layout/hierarchy1"/>
    <dgm:cxn modelId="{12356954-7993-4288-9575-4C272BE6CC8D}" type="presOf" srcId="{74A002F4-C4CA-4CB7-8C95-D4BAD249D169}" destId="{B990EC12-6B61-4AC5-B61F-1EC49B58AC47}" srcOrd="0" destOrd="0" presId="urn:microsoft.com/office/officeart/2005/8/layout/hierarchy1"/>
    <dgm:cxn modelId="{1284A459-F598-4B42-A574-7AD34C64DED7}" type="presOf" srcId="{EAC44F6F-A012-4AE9-AEF0-0FB837E1B6F4}" destId="{B0A9DEE0-E195-4377-96AA-6C2130BF6772}" srcOrd="0" destOrd="0" presId="urn:microsoft.com/office/officeart/2005/8/layout/hierarchy1"/>
    <dgm:cxn modelId="{6670779B-3737-4911-B870-31C6BACD8AEA}" srcId="{63B6991C-7BAD-4B43-B98F-DDA0FE0C646B}" destId="{F4A42E3A-1F72-4BD8-BC1E-EC47EE4B1205}" srcOrd="2" destOrd="0" parTransId="{F62E1C82-E049-4D86-B878-0D4B63DFD930}" sibTransId="{E04CCB42-90F6-42E7-88F9-AF5D17015BF5}"/>
    <dgm:cxn modelId="{234163B4-C588-44B3-AD22-63988F3A3F2E}" type="presOf" srcId="{9F4E9029-1728-4432-85F5-D413FA3B0FE7}" destId="{735E0DF7-127E-440D-8DFA-182E706C2801}" srcOrd="0" destOrd="0" presId="urn:microsoft.com/office/officeart/2005/8/layout/hierarchy1"/>
    <dgm:cxn modelId="{CF571BD0-F4F2-4E3C-90C2-C04503F248B9}" type="presOf" srcId="{F62E1C82-E049-4D86-B878-0D4B63DFD930}" destId="{D349E141-E2D9-4B79-A19E-F81DC8585ED5}" srcOrd="0" destOrd="0" presId="urn:microsoft.com/office/officeart/2005/8/layout/hierarchy1"/>
    <dgm:cxn modelId="{D55B98E8-29F3-4A23-A6B2-61446046276D}" srcId="{63B6991C-7BAD-4B43-B98F-DDA0FE0C646B}" destId="{74A002F4-C4CA-4CB7-8C95-D4BAD249D169}" srcOrd="1" destOrd="0" parTransId="{EAC44F6F-A012-4AE9-AEF0-0FB837E1B6F4}" sibTransId="{F5729016-FC28-4838-AA65-B55EE947FD8F}"/>
    <dgm:cxn modelId="{9588FBF7-0B77-4B97-B1A9-3D6E0ACF4E31}" srcId="{9F4E9029-1728-4432-85F5-D413FA3B0FE7}" destId="{63B6991C-7BAD-4B43-B98F-DDA0FE0C646B}" srcOrd="0" destOrd="0" parTransId="{5A024349-7A60-4F3D-B8DB-5DC2F6C5B3A7}" sibTransId="{5A397BF4-D78F-4B6B-992B-13D644522135}"/>
    <dgm:cxn modelId="{2459FBDD-D762-4338-86FD-6221BB247665}" type="presParOf" srcId="{735E0DF7-127E-440D-8DFA-182E706C2801}" destId="{20737679-61AE-41EF-B2C7-5C4FC652BFBB}" srcOrd="0" destOrd="0" presId="urn:microsoft.com/office/officeart/2005/8/layout/hierarchy1"/>
    <dgm:cxn modelId="{27402A62-63BE-410F-8108-E2A2B41491F9}" type="presParOf" srcId="{20737679-61AE-41EF-B2C7-5C4FC652BFBB}" destId="{AE969FB4-93F2-4765-955B-4577002C7402}" srcOrd="0" destOrd="0" presId="urn:microsoft.com/office/officeart/2005/8/layout/hierarchy1"/>
    <dgm:cxn modelId="{0433553E-82E8-43B2-82A2-BACE73681C9E}" type="presParOf" srcId="{AE969FB4-93F2-4765-955B-4577002C7402}" destId="{F3158EBC-EBD4-4782-8A4D-0E22A21A6CA0}" srcOrd="0" destOrd="0" presId="urn:microsoft.com/office/officeart/2005/8/layout/hierarchy1"/>
    <dgm:cxn modelId="{AADC5F2B-10CF-4C96-AF33-1FD026521535}" type="presParOf" srcId="{AE969FB4-93F2-4765-955B-4577002C7402}" destId="{5637A9F4-DA93-46B3-925B-3F7B4C1BFF17}" srcOrd="1" destOrd="0" presId="urn:microsoft.com/office/officeart/2005/8/layout/hierarchy1"/>
    <dgm:cxn modelId="{75BF8961-A2D7-40A2-BE7E-4AE37817F8E1}" type="presParOf" srcId="{20737679-61AE-41EF-B2C7-5C4FC652BFBB}" destId="{CC7C5B1D-D9FC-4530-A8A6-7AD5FDED93B0}" srcOrd="1" destOrd="0" presId="urn:microsoft.com/office/officeart/2005/8/layout/hierarchy1"/>
    <dgm:cxn modelId="{590131EA-9B10-42D7-93AF-30F03138AF5C}" type="presParOf" srcId="{CC7C5B1D-D9FC-4530-A8A6-7AD5FDED93B0}" destId="{57E6674C-B8A6-4BC0-91A7-8E1422FF7781}" srcOrd="0" destOrd="0" presId="urn:microsoft.com/office/officeart/2005/8/layout/hierarchy1"/>
    <dgm:cxn modelId="{F58974B0-FA25-46EA-B2F6-84ED0441D26A}" type="presParOf" srcId="{CC7C5B1D-D9FC-4530-A8A6-7AD5FDED93B0}" destId="{1966B889-AF56-4AF2-9B8C-ECB9DD602906}" srcOrd="1" destOrd="0" presId="urn:microsoft.com/office/officeart/2005/8/layout/hierarchy1"/>
    <dgm:cxn modelId="{A6AC19AE-1C2E-4860-B548-4787BAF83CF5}" type="presParOf" srcId="{1966B889-AF56-4AF2-9B8C-ECB9DD602906}" destId="{B3808111-B604-4550-AB8C-ED9DD60B3282}" srcOrd="0" destOrd="0" presId="urn:microsoft.com/office/officeart/2005/8/layout/hierarchy1"/>
    <dgm:cxn modelId="{09203086-79A1-4EF9-8748-16A54D9336D0}" type="presParOf" srcId="{B3808111-B604-4550-AB8C-ED9DD60B3282}" destId="{52BCC76C-C13C-4DAA-BC39-821C80F2BEC2}" srcOrd="0" destOrd="0" presId="urn:microsoft.com/office/officeart/2005/8/layout/hierarchy1"/>
    <dgm:cxn modelId="{2C463D16-2B72-43ED-A047-CE5B4C5F8D11}" type="presParOf" srcId="{B3808111-B604-4550-AB8C-ED9DD60B3282}" destId="{D77CFDF9-7D2D-4387-B9CC-588B02EF6AC0}" srcOrd="1" destOrd="0" presId="urn:microsoft.com/office/officeart/2005/8/layout/hierarchy1"/>
    <dgm:cxn modelId="{448C78C5-682B-4722-B421-775E7E0FF109}" type="presParOf" srcId="{1966B889-AF56-4AF2-9B8C-ECB9DD602906}" destId="{7ABC08A6-ED5C-4A43-ACB7-DFF4199380A3}" srcOrd="1" destOrd="0" presId="urn:microsoft.com/office/officeart/2005/8/layout/hierarchy1"/>
    <dgm:cxn modelId="{45B2FE82-3644-4804-AC22-E5048A2268F1}" type="presParOf" srcId="{CC7C5B1D-D9FC-4530-A8A6-7AD5FDED93B0}" destId="{B0A9DEE0-E195-4377-96AA-6C2130BF6772}" srcOrd="2" destOrd="0" presId="urn:microsoft.com/office/officeart/2005/8/layout/hierarchy1"/>
    <dgm:cxn modelId="{64C75F7D-07B0-4D14-89E8-9D8F5475A294}" type="presParOf" srcId="{CC7C5B1D-D9FC-4530-A8A6-7AD5FDED93B0}" destId="{6249CB41-C075-4D62-8C11-35D72FF5DA9D}" srcOrd="3" destOrd="0" presId="urn:microsoft.com/office/officeart/2005/8/layout/hierarchy1"/>
    <dgm:cxn modelId="{BB6D5267-4681-4D4C-A6BB-E2761117938E}" type="presParOf" srcId="{6249CB41-C075-4D62-8C11-35D72FF5DA9D}" destId="{36ECBC78-AC80-4378-959F-208DD5F92141}" srcOrd="0" destOrd="0" presId="urn:microsoft.com/office/officeart/2005/8/layout/hierarchy1"/>
    <dgm:cxn modelId="{AB6D216C-594C-4EB7-9894-35994E20C0AF}" type="presParOf" srcId="{36ECBC78-AC80-4378-959F-208DD5F92141}" destId="{C2A0297E-8843-47AF-84AB-A4F18732895E}" srcOrd="0" destOrd="0" presId="urn:microsoft.com/office/officeart/2005/8/layout/hierarchy1"/>
    <dgm:cxn modelId="{3259BDD4-90CB-46BF-83D0-F7060BF61201}" type="presParOf" srcId="{36ECBC78-AC80-4378-959F-208DD5F92141}" destId="{B990EC12-6B61-4AC5-B61F-1EC49B58AC47}" srcOrd="1" destOrd="0" presId="urn:microsoft.com/office/officeart/2005/8/layout/hierarchy1"/>
    <dgm:cxn modelId="{03504A99-3757-45E8-AE34-8AF6426CC706}" type="presParOf" srcId="{6249CB41-C075-4D62-8C11-35D72FF5DA9D}" destId="{46F89315-8955-46A7-B42D-91DAAB11C1CD}" srcOrd="1" destOrd="0" presId="urn:microsoft.com/office/officeart/2005/8/layout/hierarchy1"/>
    <dgm:cxn modelId="{F3DDE71F-EDDD-420C-8884-64332EB081C4}" type="presParOf" srcId="{CC7C5B1D-D9FC-4530-A8A6-7AD5FDED93B0}" destId="{D349E141-E2D9-4B79-A19E-F81DC8585ED5}" srcOrd="4" destOrd="0" presId="urn:microsoft.com/office/officeart/2005/8/layout/hierarchy1"/>
    <dgm:cxn modelId="{8C4EED80-F927-4E94-9C12-C162EFECD48E}" type="presParOf" srcId="{CC7C5B1D-D9FC-4530-A8A6-7AD5FDED93B0}" destId="{7F2698F1-8736-4310-8033-FBF2A6635017}" srcOrd="5" destOrd="0" presId="urn:microsoft.com/office/officeart/2005/8/layout/hierarchy1"/>
    <dgm:cxn modelId="{34BE33DC-9619-47BF-A899-758D5D16BA9C}" type="presParOf" srcId="{7F2698F1-8736-4310-8033-FBF2A6635017}" destId="{D3F2F4D4-49C0-49F3-8FC5-F62556113D1B}" srcOrd="0" destOrd="0" presId="urn:microsoft.com/office/officeart/2005/8/layout/hierarchy1"/>
    <dgm:cxn modelId="{D464B3CD-D834-474B-A44A-5953BF439C6A}" type="presParOf" srcId="{D3F2F4D4-49C0-49F3-8FC5-F62556113D1B}" destId="{293B1D16-26FA-4D73-914B-60A3DB6243FF}" srcOrd="0" destOrd="0" presId="urn:microsoft.com/office/officeart/2005/8/layout/hierarchy1"/>
    <dgm:cxn modelId="{3B074CDC-2B69-4451-B62E-38C928348992}" type="presParOf" srcId="{D3F2F4D4-49C0-49F3-8FC5-F62556113D1B}" destId="{3952F7D5-9CF2-4755-9817-4C717DFB5D56}" srcOrd="1" destOrd="0" presId="urn:microsoft.com/office/officeart/2005/8/layout/hierarchy1"/>
    <dgm:cxn modelId="{2778F5C8-97A9-44E4-BC01-6E7A89CADE22}" type="presParOf" srcId="{7F2698F1-8736-4310-8033-FBF2A6635017}" destId="{46A3F668-07D5-45EC-B954-C7031ABB06F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9E141-E2D9-4B79-A19E-F81DC8585ED5}">
      <dsp:nvSpPr>
        <dsp:cNvPr id="0" name=""/>
        <dsp:cNvSpPr/>
      </dsp:nvSpPr>
      <dsp:spPr>
        <a:xfrm>
          <a:off x="5343750" y="893554"/>
          <a:ext cx="3700004" cy="547318"/>
        </a:xfrm>
        <a:custGeom>
          <a:avLst/>
          <a:gdLst/>
          <a:ahLst/>
          <a:cxnLst/>
          <a:rect l="0" t="0" r="0" b="0"/>
          <a:pathLst>
            <a:path>
              <a:moveTo>
                <a:pt x="0" y="0"/>
              </a:moveTo>
              <a:lnTo>
                <a:pt x="0" y="372981"/>
              </a:lnTo>
              <a:lnTo>
                <a:pt x="3700004" y="372981"/>
              </a:lnTo>
              <a:lnTo>
                <a:pt x="3700004" y="5473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A9DEE0-E195-4377-96AA-6C2130BF6772}">
      <dsp:nvSpPr>
        <dsp:cNvPr id="0" name=""/>
        <dsp:cNvSpPr/>
      </dsp:nvSpPr>
      <dsp:spPr>
        <a:xfrm>
          <a:off x="5298030" y="893554"/>
          <a:ext cx="91440" cy="547318"/>
        </a:xfrm>
        <a:custGeom>
          <a:avLst/>
          <a:gdLst/>
          <a:ahLst/>
          <a:cxnLst/>
          <a:rect l="0" t="0" r="0" b="0"/>
          <a:pathLst>
            <a:path>
              <a:moveTo>
                <a:pt x="45720" y="0"/>
              </a:moveTo>
              <a:lnTo>
                <a:pt x="45720" y="5473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E6674C-B8A6-4BC0-91A7-8E1422FF7781}">
      <dsp:nvSpPr>
        <dsp:cNvPr id="0" name=""/>
        <dsp:cNvSpPr/>
      </dsp:nvSpPr>
      <dsp:spPr>
        <a:xfrm>
          <a:off x="1643745" y="893554"/>
          <a:ext cx="3700004" cy="547318"/>
        </a:xfrm>
        <a:custGeom>
          <a:avLst/>
          <a:gdLst/>
          <a:ahLst/>
          <a:cxnLst/>
          <a:rect l="0" t="0" r="0" b="0"/>
          <a:pathLst>
            <a:path>
              <a:moveTo>
                <a:pt x="3700004" y="0"/>
              </a:moveTo>
              <a:lnTo>
                <a:pt x="3700004" y="372981"/>
              </a:lnTo>
              <a:lnTo>
                <a:pt x="0" y="372981"/>
              </a:lnTo>
              <a:lnTo>
                <a:pt x="0" y="54731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158EBC-EBD4-4782-8A4D-0E22A21A6CA0}">
      <dsp:nvSpPr>
        <dsp:cNvPr id="0" name=""/>
        <dsp:cNvSpPr/>
      </dsp:nvSpPr>
      <dsp:spPr>
        <a:xfrm>
          <a:off x="747637" y="416676"/>
          <a:ext cx="9192225" cy="47687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37A9F4-DA93-46B3-925B-3F7B4C1BFF17}">
      <dsp:nvSpPr>
        <dsp:cNvPr id="0" name=""/>
        <dsp:cNvSpPr/>
      </dsp:nvSpPr>
      <dsp:spPr>
        <a:xfrm>
          <a:off x="956737" y="615320"/>
          <a:ext cx="9192225" cy="47687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Times New Roman" panose="02020603050405020304" pitchFamily="18" charset="0"/>
            </a:rPr>
            <a:t>La diffusion doit être organisée et adaptée au profil du destinataire et de ses besoins</a:t>
          </a:r>
          <a:r>
            <a:rPr lang="fr-FR" sz="1800" b="0" kern="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fr-FR" sz="1800" kern="1200" dirty="0"/>
        </a:p>
      </dsp:txBody>
      <dsp:txXfrm>
        <a:off x="970704" y="629287"/>
        <a:ext cx="9164291" cy="448944"/>
      </dsp:txXfrm>
    </dsp:sp>
    <dsp:sp modelId="{52BCC76C-C13C-4DAA-BC39-821C80F2BEC2}">
      <dsp:nvSpPr>
        <dsp:cNvPr id="0" name=""/>
        <dsp:cNvSpPr/>
      </dsp:nvSpPr>
      <dsp:spPr>
        <a:xfrm>
          <a:off x="2843" y="1440873"/>
          <a:ext cx="3281804" cy="119500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7CFDF9-7D2D-4387-B9CC-588B02EF6AC0}">
      <dsp:nvSpPr>
        <dsp:cNvPr id="0" name=""/>
        <dsp:cNvSpPr/>
      </dsp:nvSpPr>
      <dsp:spPr>
        <a:xfrm>
          <a:off x="211943" y="1639518"/>
          <a:ext cx="3281804" cy="119500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Arial" panose="020B0604020202020204" pitchFamily="34" charset="0"/>
            </a:rPr>
            <a:t>les </a:t>
          </a:r>
          <a:r>
            <a:rPr lang="fr-FR" sz="1800" b="1" kern="1200" dirty="0">
              <a:effectLst/>
              <a:latin typeface="Arial" panose="020B0604020202020204" pitchFamily="34" charset="0"/>
              <a:ea typeface="Calibri" panose="020F0502020204030204" pitchFamily="34" charset="0"/>
              <a:cs typeface="Arial" panose="020B0604020202020204" pitchFamily="34" charset="0"/>
            </a:rPr>
            <a:t>décideurs </a:t>
          </a:r>
          <a:r>
            <a:rPr lang="fr-FR" sz="1800" kern="1200" dirty="0">
              <a:effectLst/>
              <a:latin typeface="Arial" panose="020B0604020202020204" pitchFamily="34" charset="0"/>
              <a:ea typeface="Calibri" panose="020F0502020204030204" pitchFamily="34" charset="0"/>
              <a:cs typeface="Arial" panose="020B0604020202020204" pitchFamily="34" charset="0"/>
            </a:rPr>
            <a:t>ont besoin d’une vision stratégique des menaces ou opportunités de leur entreprise </a:t>
          </a:r>
          <a:endParaRPr lang="fr-FR" sz="18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246944" y="1674519"/>
        <a:ext cx="3211802" cy="1125003"/>
      </dsp:txXfrm>
    </dsp:sp>
    <dsp:sp modelId="{C2A0297E-8843-47AF-84AB-A4F18732895E}">
      <dsp:nvSpPr>
        <dsp:cNvPr id="0" name=""/>
        <dsp:cNvSpPr/>
      </dsp:nvSpPr>
      <dsp:spPr>
        <a:xfrm>
          <a:off x="3702847" y="1440873"/>
          <a:ext cx="3281804" cy="119500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0EC12-6B61-4AC5-B61F-1EC49B58AC47}">
      <dsp:nvSpPr>
        <dsp:cNvPr id="0" name=""/>
        <dsp:cNvSpPr/>
      </dsp:nvSpPr>
      <dsp:spPr>
        <a:xfrm>
          <a:off x="3911947" y="1639518"/>
          <a:ext cx="3281804" cy="119500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Arial" panose="020B0604020202020204" pitchFamily="34" charset="0"/>
            </a:rPr>
            <a:t>les </a:t>
          </a:r>
          <a:r>
            <a:rPr lang="fr-FR" sz="1800" b="1" kern="1200" dirty="0">
              <a:effectLst/>
              <a:latin typeface="Arial" panose="020B0604020202020204" pitchFamily="34" charset="0"/>
              <a:ea typeface="Calibri" panose="020F0502020204030204" pitchFamily="34" charset="0"/>
              <a:cs typeface="Arial" panose="020B0604020202020204" pitchFamily="34" charset="0"/>
            </a:rPr>
            <a:t>commerciaux</a:t>
          </a:r>
          <a:r>
            <a:rPr lang="fr-FR" sz="1800" kern="1200" dirty="0">
              <a:effectLst/>
              <a:latin typeface="Arial" panose="020B0604020202020204" pitchFamily="34" charset="0"/>
              <a:ea typeface="Calibri" panose="020F0502020204030204" pitchFamily="34" charset="0"/>
              <a:cs typeface="Arial" panose="020B0604020202020204" pitchFamily="34" charset="0"/>
            </a:rPr>
            <a:t> souhaitent enrichir leurs argumentaires grâce à la veille concurrentielle </a:t>
          </a:r>
          <a:endParaRPr lang="fr-FR" sz="18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3946948" y="1674519"/>
        <a:ext cx="3211802" cy="1125003"/>
      </dsp:txXfrm>
    </dsp:sp>
    <dsp:sp modelId="{293B1D16-26FA-4D73-914B-60A3DB6243FF}">
      <dsp:nvSpPr>
        <dsp:cNvPr id="0" name=""/>
        <dsp:cNvSpPr/>
      </dsp:nvSpPr>
      <dsp:spPr>
        <a:xfrm>
          <a:off x="7402851" y="1440873"/>
          <a:ext cx="3281804" cy="119500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52F7D5-9CF2-4755-9817-4C717DFB5D56}">
      <dsp:nvSpPr>
        <dsp:cNvPr id="0" name=""/>
        <dsp:cNvSpPr/>
      </dsp:nvSpPr>
      <dsp:spPr>
        <a:xfrm>
          <a:off x="7611951" y="1639518"/>
          <a:ext cx="3281804" cy="1195005"/>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Arial" panose="020B0604020202020204" pitchFamily="34" charset="0"/>
            </a:rPr>
            <a:t>les </a:t>
          </a:r>
          <a:r>
            <a:rPr lang="fr-FR" sz="1800" b="1" kern="1200" dirty="0">
              <a:effectLst/>
              <a:latin typeface="Arial" panose="020B0604020202020204" pitchFamily="34" charset="0"/>
              <a:ea typeface="Calibri" panose="020F0502020204030204" pitchFamily="34" charset="0"/>
              <a:cs typeface="Arial" panose="020B0604020202020204" pitchFamily="34" charset="0"/>
            </a:rPr>
            <a:t>ingénieurs et spécialistes</a:t>
          </a:r>
          <a:r>
            <a:rPr lang="fr-FR" sz="1800" kern="1200" dirty="0">
              <a:effectLst/>
              <a:latin typeface="Arial" panose="020B0604020202020204" pitchFamily="34" charset="0"/>
              <a:ea typeface="Calibri" panose="020F0502020204030204" pitchFamily="34" charset="0"/>
              <a:cs typeface="Arial" panose="020B0604020202020204" pitchFamily="34" charset="0"/>
            </a:rPr>
            <a:t> de la R&amp;D recherchent des pistes de recherche pour leurs travaux.</a:t>
          </a:r>
          <a:endParaRPr lang="fr-FR" sz="1800" kern="1200" dirty="0">
            <a:effectLst/>
            <a:latin typeface="Arial" panose="020B0604020202020204" pitchFamily="34" charset="0"/>
            <a:ea typeface="Calibri" panose="020F0502020204030204" pitchFamily="34" charset="0"/>
            <a:cs typeface="Times New Roman" panose="02020603050405020304" pitchFamily="18" charset="0"/>
          </a:endParaRPr>
        </a:p>
      </dsp:txBody>
      <dsp:txXfrm>
        <a:off x="7646952" y="1674519"/>
        <a:ext cx="3211802" cy="11250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10/10/2023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10/10/2023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10/10/2023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567267"/>
          </a:xfrm>
        </p:spPr>
        <p:txBody>
          <a:bodyPr>
            <a:normAutofit fontScale="90000"/>
          </a:bodyPr>
          <a:lstStyle/>
          <a:p>
            <a:r>
              <a:rPr lang="fr-FR" sz="3200" b="1" dirty="0">
                <a:latin typeface="Arial" panose="020B0604020202020204" pitchFamily="34" charset="0"/>
                <a:cs typeface="Arial" panose="020B0604020202020204" pitchFamily="34" charset="0"/>
              </a:rPr>
              <a:t>4. Diffuser l’information</a:t>
            </a:r>
            <a:endParaRPr lang="fr-FR" sz="2800" dirty="0">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AE5C3136-C1A3-47BE-922A-7D4AA2D40F3E}"/>
              </a:ext>
            </a:extLst>
          </p:cNvPr>
          <p:cNvSpPr txBox="1"/>
          <p:nvPr/>
        </p:nvSpPr>
        <p:spPr>
          <a:xfrm>
            <a:off x="245533" y="945049"/>
            <a:ext cx="11222567" cy="707886"/>
          </a:xfrm>
          <a:prstGeom prst="rect">
            <a:avLst/>
          </a:prstGeom>
          <a:noFill/>
        </p:spPr>
        <p:txBody>
          <a:bodyPr wrap="square">
            <a:spAutoFit/>
          </a:bodyPr>
          <a:lstStyle/>
          <a:p>
            <a:pPr algn="just">
              <a:spcBef>
                <a:spcPts val="600"/>
              </a:spcBef>
            </a:pPr>
            <a:r>
              <a:rPr lang="fr-FR" sz="2000" i="0" dirty="0">
                <a:effectLst/>
                <a:latin typeface="Arial" panose="020B0604020202020204" pitchFamily="34" charset="0"/>
                <a:ea typeface="Times New Roman" panose="02020603050405020304" pitchFamily="18" charset="0"/>
              </a:rPr>
              <a:t>L’information n’a de la valeur que si elle est utilisée, c’est la raison pour laquelle sa diffusion est une phase essentielle de la veille après avoir été collectée et triée. </a:t>
            </a:r>
            <a:endParaRPr lang="fr-FR" sz="3200" dirty="0">
              <a:effectLst/>
              <a:latin typeface="Times New Roman" panose="02020603050405020304" pitchFamily="18" charset="0"/>
              <a:ea typeface="Times New Roman" panose="02020603050405020304" pitchFamily="18" charset="0"/>
            </a:endParaRPr>
          </a:p>
        </p:txBody>
      </p:sp>
      <p:sp>
        <p:nvSpPr>
          <p:cNvPr id="7" name="ZoneTexte 6">
            <a:extLst>
              <a:ext uri="{FF2B5EF4-FFF2-40B4-BE49-F238E27FC236}">
                <a16:creationId xmlns:a16="http://schemas.microsoft.com/office/drawing/2014/main" id="{3D405717-1283-4930-A8FA-7737491BC8BA}"/>
              </a:ext>
            </a:extLst>
          </p:cNvPr>
          <p:cNvSpPr txBox="1"/>
          <p:nvPr/>
        </p:nvSpPr>
        <p:spPr>
          <a:xfrm>
            <a:off x="400050" y="5063067"/>
            <a:ext cx="11391900" cy="1015663"/>
          </a:xfrm>
          <a:prstGeom prst="rect">
            <a:avLst/>
          </a:prstGeom>
          <a:noFill/>
        </p:spPr>
        <p:txBody>
          <a:bodyPr wrap="square">
            <a:spAutoFit/>
          </a:bodyPr>
          <a:lstStyle/>
          <a:p>
            <a:pPr algn="just">
              <a:spcBef>
                <a:spcPts val="600"/>
              </a:spcBef>
              <a:spcAft>
                <a:spcPts val="600"/>
              </a:spcAft>
            </a:pPr>
            <a:r>
              <a:rPr lang="fr-FR" sz="2000" b="0" dirty="0">
                <a:effectLst/>
                <a:latin typeface="Arial" panose="020B0604020202020204" pitchFamily="34" charset="0"/>
                <a:ea typeface="Times New Roman" panose="02020603050405020304" pitchFamily="18" charset="0"/>
              </a:rPr>
              <a:t>Dans tous les cas, il convient d’organiser la diffusion de l’information en fonction des destinataires, des supports et des canaux de transmissions possibles, de la périodicité des envois, des contenus et du format des données.</a:t>
            </a:r>
            <a:endParaRPr lang="fr-FR" sz="3200" dirty="0">
              <a:effectLst/>
              <a:latin typeface="Times New Roman" panose="02020603050405020304" pitchFamily="18" charset="0"/>
              <a:ea typeface="Times New Roman" panose="02020603050405020304" pitchFamily="18" charset="0"/>
            </a:endParaRPr>
          </a:p>
        </p:txBody>
      </p:sp>
      <p:graphicFrame>
        <p:nvGraphicFramePr>
          <p:cNvPr id="8" name="Diagramme 7">
            <a:extLst>
              <a:ext uri="{FF2B5EF4-FFF2-40B4-BE49-F238E27FC236}">
                <a16:creationId xmlns:a16="http://schemas.microsoft.com/office/drawing/2014/main" id="{C7807DFC-746C-471F-A56E-4C75E5225CD6}"/>
              </a:ext>
            </a:extLst>
          </p:cNvPr>
          <p:cNvGraphicFramePr/>
          <p:nvPr>
            <p:extLst>
              <p:ext uri="{D42A27DB-BD31-4B8C-83A1-F6EECF244321}">
                <p14:modId xmlns:p14="http://schemas.microsoft.com/office/powerpoint/2010/main" val="3786876366"/>
              </p:ext>
            </p:extLst>
          </p:nvPr>
        </p:nvGraphicFramePr>
        <p:xfrm>
          <a:off x="723900" y="1811867"/>
          <a:ext cx="10896600" cy="325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925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592667"/>
          </a:xfrm>
        </p:spPr>
        <p:txBody>
          <a:bodyPr>
            <a:normAutofit/>
          </a:bodyPr>
          <a:lstStyle/>
          <a:p>
            <a:r>
              <a:rPr lang="fr-FR" sz="3200" b="1" dirty="0">
                <a:latin typeface="Arial" panose="020B0604020202020204" pitchFamily="34" charset="0"/>
                <a:cs typeface="Arial" panose="020B0604020202020204" pitchFamily="34" charset="0"/>
              </a:rPr>
              <a:t>4. Diffuser l’information</a:t>
            </a:r>
            <a:endParaRPr lang="fr-FR" sz="2800" dirty="0">
              <a:latin typeface="Arial" panose="020B0604020202020204" pitchFamily="34" charset="0"/>
              <a:cs typeface="Arial" panose="020B0604020202020204" pitchFamily="34" charset="0"/>
            </a:endParaRPr>
          </a:p>
        </p:txBody>
      </p:sp>
      <p:pic>
        <p:nvPicPr>
          <p:cNvPr id="4" name="Image 3" descr="Une image contenant texte&#10;&#10;Description générée automatiquement">
            <a:extLst>
              <a:ext uri="{FF2B5EF4-FFF2-40B4-BE49-F238E27FC236}">
                <a16:creationId xmlns:a16="http://schemas.microsoft.com/office/drawing/2014/main" id="{2B51140F-D7BA-4F47-9E98-7D2AB2DF3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493" y="955696"/>
            <a:ext cx="11247909" cy="4577120"/>
          </a:xfrm>
          <a:prstGeom prst="rect">
            <a:avLst/>
          </a:prstGeom>
        </p:spPr>
      </p:pic>
    </p:spTree>
    <p:extLst>
      <p:ext uri="{BB962C8B-B14F-4D97-AF65-F5344CB8AC3E}">
        <p14:creationId xmlns:p14="http://schemas.microsoft.com/office/powerpoint/2010/main" val="122975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0706100" cy="596900"/>
          </a:xfrm>
        </p:spPr>
        <p:txBody>
          <a:bodyPr>
            <a:normAutofit/>
          </a:bodyPr>
          <a:lstStyle/>
          <a:p>
            <a:r>
              <a:rPr lang="fr-FR" sz="3200" b="1" dirty="0">
                <a:latin typeface="Arial" panose="020B0604020202020204" pitchFamily="34" charset="0"/>
                <a:cs typeface="Arial" panose="020B0604020202020204" pitchFamily="34" charset="0"/>
              </a:rPr>
              <a:t>4. Diffuser l’information</a:t>
            </a:r>
            <a:endParaRPr lang="fr-FR" sz="2800" dirty="0">
              <a:latin typeface="Arial" panose="020B0604020202020204" pitchFamily="34" charset="0"/>
              <a:cs typeface="Arial" panose="020B0604020202020204" pitchFamily="34" charset="0"/>
            </a:endParaRPr>
          </a:p>
        </p:txBody>
      </p:sp>
      <p:pic>
        <p:nvPicPr>
          <p:cNvPr id="4" name="Image 3" descr="Une image contenant texte&#10;&#10;Description générée automatiquement">
            <a:extLst>
              <a:ext uri="{FF2B5EF4-FFF2-40B4-BE49-F238E27FC236}">
                <a16:creationId xmlns:a16="http://schemas.microsoft.com/office/drawing/2014/main" id="{17ED8D99-D619-4831-A7CC-081F73DCA1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740" y="788927"/>
            <a:ext cx="11247636" cy="4476782"/>
          </a:xfrm>
          <a:prstGeom prst="rect">
            <a:avLst/>
          </a:prstGeom>
        </p:spPr>
      </p:pic>
      <p:sp>
        <p:nvSpPr>
          <p:cNvPr id="6" name="ZoneTexte 5">
            <a:extLst>
              <a:ext uri="{FF2B5EF4-FFF2-40B4-BE49-F238E27FC236}">
                <a16:creationId xmlns:a16="http://schemas.microsoft.com/office/drawing/2014/main" id="{874575CD-D0B5-4E94-BF9D-E53548408F9B}"/>
              </a:ext>
            </a:extLst>
          </p:cNvPr>
          <p:cNvSpPr txBox="1"/>
          <p:nvPr/>
        </p:nvSpPr>
        <p:spPr>
          <a:xfrm>
            <a:off x="378740" y="5457735"/>
            <a:ext cx="11303097" cy="707886"/>
          </a:xfrm>
          <a:prstGeom prst="rect">
            <a:avLst/>
          </a:prstGeom>
          <a:noFill/>
        </p:spPr>
        <p:txBody>
          <a:bodyPr wrap="square">
            <a:spAutoFit/>
          </a:bodyPr>
          <a:lstStyle/>
          <a:p>
            <a:pPr algn="ctr">
              <a:spcBef>
                <a:spcPts val="600"/>
              </a:spcBef>
            </a:pPr>
            <a:r>
              <a:rPr lang="fr-FR" sz="2000" dirty="0">
                <a:solidFill>
                  <a:srgbClr val="FFFF00"/>
                </a:solidFill>
                <a:effectLst/>
                <a:latin typeface="Arial" panose="020B0604020202020204" pitchFamily="34" charset="0"/>
                <a:ea typeface="Times New Roman" panose="02020603050405020304" pitchFamily="18" charset="0"/>
              </a:rPr>
              <a:t>Quelle que soit la méthode utilisée</a:t>
            </a:r>
            <a:r>
              <a:rPr lang="fr-FR" sz="2000">
                <a:solidFill>
                  <a:srgbClr val="FFFF00"/>
                </a:solidFill>
                <a:effectLst/>
                <a:latin typeface="Arial" panose="020B0604020202020204" pitchFamily="34" charset="0"/>
                <a:ea typeface="Times New Roman" panose="02020603050405020304" pitchFamily="18" charset="0"/>
              </a:rPr>
              <a:t>, il </a:t>
            </a:r>
            <a:r>
              <a:rPr lang="fr-FR" sz="2000" dirty="0">
                <a:solidFill>
                  <a:srgbClr val="FFFF00"/>
                </a:solidFill>
                <a:effectLst/>
                <a:latin typeface="Arial" panose="020B0604020202020204" pitchFamily="34" charset="0"/>
                <a:ea typeface="Times New Roman" panose="02020603050405020304" pitchFamily="18" charset="0"/>
              </a:rPr>
              <a:t>est préférable de pousser les informations vers les personnes (Push) plutôt qu'attendre qu'elles viennent les chercher (Pull).</a:t>
            </a:r>
            <a:endParaRPr lang="fr-FR" sz="3200" dirty="0">
              <a:solidFill>
                <a:srgbClr val="FFFF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53476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66</TotalTime>
  <Words>171</Words>
  <Application>Microsoft Office PowerPoint</Application>
  <PresentationFormat>Grand écran</PresentationFormat>
  <Paragraphs>10</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Century Gothic</vt:lpstr>
      <vt:lpstr>Times New Roman</vt:lpstr>
      <vt:lpstr>Wingdings 3</vt:lpstr>
      <vt:lpstr>Ion</vt:lpstr>
      <vt:lpstr>4. Diffuser l’information</vt:lpstr>
      <vt:lpstr>4. Diffuser l’information</vt:lpstr>
      <vt:lpstr>4. Diffuser l’information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12</cp:revision>
  <dcterms:created xsi:type="dcterms:W3CDTF">2014-01-16T23:14:09Z</dcterms:created>
  <dcterms:modified xsi:type="dcterms:W3CDTF">2023-10-10T17:34:16Z</dcterms:modified>
</cp:coreProperties>
</file>