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4C725-7DEB-4640-A198-39D04D75022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2D1369-D1FB-4F71-A5D4-1D6552B43F9E}">
      <dgm:prSet phldrT="[Texte]" custT="1"/>
      <dgm:spPr/>
      <dgm:t>
        <a:bodyPr/>
        <a:lstStyle/>
        <a:p>
          <a:pPr algn="l"/>
          <a:r>
            <a: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Ces évolutions concernent</a:t>
          </a:r>
          <a:endParaRPr lang="fr-FR" sz="2000" dirty="0"/>
        </a:p>
      </dgm:t>
    </dgm:pt>
    <dgm:pt modelId="{5E3892ED-625C-4257-89EE-974B627DFE2B}" type="parTrans" cxnId="{CF396836-A190-40CC-B55D-1B2B963FA776}">
      <dgm:prSet/>
      <dgm:spPr/>
      <dgm:t>
        <a:bodyPr/>
        <a:lstStyle/>
        <a:p>
          <a:endParaRPr lang="fr-FR"/>
        </a:p>
      </dgm:t>
    </dgm:pt>
    <dgm:pt modelId="{38E272E1-858A-47E9-B736-1F14A2266EF8}" type="sibTrans" cxnId="{CF396836-A190-40CC-B55D-1B2B963FA776}">
      <dgm:prSet/>
      <dgm:spPr/>
      <dgm:t>
        <a:bodyPr/>
        <a:lstStyle/>
        <a:p>
          <a:endParaRPr lang="fr-FR"/>
        </a:p>
      </dgm:t>
    </dgm:pt>
    <dgm:pt modelId="{A9C8D90A-BB7C-439A-BA78-B56370064976}">
      <dgm:prSet custT="1"/>
      <dgm:spPr/>
      <dgm:t>
        <a:bodyPr/>
        <a:lstStyle/>
        <a:p>
          <a:pPr algn="l"/>
          <a:r>
            <a: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les domaines</a:t>
          </a:r>
          <a:r>
            <a:rPr lang="fr-F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économiques, juridiques</a:t>
          </a:r>
          <a:r>
            <a: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 (lois, règlements…) ; </a:t>
          </a:r>
          <a:r>
            <a:rPr lang="fr-F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technologiques</a:t>
          </a:r>
          <a:r>
            <a: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(évolution des techniques, des matériels, des matières…) ; </a:t>
          </a:r>
          <a:r>
            <a:rPr lang="fr-F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commerciaux</a:t>
          </a:r>
          <a:r>
            <a: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(initiatives, promotions…) ; </a:t>
          </a:r>
          <a:r>
            <a:rPr lang="fr-F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concurrentiels</a:t>
          </a:r>
          <a:r>
            <a: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(nouveaux concurrents, nouveaux produits, axes de recherches, accords, contrats, partenariats, rachats, alliances…).</a:t>
          </a:r>
        </a:p>
      </dgm:t>
    </dgm:pt>
    <dgm:pt modelId="{E4C4E2F1-8785-493C-8F8D-CDCFA77D2F16}" type="parTrans" cxnId="{35E64CC4-6D2F-47A4-9404-8B183B9C20D1}">
      <dgm:prSet/>
      <dgm:spPr/>
      <dgm:t>
        <a:bodyPr/>
        <a:lstStyle/>
        <a:p>
          <a:endParaRPr lang="fr-FR"/>
        </a:p>
      </dgm:t>
    </dgm:pt>
    <dgm:pt modelId="{E09F682E-FE42-41F4-AF1D-67C25416FE31}" type="sibTrans" cxnId="{35E64CC4-6D2F-47A4-9404-8B183B9C20D1}">
      <dgm:prSet/>
      <dgm:spPr/>
      <dgm:t>
        <a:bodyPr/>
        <a:lstStyle/>
        <a:p>
          <a:endParaRPr lang="fr-FR"/>
        </a:p>
      </dgm:t>
    </dgm:pt>
    <dgm:pt modelId="{1F48F1CB-B179-46E7-881B-206C7D475401}">
      <dgm:prSet custT="1"/>
      <dgm:spPr/>
      <dgm:t>
        <a:bodyPr/>
        <a:lstStyle/>
        <a:p>
          <a:pPr algn="l"/>
          <a:r>
            <a: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son </a:t>
          </a:r>
          <a:r>
            <a:rPr lang="fr-F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image de marque</a:t>
          </a:r>
          <a:r>
            <a: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de sa </a:t>
          </a:r>
          <a:r>
            <a:rPr lang="fr-F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réputation</a:t>
          </a:r>
          <a:r>
            <a: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sur le Web et les réseaux sociaux.</a:t>
          </a:r>
        </a:p>
      </dgm:t>
    </dgm:pt>
    <dgm:pt modelId="{F44948BA-024A-4A51-A06A-3E76836A0087}" type="parTrans" cxnId="{98991A4E-CE6E-484F-B240-C65709D2FC3F}">
      <dgm:prSet/>
      <dgm:spPr/>
      <dgm:t>
        <a:bodyPr/>
        <a:lstStyle/>
        <a:p>
          <a:endParaRPr lang="fr-FR"/>
        </a:p>
      </dgm:t>
    </dgm:pt>
    <dgm:pt modelId="{CA43463D-6726-47F9-9C89-9CBB2249D087}" type="sibTrans" cxnId="{98991A4E-CE6E-484F-B240-C65709D2FC3F}">
      <dgm:prSet/>
      <dgm:spPr/>
      <dgm:t>
        <a:bodyPr/>
        <a:lstStyle/>
        <a:p>
          <a:endParaRPr lang="fr-FR"/>
        </a:p>
      </dgm:t>
    </dgm:pt>
    <dgm:pt modelId="{DAAD49A2-CB4F-4C83-AF31-2413611EC1D3}" type="pres">
      <dgm:prSet presAssocID="{37D4C725-7DEB-4640-A198-39D04D7502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474D2D-2435-4B84-BA28-2F94CACC53CB}" type="pres">
      <dgm:prSet presAssocID="{1A2D1369-D1FB-4F71-A5D4-1D6552B43F9E}" presName="root" presStyleCnt="0"/>
      <dgm:spPr/>
    </dgm:pt>
    <dgm:pt modelId="{C1CF90E6-479A-4AFC-B0CE-B65626139934}" type="pres">
      <dgm:prSet presAssocID="{1A2D1369-D1FB-4F71-A5D4-1D6552B43F9E}" presName="rootComposite" presStyleCnt="0"/>
      <dgm:spPr/>
    </dgm:pt>
    <dgm:pt modelId="{C85C9BDD-805B-4E41-9A06-1654A443B47E}" type="pres">
      <dgm:prSet presAssocID="{1A2D1369-D1FB-4F71-A5D4-1D6552B43F9E}" presName="rootText" presStyleLbl="node1" presStyleIdx="0" presStyleCnt="1" custScaleX="266599" custScaleY="43524"/>
      <dgm:spPr/>
    </dgm:pt>
    <dgm:pt modelId="{E762693E-8BE5-4ED2-821F-BF011211B975}" type="pres">
      <dgm:prSet presAssocID="{1A2D1369-D1FB-4F71-A5D4-1D6552B43F9E}" presName="rootConnector" presStyleLbl="node1" presStyleIdx="0" presStyleCnt="1"/>
      <dgm:spPr/>
    </dgm:pt>
    <dgm:pt modelId="{A18348CD-343A-4A46-939F-D0E909A41B19}" type="pres">
      <dgm:prSet presAssocID="{1A2D1369-D1FB-4F71-A5D4-1D6552B43F9E}" presName="childShape" presStyleCnt="0"/>
      <dgm:spPr/>
    </dgm:pt>
    <dgm:pt modelId="{AF873F10-2A1F-4BBC-9E47-58923B61B4B8}" type="pres">
      <dgm:prSet presAssocID="{E4C4E2F1-8785-493C-8F8D-CDCFA77D2F16}" presName="Name13" presStyleLbl="parChTrans1D2" presStyleIdx="0" presStyleCnt="2"/>
      <dgm:spPr/>
    </dgm:pt>
    <dgm:pt modelId="{7598566D-8D98-49FF-AE73-75C60D3316BA}" type="pres">
      <dgm:prSet presAssocID="{A9C8D90A-BB7C-439A-BA78-B56370064976}" presName="childText" presStyleLbl="bgAcc1" presStyleIdx="0" presStyleCnt="2" custScaleX="676236" custScaleY="135908" custLinFactNeighborY="-1642">
        <dgm:presLayoutVars>
          <dgm:bulletEnabled val="1"/>
        </dgm:presLayoutVars>
      </dgm:prSet>
      <dgm:spPr/>
    </dgm:pt>
    <dgm:pt modelId="{EC658B48-8CDF-46A8-B7AA-594C044EF6FB}" type="pres">
      <dgm:prSet presAssocID="{F44948BA-024A-4A51-A06A-3E76836A0087}" presName="Name13" presStyleLbl="parChTrans1D2" presStyleIdx="1" presStyleCnt="2"/>
      <dgm:spPr/>
    </dgm:pt>
    <dgm:pt modelId="{CABFF545-BCB4-46F5-869D-3F3D840C4A04}" type="pres">
      <dgm:prSet presAssocID="{1F48F1CB-B179-46E7-881B-206C7D475401}" presName="childText" presStyleLbl="bgAcc1" presStyleIdx="1" presStyleCnt="2" custScaleX="676236" custScaleY="56103" custLinFactNeighborY="-1642">
        <dgm:presLayoutVars>
          <dgm:bulletEnabled val="1"/>
        </dgm:presLayoutVars>
      </dgm:prSet>
      <dgm:spPr/>
    </dgm:pt>
  </dgm:ptLst>
  <dgm:cxnLst>
    <dgm:cxn modelId="{9739101C-0D1E-4F49-9D0C-15273903CFB7}" type="presOf" srcId="{1A2D1369-D1FB-4F71-A5D4-1D6552B43F9E}" destId="{C85C9BDD-805B-4E41-9A06-1654A443B47E}" srcOrd="0" destOrd="0" presId="urn:microsoft.com/office/officeart/2005/8/layout/hierarchy3"/>
    <dgm:cxn modelId="{CF396836-A190-40CC-B55D-1B2B963FA776}" srcId="{37D4C725-7DEB-4640-A198-39D04D750225}" destId="{1A2D1369-D1FB-4F71-A5D4-1D6552B43F9E}" srcOrd="0" destOrd="0" parTransId="{5E3892ED-625C-4257-89EE-974B627DFE2B}" sibTransId="{38E272E1-858A-47E9-B736-1F14A2266EF8}"/>
    <dgm:cxn modelId="{247E135F-2122-44FC-A940-B2FB7B0F48A1}" type="presOf" srcId="{37D4C725-7DEB-4640-A198-39D04D750225}" destId="{DAAD49A2-CB4F-4C83-AF31-2413611EC1D3}" srcOrd="0" destOrd="0" presId="urn:microsoft.com/office/officeart/2005/8/layout/hierarchy3"/>
    <dgm:cxn modelId="{E5153066-F47B-4C17-AF98-69EBADB5A148}" type="presOf" srcId="{1A2D1369-D1FB-4F71-A5D4-1D6552B43F9E}" destId="{E762693E-8BE5-4ED2-821F-BF011211B975}" srcOrd="1" destOrd="0" presId="urn:microsoft.com/office/officeart/2005/8/layout/hierarchy3"/>
    <dgm:cxn modelId="{98991A4E-CE6E-484F-B240-C65709D2FC3F}" srcId="{1A2D1369-D1FB-4F71-A5D4-1D6552B43F9E}" destId="{1F48F1CB-B179-46E7-881B-206C7D475401}" srcOrd="1" destOrd="0" parTransId="{F44948BA-024A-4A51-A06A-3E76836A0087}" sibTransId="{CA43463D-6726-47F9-9C89-9CBB2249D087}"/>
    <dgm:cxn modelId="{11C10950-AE09-47BB-8FBD-9ECB98845450}" type="presOf" srcId="{A9C8D90A-BB7C-439A-BA78-B56370064976}" destId="{7598566D-8D98-49FF-AE73-75C60D3316BA}" srcOrd="0" destOrd="0" presId="urn:microsoft.com/office/officeart/2005/8/layout/hierarchy3"/>
    <dgm:cxn modelId="{C35BC951-535B-49DE-8BB6-62C428B3144A}" type="presOf" srcId="{E4C4E2F1-8785-493C-8F8D-CDCFA77D2F16}" destId="{AF873F10-2A1F-4BBC-9E47-58923B61B4B8}" srcOrd="0" destOrd="0" presId="urn:microsoft.com/office/officeart/2005/8/layout/hierarchy3"/>
    <dgm:cxn modelId="{81122F56-C6E3-46E6-8478-EE52D8217557}" type="presOf" srcId="{F44948BA-024A-4A51-A06A-3E76836A0087}" destId="{EC658B48-8CDF-46A8-B7AA-594C044EF6FB}" srcOrd="0" destOrd="0" presId="urn:microsoft.com/office/officeart/2005/8/layout/hierarchy3"/>
    <dgm:cxn modelId="{83AB0A91-7FF0-4EF8-B5DE-2B80EDFC6A19}" type="presOf" srcId="{1F48F1CB-B179-46E7-881B-206C7D475401}" destId="{CABFF545-BCB4-46F5-869D-3F3D840C4A04}" srcOrd="0" destOrd="0" presId="urn:microsoft.com/office/officeart/2005/8/layout/hierarchy3"/>
    <dgm:cxn modelId="{35E64CC4-6D2F-47A4-9404-8B183B9C20D1}" srcId="{1A2D1369-D1FB-4F71-A5D4-1D6552B43F9E}" destId="{A9C8D90A-BB7C-439A-BA78-B56370064976}" srcOrd="0" destOrd="0" parTransId="{E4C4E2F1-8785-493C-8F8D-CDCFA77D2F16}" sibTransId="{E09F682E-FE42-41F4-AF1D-67C25416FE31}"/>
    <dgm:cxn modelId="{03EFF475-DEB9-4572-AA30-E41E3FDB6A14}" type="presParOf" srcId="{DAAD49A2-CB4F-4C83-AF31-2413611EC1D3}" destId="{46474D2D-2435-4B84-BA28-2F94CACC53CB}" srcOrd="0" destOrd="0" presId="urn:microsoft.com/office/officeart/2005/8/layout/hierarchy3"/>
    <dgm:cxn modelId="{D50F563A-AA9C-41B6-9610-25DC9D2F8D26}" type="presParOf" srcId="{46474D2D-2435-4B84-BA28-2F94CACC53CB}" destId="{C1CF90E6-479A-4AFC-B0CE-B65626139934}" srcOrd="0" destOrd="0" presId="urn:microsoft.com/office/officeart/2005/8/layout/hierarchy3"/>
    <dgm:cxn modelId="{C0BACDD6-60AB-4AF9-9DC2-F45FEB1F0630}" type="presParOf" srcId="{C1CF90E6-479A-4AFC-B0CE-B65626139934}" destId="{C85C9BDD-805B-4E41-9A06-1654A443B47E}" srcOrd="0" destOrd="0" presId="urn:microsoft.com/office/officeart/2005/8/layout/hierarchy3"/>
    <dgm:cxn modelId="{B482502C-BD54-47D6-9D23-415EB21F2F94}" type="presParOf" srcId="{C1CF90E6-479A-4AFC-B0CE-B65626139934}" destId="{E762693E-8BE5-4ED2-821F-BF011211B975}" srcOrd="1" destOrd="0" presId="urn:microsoft.com/office/officeart/2005/8/layout/hierarchy3"/>
    <dgm:cxn modelId="{A96C5F7B-4693-4630-A537-6EE794665B5C}" type="presParOf" srcId="{46474D2D-2435-4B84-BA28-2F94CACC53CB}" destId="{A18348CD-343A-4A46-939F-D0E909A41B19}" srcOrd="1" destOrd="0" presId="urn:microsoft.com/office/officeart/2005/8/layout/hierarchy3"/>
    <dgm:cxn modelId="{5F5B1E02-2826-4985-91DC-9C412C2E2322}" type="presParOf" srcId="{A18348CD-343A-4A46-939F-D0E909A41B19}" destId="{AF873F10-2A1F-4BBC-9E47-58923B61B4B8}" srcOrd="0" destOrd="0" presId="urn:microsoft.com/office/officeart/2005/8/layout/hierarchy3"/>
    <dgm:cxn modelId="{99303F31-8658-4D70-9C3A-4B48C939D901}" type="presParOf" srcId="{A18348CD-343A-4A46-939F-D0E909A41B19}" destId="{7598566D-8D98-49FF-AE73-75C60D3316BA}" srcOrd="1" destOrd="0" presId="urn:microsoft.com/office/officeart/2005/8/layout/hierarchy3"/>
    <dgm:cxn modelId="{DAC29008-C906-4AC2-8782-705C8B9FDC0B}" type="presParOf" srcId="{A18348CD-343A-4A46-939F-D0E909A41B19}" destId="{EC658B48-8CDF-46A8-B7AA-594C044EF6FB}" srcOrd="2" destOrd="0" presId="urn:microsoft.com/office/officeart/2005/8/layout/hierarchy3"/>
    <dgm:cxn modelId="{A9F422C8-B76F-4EEA-AEE3-3CBBBFDE4313}" type="presParOf" srcId="{A18348CD-343A-4A46-939F-D0E909A41B19}" destId="{CABFF545-BCB4-46F5-869D-3F3D840C4A0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C9BDD-805B-4E41-9A06-1654A443B47E}">
      <dsp:nvSpPr>
        <dsp:cNvPr id="0" name=""/>
        <dsp:cNvSpPr/>
      </dsp:nvSpPr>
      <dsp:spPr>
        <a:xfrm>
          <a:off x="1598" y="58492"/>
          <a:ext cx="4839161" cy="395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Ces évolutions concernent</a:t>
          </a:r>
          <a:endParaRPr lang="fr-FR" sz="2000" kern="1200" dirty="0"/>
        </a:p>
      </dsp:txBody>
      <dsp:txXfrm>
        <a:off x="13168" y="70062"/>
        <a:ext cx="4816021" cy="371872"/>
      </dsp:txXfrm>
    </dsp:sp>
    <dsp:sp modelId="{AF873F10-2A1F-4BBC-9E47-58923B61B4B8}">
      <dsp:nvSpPr>
        <dsp:cNvPr id="0" name=""/>
        <dsp:cNvSpPr/>
      </dsp:nvSpPr>
      <dsp:spPr>
        <a:xfrm>
          <a:off x="485514" y="453504"/>
          <a:ext cx="483916" cy="828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723"/>
              </a:lnTo>
              <a:lnTo>
                <a:pt x="483916" y="82872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8566D-8D98-49FF-AE73-75C60D3316BA}">
      <dsp:nvSpPr>
        <dsp:cNvPr id="0" name=""/>
        <dsp:cNvSpPr/>
      </dsp:nvSpPr>
      <dsp:spPr>
        <a:xfrm>
          <a:off x="969431" y="665495"/>
          <a:ext cx="9819737" cy="12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les domaines</a:t>
          </a:r>
          <a:r>
            <a:rPr lang="fr-FR" sz="18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économiques, juridiques</a:t>
          </a:r>
          <a:r>
            <a:rPr lang="fr-FR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 (lois, règlements…) ; </a:t>
          </a:r>
          <a:r>
            <a:rPr lang="fr-FR" sz="18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technologiques</a:t>
          </a:r>
          <a:r>
            <a:rPr lang="fr-FR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(évolution des techniques, des matériels, des matières…) ; </a:t>
          </a:r>
          <a:r>
            <a:rPr lang="fr-FR" sz="18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commerciaux</a:t>
          </a:r>
          <a:r>
            <a:rPr lang="fr-FR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(initiatives, promotions…) ; </a:t>
          </a:r>
          <a:r>
            <a:rPr lang="fr-FR" sz="18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concurrentiels</a:t>
          </a:r>
          <a:r>
            <a:rPr lang="fr-FR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(nouveaux concurrents, nouveaux produits, axes de recherches, accords, contrats, partenariats, rachats, alliances…).</a:t>
          </a:r>
        </a:p>
      </dsp:txBody>
      <dsp:txXfrm>
        <a:off x="1005558" y="701622"/>
        <a:ext cx="9747483" cy="1161210"/>
      </dsp:txXfrm>
    </dsp:sp>
    <dsp:sp modelId="{EC658B48-8CDF-46A8-B7AA-594C044EF6FB}">
      <dsp:nvSpPr>
        <dsp:cNvPr id="0" name=""/>
        <dsp:cNvSpPr/>
      </dsp:nvSpPr>
      <dsp:spPr>
        <a:xfrm>
          <a:off x="485514" y="453504"/>
          <a:ext cx="483916" cy="1926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936"/>
              </a:lnTo>
              <a:lnTo>
                <a:pt x="483916" y="192693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FF545-BCB4-46F5-869D-3F3D840C4A04}">
      <dsp:nvSpPr>
        <dsp:cNvPr id="0" name=""/>
        <dsp:cNvSpPr/>
      </dsp:nvSpPr>
      <dsp:spPr>
        <a:xfrm>
          <a:off x="969431" y="2125852"/>
          <a:ext cx="9819737" cy="509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son </a:t>
          </a:r>
          <a:r>
            <a:rPr lang="fr-FR" sz="18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image de marque</a:t>
          </a:r>
          <a:r>
            <a:rPr lang="fr-FR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de sa </a:t>
          </a:r>
          <a:r>
            <a:rPr lang="fr-FR" sz="18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réputation</a:t>
          </a:r>
          <a:r>
            <a:rPr lang="fr-FR" sz="18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sur le Web et les réseaux sociaux.</a:t>
          </a:r>
        </a:p>
      </dsp:txBody>
      <dsp:txXfrm>
        <a:off x="984344" y="2140765"/>
        <a:ext cx="9789911" cy="479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84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09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13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7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9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94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30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27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0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78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9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02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8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4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89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31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2333" y="549423"/>
            <a:ext cx="9037556" cy="452967"/>
          </a:xfrm>
        </p:spPr>
        <p:txBody>
          <a:bodyPr>
            <a:noAutofit/>
          </a:bodyPr>
          <a:lstStyle/>
          <a:p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1.  Mettre en œuvre une stratégie de veille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8917055-E032-4BD6-984D-30DC7F1C7E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29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Chap. 1 - La conduite d'une veille informationnelle en PME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4FB67F-50FA-4231-BAD0-B301B19AC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75" y="2152690"/>
            <a:ext cx="1745374" cy="1421708"/>
          </a:xfrm>
          <a:prstGeom prst="rect">
            <a:avLst/>
          </a:prstGeom>
        </p:spPr>
      </p:pic>
      <p:pic>
        <p:nvPicPr>
          <p:cNvPr id="10" name="Image 9" descr="Une image contenant plancher&#10;&#10;Description générée automatiquement">
            <a:extLst>
              <a:ext uri="{FF2B5EF4-FFF2-40B4-BE49-F238E27FC236}">
                <a16:creationId xmlns:a16="http://schemas.microsoft.com/office/drawing/2014/main" id="{29E84122-1B50-46FB-846C-0AA19A815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29" y="4835822"/>
            <a:ext cx="3116275" cy="18805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945BE16-83C6-C162-E5B2-FCFA4335DB15}"/>
              </a:ext>
            </a:extLst>
          </p:cNvPr>
          <p:cNvSpPr txBox="1"/>
          <p:nvPr/>
        </p:nvSpPr>
        <p:spPr>
          <a:xfrm>
            <a:off x="532327" y="1352281"/>
            <a:ext cx="9611932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nombreux risques peuvent déstabiliser une entreprise ou lui faire perdre sa position :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 dépassé par des produits ou services concurrents de meilleure qualité, plus innovants ou moins chers ;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plus être adaptée aux évolutions réglementaires ;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inadaptation des produits ou services aux nouvelles attentes du marché.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voir son image et sa réputation détériorée sur les réseaux sociaux</a:t>
            </a:r>
          </a:p>
        </p:txBody>
      </p:sp>
    </p:spTree>
    <p:extLst>
      <p:ext uri="{BB962C8B-B14F-4D97-AF65-F5344CB8AC3E}">
        <p14:creationId xmlns:p14="http://schemas.microsoft.com/office/powerpoint/2010/main" val="409004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17623"/>
            <a:ext cx="9037556" cy="452967"/>
          </a:xfrm>
        </p:spPr>
        <p:txBody>
          <a:bodyPr>
            <a:noAutofit/>
          </a:bodyPr>
          <a:lstStyle/>
          <a:p>
            <a:b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1.  Mettre en œuvre une stratégie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de veille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E66008-EED4-4D9A-AEF7-2B3EE9B6637C}"/>
              </a:ext>
            </a:extLst>
          </p:cNvPr>
          <p:cNvSpPr txBox="1"/>
          <p:nvPr/>
        </p:nvSpPr>
        <p:spPr>
          <a:xfrm>
            <a:off x="177800" y="778187"/>
            <a:ext cx="9965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rester concurrentielle l’entreprise doit être à l’écoute des évolutions susceptibles de remettre en cause sa situation, son marché et ses avantages concurrentiels.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7AF34E-3B1E-4B61-8BBB-B9D1EA611108}"/>
              </a:ext>
            </a:extLst>
          </p:cNvPr>
          <p:cNvSpPr txBox="1"/>
          <p:nvPr/>
        </p:nvSpPr>
        <p:spPr>
          <a:xfrm>
            <a:off x="482601" y="4786293"/>
            <a:ext cx="110659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 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veille informationnelle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permet d’identifier et d’anticiper ces tendances et ces évolutions.</a:t>
            </a:r>
          </a:p>
          <a:p>
            <a:pPr algn="just">
              <a:spcBef>
                <a:spcPts val="600"/>
              </a:spcBef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indispensable qu’une personne (un veilleur) soit chargée de mettre en œuvre la veille digitale, pour 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rechercher, trier, analyser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puis 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diffuser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informations pertinentes auprès des personnes concernées.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E9462745-C60C-428B-97B5-ABE012DB7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641064"/>
              </p:ext>
            </p:extLst>
          </p:nvPr>
        </p:nvGraphicFramePr>
        <p:xfrm>
          <a:off x="584199" y="1755973"/>
          <a:ext cx="10790767" cy="270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90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289</TotalTime>
  <Words>241</Words>
  <Application>Microsoft Office PowerPoint</Application>
  <PresentationFormat>Grand écran</PresentationFormat>
  <Paragraphs>14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Wingdings</vt:lpstr>
      <vt:lpstr>Wingdings 3</vt:lpstr>
      <vt:lpstr>Ion</vt:lpstr>
      <vt:lpstr>  1.  Mettre en œuvre une stratégie de veille</vt:lpstr>
      <vt:lpstr>  1.  Mettre en œuvre une stratégie de veille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20</cp:revision>
  <dcterms:created xsi:type="dcterms:W3CDTF">2014-01-16T23:14:09Z</dcterms:created>
  <dcterms:modified xsi:type="dcterms:W3CDTF">2023-10-10T14:15:59Z</dcterms:modified>
</cp:coreProperties>
</file>