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BAAE45-4CD2-4790-8CE4-CD761D6CEE3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F5D6B90-4146-467C-930E-A5AD22734739}">
      <dgm:prSet phldrT="[Texte]" custT="1"/>
      <dgm:spPr/>
      <dgm:t>
        <a:bodyPr/>
        <a:lstStyle/>
        <a:p>
          <a:r>
            <a:rPr lang="fr-FR" sz="2800" dirty="0">
              <a:latin typeface="Arial" panose="020B0604020202020204" pitchFamily="34" charset="0"/>
              <a:cs typeface="Arial" panose="020B0604020202020204" pitchFamily="34" charset="0"/>
            </a:rPr>
            <a:t>Les informations du système d’information fournisseurs (SIF) sont d’origine </a:t>
          </a:r>
          <a:endParaRPr lang="fr-FR" sz="2800" dirty="0"/>
        </a:p>
      </dgm:t>
    </dgm:pt>
    <dgm:pt modelId="{DA60A8A5-112B-4E0C-A0C0-290545095F7E}" type="parTrans" cxnId="{398C820F-3568-42B4-A5AB-55074677C2ED}">
      <dgm:prSet/>
      <dgm:spPr/>
      <dgm:t>
        <a:bodyPr/>
        <a:lstStyle/>
        <a:p>
          <a:endParaRPr lang="fr-FR" sz="1600"/>
        </a:p>
      </dgm:t>
    </dgm:pt>
    <dgm:pt modelId="{B70C1FE0-7E9C-439A-A1C4-58413860C379}" type="sibTrans" cxnId="{398C820F-3568-42B4-A5AB-55074677C2ED}">
      <dgm:prSet/>
      <dgm:spPr/>
      <dgm:t>
        <a:bodyPr/>
        <a:lstStyle/>
        <a:p>
          <a:endParaRPr lang="fr-FR" sz="1600"/>
        </a:p>
      </dgm:t>
    </dgm:pt>
    <dgm:pt modelId="{3AF11AC8-F740-4017-9401-CDDAF01C44AC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Interne : 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tarifs, conditions commerciales, besoins de production, statistiques d’achats, analyses de coûts… </a:t>
          </a:r>
        </a:p>
      </dgm:t>
    </dgm:pt>
    <dgm:pt modelId="{71FFC165-690A-4EB4-B92A-8A099B7CAD06}" type="parTrans" cxnId="{1C58D000-1484-4CF2-B59D-1680BDEEA224}">
      <dgm:prSet/>
      <dgm:spPr/>
      <dgm:t>
        <a:bodyPr/>
        <a:lstStyle/>
        <a:p>
          <a:endParaRPr lang="fr-FR" sz="1600"/>
        </a:p>
      </dgm:t>
    </dgm:pt>
    <dgm:pt modelId="{38FB96B6-3E03-47BA-B325-52D4A89E2F0E}" type="sibTrans" cxnId="{1C58D000-1484-4CF2-B59D-1680BDEEA224}">
      <dgm:prSet/>
      <dgm:spPr/>
      <dgm:t>
        <a:bodyPr/>
        <a:lstStyle/>
        <a:p>
          <a:endParaRPr lang="fr-FR" sz="1600"/>
        </a:p>
      </dgm:t>
    </dgm:pt>
    <dgm:pt modelId="{797B2C58-C792-4609-AD5D-1D12B4955C40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Externe : 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données du fournisseur, statistiques économiques, études de marché, articles, études… </a:t>
          </a:r>
        </a:p>
      </dgm:t>
    </dgm:pt>
    <dgm:pt modelId="{4CEDF5CC-A1DF-4C48-9B2B-90D73C46929B}" type="parTrans" cxnId="{E92DC93C-7E0A-4628-BB45-9843AE8D0148}">
      <dgm:prSet/>
      <dgm:spPr/>
      <dgm:t>
        <a:bodyPr/>
        <a:lstStyle/>
        <a:p>
          <a:endParaRPr lang="fr-FR" sz="1600"/>
        </a:p>
      </dgm:t>
    </dgm:pt>
    <dgm:pt modelId="{7D009457-DAC3-4F80-9A29-E597A9948548}" type="sibTrans" cxnId="{E92DC93C-7E0A-4628-BB45-9843AE8D0148}">
      <dgm:prSet/>
      <dgm:spPr/>
      <dgm:t>
        <a:bodyPr/>
        <a:lstStyle/>
        <a:p>
          <a:endParaRPr lang="fr-FR" sz="1600"/>
        </a:p>
      </dgm:t>
    </dgm:pt>
    <dgm:pt modelId="{1029EEE0-4A84-4C92-A120-548C3E420C36}" type="pres">
      <dgm:prSet presAssocID="{51BAAE45-4CD2-4790-8CE4-CD761D6CEE3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D105A21-7ADA-4B2B-A634-3DB0BD8E46E4}" type="pres">
      <dgm:prSet presAssocID="{DF5D6B90-4146-467C-930E-A5AD22734739}" presName="root" presStyleCnt="0"/>
      <dgm:spPr/>
    </dgm:pt>
    <dgm:pt modelId="{E6F66A8B-4A91-42D5-AC85-634FB14DD5FE}" type="pres">
      <dgm:prSet presAssocID="{DF5D6B90-4146-467C-930E-A5AD22734739}" presName="rootComposite" presStyleCnt="0"/>
      <dgm:spPr/>
    </dgm:pt>
    <dgm:pt modelId="{18A36AE3-A2FE-470B-AE0E-F311D72151BA}" type="pres">
      <dgm:prSet presAssocID="{DF5D6B90-4146-467C-930E-A5AD22734739}" presName="rootText" presStyleLbl="node1" presStyleIdx="0" presStyleCnt="1" custScaleX="427753"/>
      <dgm:spPr/>
    </dgm:pt>
    <dgm:pt modelId="{3BC3A210-D8FE-4944-8C98-264EED92D3BD}" type="pres">
      <dgm:prSet presAssocID="{DF5D6B90-4146-467C-930E-A5AD22734739}" presName="rootConnector" presStyleLbl="node1" presStyleIdx="0" presStyleCnt="1"/>
      <dgm:spPr/>
    </dgm:pt>
    <dgm:pt modelId="{3B8B9B81-1275-4E96-AD50-BFC7BED9FE9D}" type="pres">
      <dgm:prSet presAssocID="{DF5D6B90-4146-467C-930E-A5AD22734739}" presName="childShape" presStyleCnt="0"/>
      <dgm:spPr/>
    </dgm:pt>
    <dgm:pt modelId="{AC2DC68F-32E9-43EC-BB1D-C55DA1315C99}" type="pres">
      <dgm:prSet presAssocID="{71FFC165-690A-4EB4-B92A-8A099B7CAD06}" presName="Name13" presStyleLbl="parChTrans1D2" presStyleIdx="0" presStyleCnt="2"/>
      <dgm:spPr/>
    </dgm:pt>
    <dgm:pt modelId="{D19E01E3-D066-49F0-94DB-48C66A9324FE}" type="pres">
      <dgm:prSet presAssocID="{3AF11AC8-F740-4017-9401-CDDAF01C44AC}" presName="childText" presStyleLbl="bgAcc1" presStyleIdx="0" presStyleCnt="2" custScaleX="439410">
        <dgm:presLayoutVars>
          <dgm:bulletEnabled val="1"/>
        </dgm:presLayoutVars>
      </dgm:prSet>
      <dgm:spPr/>
    </dgm:pt>
    <dgm:pt modelId="{8B32562A-1EF3-45CE-AAB4-1FDABD514FB7}" type="pres">
      <dgm:prSet presAssocID="{4CEDF5CC-A1DF-4C48-9B2B-90D73C46929B}" presName="Name13" presStyleLbl="parChTrans1D2" presStyleIdx="1" presStyleCnt="2"/>
      <dgm:spPr/>
    </dgm:pt>
    <dgm:pt modelId="{5C605C70-44A8-4D56-BE96-C70BF2E049FB}" type="pres">
      <dgm:prSet presAssocID="{797B2C58-C792-4609-AD5D-1D12B4955C40}" presName="childText" presStyleLbl="bgAcc1" presStyleIdx="1" presStyleCnt="2" custScaleX="439410">
        <dgm:presLayoutVars>
          <dgm:bulletEnabled val="1"/>
        </dgm:presLayoutVars>
      </dgm:prSet>
      <dgm:spPr/>
    </dgm:pt>
  </dgm:ptLst>
  <dgm:cxnLst>
    <dgm:cxn modelId="{1C58D000-1484-4CF2-B59D-1680BDEEA224}" srcId="{DF5D6B90-4146-467C-930E-A5AD22734739}" destId="{3AF11AC8-F740-4017-9401-CDDAF01C44AC}" srcOrd="0" destOrd="0" parTransId="{71FFC165-690A-4EB4-B92A-8A099B7CAD06}" sibTransId="{38FB96B6-3E03-47BA-B325-52D4A89E2F0E}"/>
    <dgm:cxn modelId="{F8CC4D0C-C6CC-46B0-ADCD-7FB276A6A66F}" type="presOf" srcId="{DF5D6B90-4146-467C-930E-A5AD22734739}" destId="{18A36AE3-A2FE-470B-AE0E-F311D72151BA}" srcOrd="0" destOrd="0" presId="urn:microsoft.com/office/officeart/2005/8/layout/hierarchy3"/>
    <dgm:cxn modelId="{398C820F-3568-42B4-A5AB-55074677C2ED}" srcId="{51BAAE45-4CD2-4790-8CE4-CD761D6CEE32}" destId="{DF5D6B90-4146-467C-930E-A5AD22734739}" srcOrd="0" destOrd="0" parTransId="{DA60A8A5-112B-4E0C-A0C0-290545095F7E}" sibTransId="{B70C1FE0-7E9C-439A-A1C4-58413860C379}"/>
    <dgm:cxn modelId="{4782FF36-C3DB-40C8-B564-327A54313506}" type="presOf" srcId="{51BAAE45-4CD2-4790-8CE4-CD761D6CEE32}" destId="{1029EEE0-4A84-4C92-A120-548C3E420C36}" srcOrd="0" destOrd="0" presId="urn:microsoft.com/office/officeart/2005/8/layout/hierarchy3"/>
    <dgm:cxn modelId="{E92DC93C-7E0A-4628-BB45-9843AE8D0148}" srcId="{DF5D6B90-4146-467C-930E-A5AD22734739}" destId="{797B2C58-C792-4609-AD5D-1D12B4955C40}" srcOrd="1" destOrd="0" parTransId="{4CEDF5CC-A1DF-4C48-9B2B-90D73C46929B}" sibTransId="{7D009457-DAC3-4F80-9A29-E597A9948548}"/>
    <dgm:cxn modelId="{96201B42-CF11-4A18-8186-A2110C3ECE5F}" type="presOf" srcId="{3AF11AC8-F740-4017-9401-CDDAF01C44AC}" destId="{D19E01E3-D066-49F0-94DB-48C66A9324FE}" srcOrd="0" destOrd="0" presId="urn:microsoft.com/office/officeart/2005/8/layout/hierarchy3"/>
    <dgm:cxn modelId="{F36B4E44-AE03-48E1-856C-A9AAFD6DDD45}" type="presOf" srcId="{DF5D6B90-4146-467C-930E-A5AD22734739}" destId="{3BC3A210-D8FE-4944-8C98-264EED92D3BD}" srcOrd="1" destOrd="0" presId="urn:microsoft.com/office/officeart/2005/8/layout/hierarchy3"/>
    <dgm:cxn modelId="{99EE4798-5EA2-45B6-8FA5-E685A1475FF3}" type="presOf" srcId="{71FFC165-690A-4EB4-B92A-8A099B7CAD06}" destId="{AC2DC68F-32E9-43EC-BB1D-C55DA1315C99}" srcOrd="0" destOrd="0" presId="urn:microsoft.com/office/officeart/2005/8/layout/hierarchy3"/>
    <dgm:cxn modelId="{AC6800AA-1CB5-45C3-9DC2-2C1751AEBA59}" type="presOf" srcId="{797B2C58-C792-4609-AD5D-1D12B4955C40}" destId="{5C605C70-44A8-4D56-BE96-C70BF2E049FB}" srcOrd="0" destOrd="0" presId="urn:microsoft.com/office/officeart/2005/8/layout/hierarchy3"/>
    <dgm:cxn modelId="{9477EBC5-765F-4449-AC70-5E2B91FCCD3A}" type="presOf" srcId="{4CEDF5CC-A1DF-4C48-9B2B-90D73C46929B}" destId="{8B32562A-1EF3-45CE-AAB4-1FDABD514FB7}" srcOrd="0" destOrd="0" presId="urn:microsoft.com/office/officeart/2005/8/layout/hierarchy3"/>
    <dgm:cxn modelId="{0428FBFA-4EE5-4DA0-B65D-65CA478106BE}" type="presParOf" srcId="{1029EEE0-4A84-4C92-A120-548C3E420C36}" destId="{FD105A21-7ADA-4B2B-A634-3DB0BD8E46E4}" srcOrd="0" destOrd="0" presId="urn:microsoft.com/office/officeart/2005/8/layout/hierarchy3"/>
    <dgm:cxn modelId="{44C3476F-446B-4DAC-8BEC-7B6B32B9226D}" type="presParOf" srcId="{FD105A21-7ADA-4B2B-A634-3DB0BD8E46E4}" destId="{E6F66A8B-4A91-42D5-AC85-634FB14DD5FE}" srcOrd="0" destOrd="0" presId="urn:microsoft.com/office/officeart/2005/8/layout/hierarchy3"/>
    <dgm:cxn modelId="{63E331E8-50EC-4CF4-9218-279A32089651}" type="presParOf" srcId="{E6F66A8B-4A91-42D5-AC85-634FB14DD5FE}" destId="{18A36AE3-A2FE-470B-AE0E-F311D72151BA}" srcOrd="0" destOrd="0" presId="urn:microsoft.com/office/officeart/2005/8/layout/hierarchy3"/>
    <dgm:cxn modelId="{BA41AD0D-9BFE-49CF-8E21-F902B7F5B8CC}" type="presParOf" srcId="{E6F66A8B-4A91-42D5-AC85-634FB14DD5FE}" destId="{3BC3A210-D8FE-4944-8C98-264EED92D3BD}" srcOrd="1" destOrd="0" presId="urn:microsoft.com/office/officeart/2005/8/layout/hierarchy3"/>
    <dgm:cxn modelId="{A94179D3-EA77-4360-AB20-ACA7199E16D2}" type="presParOf" srcId="{FD105A21-7ADA-4B2B-A634-3DB0BD8E46E4}" destId="{3B8B9B81-1275-4E96-AD50-BFC7BED9FE9D}" srcOrd="1" destOrd="0" presId="urn:microsoft.com/office/officeart/2005/8/layout/hierarchy3"/>
    <dgm:cxn modelId="{6A7B1040-2C34-4775-BCBD-65FE1659B5A9}" type="presParOf" srcId="{3B8B9B81-1275-4E96-AD50-BFC7BED9FE9D}" destId="{AC2DC68F-32E9-43EC-BB1D-C55DA1315C99}" srcOrd="0" destOrd="0" presId="urn:microsoft.com/office/officeart/2005/8/layout/hierarchy3"/>
    <dgm:cxn modelId="{A1B30C6E-C945-4544-BB7B-CA9280033378}" type="presParOf" srcId="{3B8B9B81-1275-4E96-AD50-BFC7BED9FE9D}" destId="{D19E01E3-D066-49F0-94DB-48C66A9324FE}" srcOrd="1" destOrd="0" presId="urn:microsoft.com/office/officeart/2005/8/layout/hierarchy3"/>
    <dgm:cxn modelId="{658BA40E-8E31-4508-8FE4-EF8D48295FDE}" type="presParOf" srcId="{3B8B9B81-1275-4E96-AD50-BFC7BED9FE9D}" destId="{8B32562A-1EF3-45CE-AAB4-1FDABD514FB7}" srcOrd="2" destOrd="0" presId="urn:microsoft.com/office/officeart/2005/8/layout/hierarchy3"/>
    <dgm:cxn modelId="{9F2F7BDA-65CB-4779-9569-110BFB03DE12}" type="presParOf" srcId="{3B8B9B81-1275-4E96-AD50-BFC7BED9FE9D}" destId="{5C605C70-44A8-4D56-BE96-C70BF2E049F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A36AE3-A2FE-470B-AE0E-F311D72151BA}">
      <dsp:nvSpPr>
        <dsp:cNvPr id="0" name=""/>
        <dsp:cNvSpPr/>
      </dsp:nvSpPr>
      <dsp:spPr>
        <a:xfrm>
          <a:off x="520876" y="383"/>
          <a:ext cx="8335391" cy="9743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>
              <a:latin typeface="Arial" panose="020B0604020202020204" pitchFamily="34" charset="0"/>
              <a:cs typeface="Arial" panose="020B0604020202020204" pitchFamily="34" charset="0"/>
            </a:rPr>
            <a:t>Les informations du système d’information fournisseurs (SIF) sont d’origine </a:t>
          </a:r>
          <a:endParaRPr lang="fr-FR" sz="2800" kern="1200" dirty="0"/>
        </a:p>
      </dsp:txBody>
      <dsp:txXfrm>
        <a:off x="549413" y="28920"/>
        <a:ext cx="8278317" cy="917248"/>
      </dsp:txXfrm>
    </dsp:sp>
    <dsp:sp modelId="{AC2DC68F-32E9-43EC-BB1D-C55DA1315C99}">
      <dsp:nvSpPr>
        <dsp:cNvPr id="0" name=""/>
        <dsp:cNvSpPr/>
      </dsp:nvSpPr>
      <dsp:spPr>
        <a:xfrm>
          <a:off x="1354415" y="974706"/>
          <a:ext cx="833539" cy="730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0742"/>
              </a:lnTo>
              <a:lnTo>
                <a:pt x="833539" y="73074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9E01E3-D066-49F0-94DB-48C66A9324FE}">
      <dsp:nvSpPr>
        <dsp:cNvPr id="0" name=""/>
        <dsp:cNvSpPr/>
      </dsp:nvSpPr>
      <dsp:spPr>
        <a:xfrm>
          <a:off x="2187954" y="1218287"/>
          <a:ext cx="6850036" cy="9743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Interne : 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tarifs, conditions commerciales, besoins de production, statistiques d’achats, analyses de coûts… </a:t>
          </a:r>
        </a:p>
      </dsp:txBody>
      <dsp:txXfrm>
        <a:off x="2216491" y="1246824"/>
        <a:ext cx="6792962" cy="917248"/>
      </dsp:txXfrm>
    </dsp:sp>
    <dsp:sp modelId="{8B32562A-1EF3-45CE-AAB4-1FDABD514FB7}">
      <dsp:nvSpPr>
        <dsp:cNvPr id="0" name=""/>
        <dsp:cNvSpPr/>
      </dsp:nvSpPr>
      <dsp:spPr>
        <a:xfrm>
          <a:off x="1354415" y="974706"/>
          <a:ext cx="833539" cy="1948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8645"/>
              </a:lnTo>
              <a:lnTo>
                <a:pt x="833539" y="194864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05C70-44A8-4D56-BE96-C70BF2E049FB}">
      <dsp:nvSpPr>
        <dsp:cNvPr id="0" name=""/>
        <dsp:cNvSpPr/>
      </dsp:nvSpPr>
      <dsp:spPr>
        <a:xfrm>
          <a:off x="2187954" y="2436191"/>
          <a:ext cx="6850036" cy="9743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Externe : 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données du fournisseur, statistiques économiques, études de marché, articles, études… </a:t>
          </a:r>
        </a:p>
      </dsp:txBody>
      <dsp:txXfrm>
        <a:off x="2216491" y="2464728"/>
        <a:ext cx="6792962" cy="9172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595617"/>
          </a:xfrm>
        </p:spPr>
        <p:txBody>
          <a:bodyPr>
            <a:normAutofit/>
          </a:bodyPr>
          <a:lstStyle/>
          <a:p>
            <a:r>
              <a:rPr lang="fr-FR" sz="3200" b="1" dirty="0"/>
              <a:t>4. Système d’information fournisseurs (SIF)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939801" y="5510537"/>
            <a:ext cx="9541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Elles doivent être collectées, stockées et traitées. </a:t>
            </a:r>
          </a:p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C’est le rôle des applications informatiques. </a:t>
            </a: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886962792"/>
              </p:ext>
            </p:extLst>
          </p:nvPr>
        </p:nvGraphicFramePr>
        <p:xfrm>
          <a:off x="922866" y="1429174"/>
          <a:ext cx="9558867" cy="3410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828493"/>
              </p:ext>
            </p:extLst>
          </p:nvPr>
        </p:nvGraphicFramePr>
        <p:xfrm>
          <a:off x="688235" y="1309105"/>
          <a:ext cx="10602244" cy="4846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2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89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8559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gestion du système d’information est organisée en quatre phases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291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Détecter les besoins 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Inventorier des informations dont les acheteurs ont besoin pour prendre des décisions et la fréquence des actualisations.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3992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Recueillir, classer, exploiter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Identifier des sources d’information, internes et externes, et les moyens à mettre en œuvre pour les collecter</a:t>
                      </a:r>
                      <a:r>
                        <a:rPr lang="fr-FR" sz="2000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=&gt; trouver le bon compromis entre la qualité des informations et leur coût de collecte.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3045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Stocker les informations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Sauvegarder les informations dans des bases de données où elles seront structurées de façon à rendre leurs traitements le plus efficace possible.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811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Diffuser l’information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acheteurs reçoivent des données sous la forme de tableaux de bord qui répondent aux besoins exprimés ou ils peuvent accéder à d’autres informations en interrogeant directement le SIF.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itre 1">
            <a:extLst>
              <a:ext uri="{FF2B5EF4-FFF2-40B4-BE49-F238E27FC236}">
                <a16:creationId xmlns:a16="http://schemas.microsoft.com/office/drawing/2014/main" id="{55DCDE72-3BA1-44EF-9D4E-E87A4FB9BA9B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8825658" cy="5956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/>
              <a:t>4. Système d’information fournisseurs (SIF)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19914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8829" y="1696983"/>
            <a:ext cx="1113475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traçabilité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: les exigences toujours plus grandes en matière de qualité et de sécurité, imposent aux entreprises de pouvoir à tout moment identifier l’origine des produits utilisés ou vendus. </a:t>
            </a:r>
          </a:p>
          <a:p>
            <a:pPr marL="800100" lvl="1" indent="-342900"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Chaque produit qui entre dans l’entreprise doit pouvoir être tracé pour en retrouver l’origine en cas de problème. </a:t>
            </a:r>
          </a:p>
          <a:p>
            <a:pPr marL="800100" lvl="1" indent="-342900">
              <a:buFont typeface="Symbol" panose="05050102010706020507" pitchFamily="18" charset="2"/>
              <a:buChar char="Þ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normes de qualité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: pour garantir la sécurité des approvisionnements, les achats sont souvent encadrés par des procédures déterminées qui doivent être respectées. </a:t>
            </a:r>
          </a:p>
          <a:p>
            <a:pPr lvl="1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=&gt; C’est le cas des </a:t>
            </a:r>
            <a:r>
              <a:rPr lang="fr-FR" sz="2400">
                <a:latin typeface="Arial" panose="020B0604020202020204" pitchFamily="34" charset="0"/>
                <a:cs typeface="Arial" panose="020B0604020202020204" pitchFamily="34" charset="0"/>
              </a:rPr>
              <a:t>entreprises certifiées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ISO 9001. 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0F3C90FC-E870-4A32-BA62-B7B2610E7D4A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8825658" cy="5956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/>
              <a:t>4. Système d’information fournisseurs (SIF)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188361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266</TotalTime>
  <Words>310</Words>
  <Application>Microsoft Office PowerPoint</Application>
  <PresentationFormat>Grand écran</PresentationFormat>
  <Paragraphs>22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Symbol</vt:lpstr>
      <vt:lpstr>Wingdings</vt:lpstr>
      <vt:lpstr>Wingdings 3</vt:lpstr>
      <vt:lpstr>Ion</vt:lpstr>
      <vt:lpstr>4. Système d’information fournisseurs (SIF)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45</cp:revision>
  <dcterms:created xsi:type="dcterms:W3CDTF">2014-01-14T07:42:30Z</dcterms:created>
  <dcterms:modified xsi:type="dcterms:W3CDTF">2023-01-28T23:31:22Z</dcterms:modified>
</cp:coreProperties>
</file>