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9" r:id="rId3"/>
    <p:sldId id="260" r:id="rId4"/>
    <p:sldId id="258" r:id="rId5"/>
    <p:sldId id="261" r:id="rId6"/>
    <p:sldId id="256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8825658" cy="1228987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Sélectionner un fournisseur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3.1. Rechercher les informations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- Source d’informations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998C827-A117-4DC2-ADFF-74D6A9F39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680384"/>
              </p:ext>
            </p:extLst>
          </p:nvPr>
        </p:nvGraphicFramePr>
        <p:xfrm>
          <a:off x="531754" y="1612503"/>
          <a:ext cx="10713687" cy="43982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67171">
                  <a:extLst>
                    <a:ext uri="{9D8B030D-6E8A-4147-A177-3AD203B41FA5}">
                      <a16:colId xmlns:a16="http://schemas.microsoft.com/office/drawing/2014/main" val="2571994842"/>
                    </a:ext>
                  </a:extLst>
                </a:gridCol>
                <a:gridCol w="4746516">
                  <a:extLst>
                    <a:ext uri="{9D8B030D-6E8A-4147-A177-3AD203B41FA5}">
                      <a16:colId xmlns:a16="http://schemas.microsoft.com/office/drawing/2014/main" val="1389441630"/>
                    </a:ext>
                  </a:extLst>
                </a:gridCol>
              </a:tblGrid>
              <a:tr h="5855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d’informations fournisseur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19395"/>
                  </a:ext>
                </a:extLst>
              </a:tr>
              <a:tr h="1791468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Documents émis par le fournisseur : plaquette, brochure, site web…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Blogs, Forums, facebook, Twitter, Instagram, LinkedIn, TikTok…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Salons, publicités, reportages dans la presse professionnelle ou non professionnelle.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Organisations professionnelles.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Organismes spécialisés.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Statistiques officielles.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Infogreffe.fr, societe.com.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886255"/>
                  </a:ext>
                </a:extLst>
              </a:tr>
              <a:tr h="60923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d’informations produit ou service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783458"/>
                  </a:ext>
                </a:extLst>
              </a:tr>
              <a:tr h="1411959"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Demande directe au fournisseur.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Plaquettes, brochures.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Salons, publicités, reportages dans la presse. professionnelle ou non professionnelle.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Blogs, </a:t>
                      </a:r>
                      <a:r>
                        <a:rPr lang="de-CH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forums</a:t>
                      </a:r>
                      <a:r>
                        <a:rPr lang="de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Facebook, Twitter, Instagram, LinkedIn, TikTok…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Revues et publications.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Consommateurs.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8378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36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7931" y="1515533"/>
            <a:ext cx="114046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sourçage consiste à mettre en relation sur des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plates-formes dématérialisées </a:t>
            </a:r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centrales d’achats, des grossistes, des importateurs et des fabricants nationaux ou étrangers. </a:t>
            </a:r>
          </a:p>
          <a:p>
            <a:pPr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Ces plates-formes :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accélèrent la recherche d’informations, d’articles et de fournisseurs ; 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réduisent les coûts en regroupant des achats ; </a:t>
            </a:r>
          </a:p>
          <a:p>
            <a:pPr marL="457200" indent="-457200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facilitent les approvisionnements lorsque la recherche concerne un pays étranger, dans lequel l’entreprise n’a pas de contacts.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5E1F9A49-0F72-4809-83F4-DB0E4FFC9EC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25658" cy="12289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Sélectionner un fournisseur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3.1. Rechercher un fournisseur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- le sourçage (e-</a:t>
            </a:r>
            <a:r>
              <a:rPr lang="fr-F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sourcing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04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32. Rédiger un Appel d’offres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624980" y="1642533"/>
            <a:ext cx="1065821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L’appel d’offres consiste à envoyer </a:t>
            </a:r>
            <a:r>
              <a:rPr lang="fr-FR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même demande commerciale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à tous les fournisseurs potentiels avec </a:t>
            </a:r>
            <a:r>
              <a:rPr lang="fr-FR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mêmes informations</a:t>
            </a: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 afin d’obtenir, en échange, des chiffrages sur les mêmes bases. </a:t>
            </a:r>
          </a:p>
          <a:p>
            <a:pPr algn="just">
              <a:spcBef>
                <a:spcPts val="1200"/>
              </a:spcBef>
            </a:pP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les appels d'offres sont détaillés et précis et plus les résultats seront exploitables.</a:t>
            </a:r>
          </a:p>
        </p:txBody>
      </p:sp>
    </p:spTree>
    <p:extLst>
      <p:ext uri="{BB962C8B-B14F-4D97-AF65-F5344CB8AC3E}">
        <p14:creationId xmlns:p14="http://schemas.microsoft.com/office/powerpoint/2010/main" val="381264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32. Rédiger un appel d’offres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708325" y="1369269"/>
            <a:ext cx="999602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600" b="1" dirty="0">
                <a:solidFill>
                  <a:srgbClr val="FFFF00"/>
                </a:solidFill>
                <a:latin typeface="ITC Century Std Light"/>
              </a:rPr>
              <a:t>En théorie 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les fournisseurs qui ont les mêmes informations répondent avec des modalités identiques.</a:t>
            </a: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3200" dirty="0">
                <a:latin typeface="ITC Century Std Light"/>
              </a:rPr>
              <a:t>facilite la comparaison des offres. </a:t>
            </a:r>
          </a:p>
          <a:p>
            <a:pPr marL="457200" indent="-4572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3200" dirty="0">
                <a:latin typeface="ITC Century Std Light"/>
              </a:rPr>
              <a:t>garantit un choix objectif et neutre et assainit le marché des affaires. </a:t>
            </a:r>
          </a:p>
        </p:txBody>
      </p:sp>
    </p:spTree>
    <p:extLst>
      <p:ext uri="{BB962C8B-B14F-4D97-AF65-F5344CB8AC3E}">
        <p14:creationId xmlns:p14="http://schemas.microsoft.com/office/powerpoint/2010/main" val="413105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32. Rédiger un appel d’offres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538216" y="1372455"/>
            <a:ext cx="10757561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600" b="1" dirty="0">
                <a:solidFill>
                  <a:srgbClr val="FFFF00"/>
                </a:solidFill>
                <a:latin typeface="ITC Century Std Light"/>
              </a:rPr>
              <a:t>En réalité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solidFill>
                  <a:srgbClr val="00B0F0"/>
                </a:solidFill>
                <a:latin typeface="ITC Century Std Light"/>
              </a:rPr>
              <a:t>La procédure n’empêche pas les fuites d’informations qui visent </a:t>
            </a:r>
          </a:p>
          <a:p>
            <a:pPr marL="2420938" indent="85725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FR" sz="3200" dirty="0">
                <a:latin typeface="ITC Century Std Light"/>
              </a:rPr>
              <a:t> à favoriser un ami ou un fournisseur, </a:t>
            </a:r>
          </a:p>
          <a:p>
            <a:pPr marL="2420938" indent="85725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FR" sz="3200" dirty="0">
                <a:latin typeface="ITC Century Std Light"/>
              </a:rPr>
              <a:t> à faire baisser les prix, </a:t>
            </a:r>
          </a:p>
          <a:p>
            <a:pPr marL="2420938" indent="85725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fr-FR" sz="3200" dirty="0">
                <a:latin typeface="ITC Century Std Light"/>
              </a:rPr>
              <a:t> à améliorer les offres. 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solidFill>
                  <a:srgbClr val="00B0F0"/>
                </a:solidFill>
                <a:latin typeface="ITC Century Std Light"/>
              </a:rPr>
              <a:t>Ces pratiques nuisent au bon déroulement et à l’honnêteté des affaires (pot-de-vin, achat d’informations, tricherie…). </a:t>
            </a:r>
            <a:endParaRPr lang="fr-FR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5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33. Comparer les offres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342784" y="1145097"/>
            <a:ext cx="109982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Tableau multicritère </a:t>
            </a:r>
          </a:p>
          <a:p>
            <a:pPr algn="ctr">
              <a:spcBef>
                <a:spcPts val="12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Outil d’analyse qui classe et évalue les critères de choix lorsque plusieurs solutions sont possibles. </a:t>
            </a:r>
          </a:p>
          <a:p>
            <a:pPr marL="342900" indent="-342900" algn="just">
              <a:spcBef>
                <a:spcPts val="18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critères de choix sont mis en ligne et les fournisseurs en colonnes.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critère peut recevoir une note (coefficientée ou pas) en fonction de son importance par rapport aux autres critères.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solution est ensuite notée.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méthode permet d’obtenir une évaluation chiffrée.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solution retenue est celle qui obtient le meilleur score.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33. Comparer les offres</a:t>
            </a:r>
            <a:endParaRPr lang="fr-FR" sz="5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18745"/>
              </p:ext>
            </p:extLst>
          </p:nvPr>
        </p:nvGraphicFramePr>
        <p:xfrm>
          <a:off x="1363134" y="1439328"/>
          <a:ext cx="8229612" cy="4515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4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9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472">
                <a:tc gridSpan="6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de sélection d’un fournisseur</a:t>
                      </a:r>
                      <a:endParaRPr lang="fr-FR" sz="3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Fibel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Perrot SARL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Remise commerciale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10 %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15 %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 livraison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jours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mois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Condition paiement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JFDM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FDM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Implantation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Paris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Grenoble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Sous 72 h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Sous 48 h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Garantie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mois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mois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 9001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Oui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Réputation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chemeClr val="tx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Moyenne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00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714</TotalTime>
  <Words>529</Words>
  <Application>Microsoft Office PowerPoint</Application>
  <PresentationFormat>Grand écran</PresentationFormat>
  <Paragraphs>108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Century Gothic</vt:lpstr>
      <vt:lpstr>ITC Century Std Light</vt:lpstr>
      <vt:lpstr>Symbol</vt:lpstr>
      <vt:lpstr>Wingdings</vt:lpstr>
      <vt:lpstr>Wingdings 3</vt:lpstr>
      <vt:lpstr>Ion</vt:lpstr>
      <vt:lpstr>3. Sélectionner un fournisseur 3.1. Rechercher les informations - Source d’informations</vt:lpstr>
      <vt:lpstr>Présentation PowerPoint</vt:lpstr>
      <vt:lpstr>32. Rédiger un Appel d’offres</vt:lpstr>
      <vt:lpstr>32. Rédiger un appel d’offres</vt:lpstr>
      <vt:lpstr>32. Rédiger un appel d’offres</vt:lpstr>
      <vt:lpstr>33. Comparer les offres</vt:lpstr>
      <vt:lpstr>33. Comparer les offres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42</cp:revision>
  <dcterms:created xsi:type="dcterms:W3CDTF">2014-01-14T07:42:30Z</dcterms:created>
  <dcterms:modified xsi:type="dcterms:W3CDTF">2023-01-28T23:30:18Z</dcterms:modified>
</cp:coreProperties>
</file>