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1"/>
  </p:sldMasterIdLst>
  <p:sldIdLst>
    <p:sldId id="256" r:id="rId2"/>
    <p:sldId id="260" r:id="rId3"/>
    <p:sldId id="262" r:id="rId4"/>
    <p:sldId id="263" r:id="rId5"/>
    <p:sldId id="264" r:id="rId6"/>
    <p:sldId id="266" r:id="rId7"/>
    <p:sldId id="265" r:id="rId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456"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D605A7-3B00-45DF-9B1B-03F2E834B8E4}"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fr-FR"/>
        </a:p>
      </dgm:t>
    </dgm:pt>
    <dgm:pt modelId="{8F7CE1C0-963F-4EAF-B736-65E435610C99}">
      <dgm:prSet phldrT="[Texte]" custT="1"/>
      <dgm:spPr/>
      <dgm:t>
        <a:bodyPr/>
        <a:lstStyle/>
        <a:p>
          <a:r>
            <a:rPr lang="fr-FR" sz="2800" b="1" dirty="0">
              <a:solidFill>
                <a:schemeClr val="bg1"/>
              </a:solidFill>
              <a:latin typeface="Arial" panose="020B0604020202020204" pitchFamily="34" charset="0"/>
              <a:cs typeface="Arial" panose="020B0604020202020204" pitchFamily="34" charset="0"/>
            </a:rPr>
            <a:t>Achats</a:t>
          </a:r>
        </a:p>
        <a:p>
          <a:r>
            <a:rPr lang="fr-FR" sz="2800" b="1" dirty="0">
              <a:solidFill>
                <a:schemeClr val="bg1"/>
              </a:solidFill>
              <a:latin typeface="Arial" panose="020B0604020202020204" pitchFamily="34" charset="0"/>
              <a:cs typeface="Arial" panose="020B0604020202020204" pitchFamily="34" charset="0"/>
            </a:rPr>
            <a:t>=</a:t>
          </a:r>
        </a:p>
        <a:p>
          <a:r>
            <a:rPr lang="fr-FR" sz="2800" b="1" dirty="0">
              <a:solidFill>
                <a:schemeClr val="bg1"/>
              </a:solidFill>
              <a:latin typeface="Arial" panose="020B0604020202020204" pitchFamily="34" charset="0"/>
              <a:cs typeface="Arial" panose="020B0604020202020204" pitchFamily="34" charset="0"/>
            </a:rPr>
            <a:t>Un enjeu </a:t>
          </a:r>
        </a:p>
        <a:p>
          <a:r>
            <a:rPr lang="fr-FR" sz="2800" b="1" dirty="0">
              <a:solidFill>
                <a:schemeClr val="bg1"/>
              </a:solidFill>
              <a:latin typeface="Arial" panose="020B0604020202020204" pitchFamily="34" charset="0"/>
              <a:cs typeface="Arial" panose="020B0604020202020204" pitchFamily="34" charset="0"/>
            </a:rPr>
            <a:t>stratégique</a:t>
          </a:r>
        </a:p>
      </dgm:t>
    </dgm:pt>
    <dgm:pt modelId="{1B2EA510-00E7-4DB5-B197-3DF1A245E8DD}" type="parTrans" cxnId="{08C52A46-7B0D-4C63-B33B-CBFE4A30F265}">
      <dgm:prSet/>
      <dgm:spPr/>
      <dgm:t>
        <a:bodyPr/>
        <a:lstStyle/>
        <a:p>
          <a:endParaRPr lang="fr-FR" sz="3200">
            <a:solidFill>
              <a:schemeClr val="bg1"/>
            </a:solidFill>
            <a:latin typeface="Arial" panose="020B0604020202020204" pitchFamily="34" charset="0"/>
            <a:cs typeface="Arial" panose="020B0604020202020204" pitchFamily="34" charset="0"/>
          </a:endParaRPr>
        </a:p>
      </dgm:t>
    </dgm:pt>
    <dgm:pt modelId="{05169685-71B0-487F-A3D8-E9499DA61ECE}" type="sibTrans" cxnId="{08C52A46-7B0D-4C63-B33B-CBFE4A30F265}">
      <dgm:prSet/>
      <dgm:spPr/>
      <dgm:t>
        <a:bodyPr/>
        <a:lstStyle/>
        <a:p>
          <a:endParaRPr lang="fr-FR" sz="3200">
            <a:solidFill>
              <a:schemeClr val="bg1"/>
            </a:solidFill>
            <a:latin typeface="Arial" panose="020B0604020202020204" pitchFamily="34" charset="0"/>
            <a:cs typeface="Arial" panose="020B0604020202020204" pitchFamily="34" charset="0"/>
          </a:endParaRPr>
        </a:p>
      </dgm:t>
    </dgm:pt>
    <dgm:pt modelId="{FC570389-FD52-4B38-81C5-B44966E0DD29}">
      <dgm:prSet custT="1"/>
      <dgm:spPr/>
      <dgm:t>
        <a:bodyPr/>
        <a:lstStyle/>
        <a:p>
          <a:r>
            <a:rPr lang="fr-FR" sz="2800" b="1" dirty="0">
              <a:solidFill>
                <a:schemeClr val="bg1"/>
              </a:solidFill>
              <a:latin typeface="Arial" panose="020B0604020202020204" pitchFamily="34" charset="0"/>
              <a:cs typeface="Arial" panose="020B0604020202020204" pitchFamily="34" charset="0"/>
            </a:rPr>
            <a:t>Qualité des produits et services </a:t>
          </a:r>
        </a:p>
      </dgm:t>
    </dgm:pt>
    <dgm:pt modelId="{C0A0E334-ACD3-4B29-A647-4434A2F42AE7}" type="parTrans" cxnId="{08A8E24C-FC35-4D66-BA0C-CEF1CAB26099}">
      <dgm:prSet custT="1"/>
      <dgm:spPr/>
      <dgm:t>
        <a:bodyPr/>
        <a:lstStyle/>
        <a:p>
          <a:endParaRPr lang="fr-FR" sz="1100">
            <a:solidFill>
              <a:schemeClr val="bg1"/>
            </a:solidFill>
            <a:latin typeface="Arial" panose="020B0604020202020204" pitchFamily="34" charset="0"/>
            <a:cs typeface="Arial" panose="020B0604020202020204" pitchFamily="34" charset="0"/>
          </a:endParaRPr>
        </a:p>
      </dgm:t>
    </dgm:pt>
    <dgm:pt modelId="{90A91890-AAB0-4E35-8BAC-0E1895C5C24B}" type="sibTrans" cxnId="{08A8E24C-FC35-4D66-BA0C-CEF1CAB26099}">
      <dgm:prSet/>
      <dgm:spPr/>
      <dgm:t>
        <a:bodyPr/>
        <a:lstStyle/>
        <a:p>
          <a:endParaRPr lang="fr-FR" sz="3200">
            <a:solidFill>
              <a:schemeClr val="bg1"/>
            </a:solidFill>
            <a:latin typeface="Arial" panose="020B0604020202020204" pitchFamily="34" charset="0"/>
            <a:cs typeface="Arial" panose="020B0604020202020204" pitchFamily="34" charset="0"/>
          </a:endParaRPr>
        </a:p>
      </dgm:t>
    </dgm:pt>
    <dgm:pt modelId="{CD75E981-3E36-4300-9CDE-661BE31EF11D}">
      <dgm:prSet custT="1"/>
      <dgm:spPr/>
      <dgm:t>
        <a:bodyPr/>
        <a:lstStyle/>
        <a:p>
          <a:r>
            <a:rPr lang="fr-FR" sz="2800" b="1" dirty="0">
              <a:solidFill>
                <a:schemeClr val="bg1"/>
              </a:solidFill>
              <a:latin typeface="Arial" panose="020B0604020202020204" pitchFamily="34" charset="0"/>
              <a:cs typeface="Arial" panose="020B0604020202020204" pitchFamily="34" charset="0"/>
            </a:rPr>
            <a:t>Prix de revient des produits fabriqués ou vendus </a:t>
          </a:r>
        </a:p>
      </dgm:t>
    </dgm:pt>
    <dgm:pt modelId="{902CE0A5-EF2C-438E-8743-6768A54702C2}" type="parTrans" cxnId="{6EF7C5A8-91A4-4849-8122-F8760DEC8D6B}">
      <dgm:prSet custT="1"/>
      <dgm:spPr/>
      <dgm:t>
        <a:bodyPr/>
        <a:lstStyle/>
        <a:p>
          <a:endParaRPr lang="fr-FR" sz="900">
            <a:solidFill>
              <a:schemeClr val="bg1"/>
            </a:solidFill>
            <a:latin typeface="Arial" panose="020B0604020202020204" pitchFamily="34" charset="0"/>
            <a:cs typeface="Arial" panose="020B0604020202020204" pitchFamily="34" charset="0"/>
          </a:endParaRPr>
        </a:p>
      </dgm:t>
    </dgm:pt>
    <dgm:pt modelId="{3E327831-CE59-4401-90F0-0C72F4A2648F}" type="sibTrans" cxnId="{6EF7C5A8-91A4-4849-8122-F8760DEC8D6B}">
      <dgm:prSet/>
      <dgm:spPr/>
      <dgm:t>
        <a:bodyPr/>
        <a:lstStyle/>
        <a:p>
          <a:endParaRPr lang="fr-FR" sz="3200">
            <a:solidFill>
              <a:schemeClr val="bg1"/>
            </a:solidFill>
            <a:latin typeface="Arial" panose="020B0604020202020204" pitchFamily="34" charset="0"/>
            <a:cs typeface="Arial" panose="020B0604020202020204" pitchFamily="34" charset="0"/>
          </a:endParaRPr>
        </a:p>
      </dgm:t>
    </dgm:pt>
    <dgm:pt modelId="{A0AF1B13-B729-4380-A492-F3D3ED730500}">
      <dgm:prSet custT="1"/>
      <dgm:spPr/>
      <dgm:t>
        <a:bodyPr/>
        <a:lstStyle/>
        <a:p>
          <a:r>
            <a:rPr lang="fr-FR" sz="2800" b="1" dirty="0">
              <a:solidFill>
                <a:schemeClr val="bg1"/>
              </a:solidFill>
              <a:latin typeface="Arial" panose="020B0604020202020204" pitchFamily="34" charset="0"/>
              <a:cs typeface="Arial" panose="020B0604020202020204" pitchFamily="34" charset="0"/>
            </a:rPr>
            <a:t>Sécurité des approvisionnements </a:t>
          </a:r>
        </a:p>
      </dgm:t>
    </dgm:pt>
    <dgm:pt modelId="{F2CDBC06-5F48-4320-A05E-BE20EF729655}" type="parTrans" cxnId="{D542375A-2701-42E3-B867-7E0297D7BEAA}">
      <dgm:prSet custT="1"/>
      <dgm:spPr/>
      <dgm:t>
        <a:bodyPr/>
        <a:lstStyle/>
        <a:p>
          <a:endParaRPr lang="fr-FR" sz="1100">
            <a:solidFill>
              <a:schemeClr val="bg1"/>
            </a:solidFill>
            <a:latin typeface="Arial" panose="020B0604020202020204" pitchFamily="34" charset="0"/>
            <a:cs typeface="Arial" panose="020B0604020202020204" pitchFamily="34" charset="0"/>
          </a:endParaRPr>
        </a:p>
      </dgm:t>
    </dgm:pt>
    <dgm:pt modelId="{4B2E8E89-1608-4371-80B0-DB822331BEF2}" type="sibTrans" cxnId="{D542375A-2701-42E3-B867-7E0297D7BEAA}">
      <dgm:prSet/>
      <dgm:spPr/>
      <dgm:t>
        <a:bodyPr/>
        <a:lstStyle/>
        <a:p>
          <a:endParaRPr lang="fr-FR" sz="3200">
            <a:solidFill>
              <a:schemeClr val="bg1"/>
            </a:solidFill>
            <a:latin typeface="Arial" panose="020B0604020202020204" pitchFamily="34" charset="0"/>
            <a:cs typeface="Arial" panose="020B0604020202020204" pitchFamily="34" charset="0"/>
          </a:endParaRPr>
        </a:p>
      </dgm:t>
    </dgm:pt>
    <dgm:pt modelId="{EAE7D29D-236E-4B42-A8EF-51BB7770CEDD}" type="pres">
      <dgm:prSet presAssocID="{94D605A7-3B00-45DF-9B1B-03F2E834B8E4}" presName="diagram" presStyleCnt="0">
        <dgm:presLayoutVars>
          <dgm:chPref val="1"/>
          <dgm:dir/>
          <dgm:animOne val="branch"/>
          <dgm:animLvl val="lvl"/>
          <dgm:resizeHandles val="exact"/>
        </dgm:presLayoutVars>
      </dgm:prSet>
      <dgm:spPr/>
    </dgm:pt>
    <dgm:pt modelId="{19D7A7B1-ABA4-408F-861C-068D97E960C7}" type="pres">
      <dgm:prSet presAssocID="{8F7CE1C0-963F-4EAF-B736-65E435610C99}" presName="root1" presStyleCnt="0"/>
      <dgm:spPr/>
    </dgm:pt>
    <dgm:pt modelId="{6B377B2A-BC51-4757-A355-42315AEEE6A6}" type="pres">
      <dgm:prSet presAssocID="{8F7CE1C0-963F-4EAF-B736-65E435610C99}" presName="LevelOneTextNode" presStyleLbl="node0" presStyleIdx="0" presStyleCnt="1" custScaleX="82039" custScaleY="197354">
        <dgm:presLayoutVars>
          <dgm:chPref val="3"/>
        </dgm:presLayoutVars>
      </dgm:prSet>
      <dgm:spPr/>
    </dgm:pt>
    <dgm:pt modelId="{742F103B-3315-4968-890B-1585D7E05E06}" type="pres">
      <dgm:prSet presAssocID="{8F7CE1C0-963F-4EAF-B736-65E435610C99}" presName="level2hierChild" presStyleCnt="0"/>
      <dgm:spPr/>
    </dgm:pt>
    <dgm:pt modelId="{26789207-046F-4205-B7B3-2E027713B98B}" type="pres">
      <dgm:prSet presAssocID="{C0A0E334-ACD3-4B29-A647-4434A2F42AE7}" presName="conn2-1" presStyleLbl="parChTrans1D2" presStyleIdx="0" presStyleCnt="3"/>
      <dgm:spPr/>
    </dgm:pt>
    <dgm:pt modelId="{C096F7DD-B72E-4812-9AD2-AAAA59BD0B4C}" type="pres">
      <dgm:prSet presAssocID="{C0A0E334-ACD3-4B29-A647-4434A2F42AE7}" presName="connTx" presStyleLbl="parChTrans1D2" presStyleIdx="0" presStyleCnt="3"/>
      <dgm:spPr/>
    </dgm:pt>
    <dgm:pt modelId="{494FD1DC-45E8-46E1-A7C9-AFA2AFA995F5}" type="pres">
      <dgm:prSet presAssocID="{FC570389-FD52-4B38-81C5-B44966E0DD29}" presName="root2" presStyleCnt="0"/>
      <dgm:spPr/>
    </dgm:pt>
    <dgm:pt modelId="{887AAEBA-66F4-45E6-9B63-24EA5F9ABEB3}" type="pres">
      <dgm:prSet presAssocID="{FC570389-FD52-4B38-81C5-B44966E0DD29}" presName="LevelTwoTextNode" presStyleLbl="node2" presStyleIdx="0" presStyleCnt="3" custScaleX="188595">
        <dgm:presLayoutVars>
          <dgm:chPref val="3"/>
        </dgm:presLayoutVars>
      </dgm:prSet>
      <dgm:spPr/>
    </dgm:pt>
    <dgm:pt modelId="{BC2C913C-3257-460E-84A9-74105937CCFD}" type="pres">
      <dgm:prSet presAssocID="{FC570389-FD52-4B38-81C5-B44966E0DD29}" presName="level3hierChild" presStyleCnt="0"/>
      <dgm:spPr/>
    </dgm:pt>
    <dgm:pt modelId="{D9803E23-5246-4626-BB35-88BC899EE372}" type="pres">
      <dgm:prSet presAssocID="{902CE0A5-EF2C-438E-8743-6768A54702C2}" presName="conn2-1" presStyleLbl="parChTrans1D2" presStyleIdx="1" presStyleCnt="3"/>
      <dgm:spPr/>
    </dgm:pt>
    <dgm:pt modelId="{E2198394-5BF9-44D7-9F8B-4DC87B3CA8AD}" type="pres">
      <dgm:prSet presAssocID="{902CE0A5-EF2C-438E-8743-6768A54702C2}" presName="connTx" presStyleLbl="parChTrans1D2" presStyleIdx="1" presStyleCnt="3"/>
      <dgm:spPr/>
    </dgm:pt>
    <dgm:pt modelId="{1F0650C5-AEFF-4C7E-8E44-FC5DD95FF728}" type="pres">
      <dgm:prSet presAssocID="{CD75E981-3E36-4300-9CDE-661BE31EF11D}" presName="root2" presStyleCnt="0"/>
      <dgm:spPr/>
    </dgm:pt>
    <dgm:pt modelId="{0C9C8A04-284A-4814-B433-138A9024F0A7}" type="pres">
      <dgm:prSet presAssocID="{CD75E981-3E36-4300-9CDE-661BE31EF11D}" presName="LevelTwoTextNode" presStyleLbl="node2" presStyleIdx="1" presStyleCnt="3" custScaleX="188595">
        <dgm:presLayoutVars>
          <dgm:chPref val="3"/>
        </dgm:presLayoutVars>
      </dgm:prSet>
      <dgm:spPr/>
    </dgm:pt>
    <dgm:pt modelId="{228899AC-11F4-4BBD-B9C9-7952199F6627}" type="pres">
      <dgm:prSet presAssocID="{CD75E981-3E36-4300-9CDE-661BE31EF11D}" presName="level3hierChild" presStyleCnt="0"/>
      <dgm:spPr/>
    </dgm:pt>
    <dgm:pt modelId="{870093C3-4642-44A8-A445-F4D0184D6072}" type="pres">
      <dgm:prSet presAssocID="{F2CDBC06-5F48-4320-A05E-BE20EF729655}" presName="conn2-1" presStyleLbl="parChTrans1D2" presStyleIdx="2" presStyleCnt="3"/>
      <dgm:spPr/>
    </dgm:pt>
    <dgm:pt modelId="{24B2A86E-6782-4ABA-8525-00AFAEFFC6DA}" type="pres">
      <dgm:prSet presAssocID="{F2CDBC06-5F48-4320-A05E-BE20EF729655}" presName="connTx" presStyleLbl="parChTrans1D2" presStyleIdx="2" presStyleCnt="3"/>
      <dgm:spPr/>
    </dgm:pt>
    <dgm:pt modelId="{3FFBA4CB-4CBF-4EFD-AAAA-948576C1306D}" type="pres">
      <dgm:prSet presAssocID="{A0AF1B13-B729-4380-A492-F3D3ED730500}" presName="root2" presStyleCnt="0"/>
      <dgm:spPr/>
    </dgm:pt>
    <dgm:pt modelId="{3471E28A-2877-406E-8BDD-4B00EFD9CB65}" type="pres">
      <dgm:prSet presAssocID="{A0AF1B13-B729-4380-A492-F3D3ED730500}" presName="LevelTwoTextNode" presStyleLbl="node2" presStyleIdx="2" presStyleCnt="3" custScaleX="188595">
        <dgm:presLayoutVars>
          <dgm:chPref val="3"/>
        </dgm:presLayoutVars>
      </dgm:prSet>
      <dgm:spPr/>
    </dgm:pt>
    <dgm:pt modelId="{1610A7E8-AF5E-4CBC-89FA-75BC8F6BD49E}" type="pres">
      <dgm:prSet presAssocID="{A0AF1B13-B729-4380-A492-F3D3ED730500}" presName="level3hierChild" presStyleCnt="0"/>
      <dgm:spPr/>
    </dgm:pt>
  </dgm:ptLst>
  <dgm:cxnLst>
    <dgm:cxn modelId="{A9F56D18-1DBB-4649-A960-BAA289770446}" type="presOf" srcId="{CD75E981-3E36-4300-9CDE-661BE31EF11D}" destId="{0C9C8A04-284A-4814-B433-138A9024F0A7}" srcOrd="0" destOrd="0" presId="urn:microsoft.com/office/officeart/2005/8/layout/hierarchy2"/>
    <dgm:cxn modelId="{81DD2930-EA7E-42FC-81D4-8F5E7D1AD0DA}" type="presOf" srcId="{F2CDBC06-5F48-4320-A05E-BE20EF729655}" destId="{870093C3-4642-44A8-A445-F4D0184D6072}" srcOrd="0" destOrd="0" presId="urn:microsoft.com/office/officeart/2005/8/layout/hierarchy2"/>
    <dgm:cxn modelId="{264E575D-FD17-4358-8C4C-64A646022A2D}" type="presOf" srcId="{C0A0E334-ACD3-4B29-A647-4434A2F42AE7}" destId="{26789207-046F-4205-B7B3-2E027713B98B}" srcOrd="0" destOrd="0" presId="urn:microsoft.com/office/officeart/2005/8/layout/hierarchy2"/>
    <dgm:cxn modelId="{08C52A46-7B0D-4C63-B33B-CBFE4A30F265}" srcId="{94D605A7-3B00-45DF-9B1B-03F2E834B8E4}" destId="{8F7CE1C0-963F-4EAF-B736-65E435610C99}" srcOrd="0" destOrd="0" parTransId="{1B2EA510-00E7-4DB5-B197-3DF1A245E8DD}" sibTransId="{05169685-71B0-487F-A3D8-E9499DA61ECE}"/>
    <dgm:cxn modelId="{08A8E24C-FC35-4D66-BA0C-CEF1CAB26099}" srcId="{8F7CE1C0-963F-4EAF-B736-65E435610C99}" destId="{FC570389-FD52-4B38-81C5-B44966E0DD29}" srcOrd="0" destOrd="0" parTransId="{C0A0E334-ACD3-4B29-A647-4434A2F42AE7}" sibTransId="{90A91890-AAB0-4E35-8BAC-0E1895C5C24B}"/>
    <dgm:cxn modelId="{D542375A-2701-42E3-B867-7E0297D7BEAA}" srcId="{8F7CE1C0-963F-4EAF-B736-65E435610C99}" destId="{A0AF1B13-B729-4380-A492-F3D3ED730500}" srcOrd="2" destOrd="0" parTransId="{F2CDBC06-5F48-4320-A05E-BE20EF729655}" sibTransId="{4B2E8E89-1608-4371-80B0-DB822331BEF2}"/>
    <dgm:cxn modelId="{74B01F8E-9F13-45F0-802F-3680F87D9EA4}" type="presOf" srcId="{8F7CE1C0-963F-4EAF-B736-65E435610C99}" destId="{6B377B2A-BC51-4757-A355-42315AEEE6A6}" srcOrd="0" destOrd="0" presId="urn:microsoft.com/office/officeart/2005/8/layout/hierarchy2"/>
    <dgm:cxn modelId="{5C3DD58F-40F6-41B5-865B-86E66AE51044}" type="presOf" srcId="{FC570389-FD52-4B38-81C5-B44966E0DD29}" destId="{887AAEBA-66F4-45E6-9B63-24EA5F9ABEB3}" srcOrd="0" destOrd="0" presId="urn:microsoft.com/office/officeart/2005/8/layout/hierarchy2"/>
    <dgm:cxn modelId="{6EF7C5A8-91A4-4849-8122-F8760DEC8D6B}" srcId="{8F7CE1C0-963F-4EAF-B736-65E435610C99}" destId="{CD75E981-3E36-4300-9CDE-661BE31EF11D}" srcOrd="1" destOrd="0" parTransId="{902CE0A5-EF2C-438E-8743-6768A54702C2}" sibTransId="{3E327831-CE59-4401-90F0-0C72F4A2648F}"/>
    <dgm:cxn modelId="{A9CC6FC5-2D76-417E-BEFD-884F48D2F8CA}" type="presOf" srcId="{902CE0A5-EF2C-438E-8743-6768A54702C2}" destId="{D9803E23-5246-4626-BB35-88BC899EE372}" srcOrd="0" destOrd="0" presId="urn:microsoft.com/office/officeart/2005/8/layout/hierarchy2"/>
    <dgm:cxn modelId="{A236FCD3-424B-4149-802D-9B59913FFC65}" type="presOf" srcId="{902CE0A5-EF2C-438E-8743-6768A54702C2}" destId="{E2198394-5BF9-44D7-9F8B-4DC87B3CA8AD}" srcOrd="1" destOrd="0" presId="urn:microsoft.com/office/officeart/2005/8/layout/hierarchy2"/>
    <dgm:cxn modelId="{48C1D1EC-541D-49A2-A3CD-B663643B6FCF}" type="presOf" srcId="{A0AF1B13-B729-4380-A492-F3D3ED730500}" destId="{3471E28A-2877-406E-8BDD-4B00EFD9CB65}" srcOrd="0" destOrd="0" presId="urn:microsoft.com/office/officeart/2005/8/layout/hierarchy2"/>
    <dgm:cxn modelId="{12F703F7-2708-461F-ABE3-455D0DF7D4D0}" type="presOf" srcId="{F2CDBC06-5F48-4320-A05E-BE20EF729655}" destId="{24B2A86E-6782-4ABA-8525-00AFAEFFC6DA}" srcOrd="1" destOrd="0" presId="urn:microsoft.com/office/officeart/2005/8/layout/hierarchy2"/>
    <dgm:cxn modelId="{08C319F9-15C5-4E1D-99C0-03B8E427240F}" type="presOf" srcId="{94D605A7-3B00-45DF-9B1B-03F2E834B8E4}" destId="{EAE7D29D-236E-4B42-A8EF-51BB7770CEDD}" srcOrd="0" destOrd="0" presId="urn:microsoft.com/office/officeart/2005/8/layout/hierarchy2"/>
    <dgm:cxn modelId="{B2529DFB-1DA2-4E23-8611-A109B2D39D67}" type="presOf" srcId="{C0A0E334-ACD3-4B29-A647-4434A2F42AE7}" destId="{C096F7DD-B72E-4812-9AD2-AAAA59BD0B4C}" srcOrd="1" destOrd="0" presId="urn:microsoft.com/office/officeart/2005/8/layout/hierarchy2"/>
    <dgm:cxn modelId="{4C65D3A1-B851-4412-AB6B-C317808C7953}" type="presParOf" srcId="{EAE7D29D-236E-4B42-A8EF-51BB7770CEDD}" destId="{19D7A7B1-ABA4-408F-861C-068D97E960C7}" srcOrd="0" destOrd="0" presId="urn:microsoft.com/office/officeart/2005/8/layout/hierarchy2"/>
    <dgm:cxn modelId="{7B7DED0F-DF99-41FB-82F7-77BDE78C35C8}" type="presParOf" srcId="{19D7A7B1-ABA4-408F-861C-068D97E960C7}" destId="{6B377B2A-BC51-4757-A355-42315AEEE6A6}" srcOrd="0" destOrd="0" presId="urn:microsoft.com/office/officeart/2005/8/layout/hierarchy2"/>
    <dgm:cxn modelId="{B672F3F3-D2CC-4E01-A5AE-7D05F5D5D3E7}" type="presParOf" srcId="{19D7A7B1-ABA4-408F-861C-068D97E960C7}" destId="{742F103B-3315-4968-890B-1585D7E05E06}" srcOrd="1" destOrd="0" presId="urn:microsoft.com/office/officeart/2005/8/layout/hierarchy2"/>
    <dgm:cxn modelId="{890EE10C-0FDC-4328-9FC7-4064C0F940F2}" type="presParOf" srcId="{742F103B-3315-4968-890B-1585D7E05E06}" destId="{26789207-046F-4205-B7B3-2E027713B98B}" srcOrd="0" destOrd="0" presId="urn:microsoft.com/office/officeart/2005/8/layout/hierarchy2"/>
    <dgm:cxn modelId="{32FF6F27-677F-4ED1-8683-715A01D5FC12}" type="presParOf" srcId="{26789207-046F-4205-B7B3-2E027713B98B}" destId="{C096F7DD-B72E-4812-9AD2-AAAA59BD0B4C}" srcOrd="0" destOrd="0" presId="urn:microsoft.com/office/officeart/2005/8/layout/hierarchy2"/>
    <dgm:cxn modelId="{14AC4214-D5D7-4B82-A078-EED2260E2D9F}" type="presParOf" srcId="{742F103B-3315-4968-890B-1585D7E05E06}" destId="{494FD1DC-45E8-46E1-A7C9-AFA2AFA995F5}" srcOrd="1" destOrd="0" presId="urn:microsoft.com/office/officeart/2005/8/layout/hierarchy2"/>
    <dgm:cxn modelId="{A4F08C4E-753F-4A24-ACAB-993CBDC6B538}" type="presParOf" srcId="{494FD1DC-45E8-46E1-A7C9-AFA2AFA995F5}" destId="{887AAEBA-66F4-45E6-9B63-24EA5F9ABEB3}" srcOrd="0" destOrd="0" presId="urn:microsoft.com/office/officeart/2005/8/layout/hierarchy2"/>
    <dgm:cxn modelId="{FDC61172-B057-49A8-89CC-65996F3A0EDE}" type="presParOf" srcId="{494FD1DC-45E8-46E1-A7C9-AFA2AFA995F5}" destId="{BC2C913C-3257-460E-84A9-74105937CCFD}" srcOrd="1" destOrd="0" presId="urn:microsoft.com/office/officeart/2005/8/layout/hierarchy2"/>
    <dgm:cxn modelId="{5CCF804D-DDC4-4C0F-8E0A-E78411880B17}" type="presParOf" srcId="{742F103B-3315-4968-890B-1585D7E05E06}" destId="{D9803E23-5246-4626-BB35-88BC899EE372}" srcOrd="2" destOrd="0" presId="urn:microsoft.com/office/officeart/2005/8/layout/hierarchy2"/>
    <dgm:cxn modelId="{7AC3095C-EC80-4B95-AB38-A55E862E5008}" type="presParOf" srcId="{D9803E23-5246-4626-BB35-88BC899EE372}" destId="{E2198394-5BF9-44D7-9F8B-4DC87B3CA8AD}" srcOrd="0" destOrd="0" presId="urn:microsoft.com/office/officeart/2005/8/layout/hierarchy2"/>
    <dgm:cxn modelId="{1FC5D327-8789-4111-A267-A90F4654E24C}" type="presParOf" srcId="{742F103B-3315-4968-890B-1585D7E05E06}" destId="{1F0650C5-AEFF-4C7E-8E44-FC5DD95FF728}" srcOrd="3" destOrd="0" presId="urn:microsoft.com/office/officeart/2005/8/layout/hierarchy2"/>
    <dgm:cxn modelId="{43EB4E44-7979-4DF2-A704-425DE1A39538}" type="presParOf" srcId="{1F0650C5-AEFF-4C7E-8E44-FC5DD95FF728}" destId="{0C9C8A04-284A-4814-B433-138A9024F0A7}" srcOrd="0" destOrd="0" presId="urn:microsoft.com/office/officeart/2005/8/layout/hierarchy2"/>
    <dgm:cxn modelId="{D867741F-3D92-42D0-8503-647811A3F21D}" type="presParOf" srcId="{1F0650C5-AEFF-4C7E-8E44-FC5DD95FF728}" destId="{228899AC-11F4-4BBD-B9C9-7952199F6627}" srcOrd="1" destOrd="0" presId="urn:microsoft.com/office/officeart/2005/8/layout/hierarchy2"/>
    <dgm:cxn modelId="{A6006CD0-CFA7-4674-B304-EC77707C6EBE}" type="presParOf" srcId="{742F103B-3315-4968-890B-1585D7E05E06}" destId="{870093C3-4642-44A8-A445-F4D0184D6072}" srcOrd="4" destOrd="0" presId="urn:microsoft.com/office/officeart/2005/8/layout/hierarchy2"/>
    <dgm:cxn modelId="{8ECB8FBB-6162-4001-A7E8-8B1682B2C561}" type="presParOf" srcId="{870093C3-4642-44A8-A445-F4D0184D6072}" destId="{24B2A86E-6782-4ABA-8525-00AFAEFFC6DA}" srcOrd="0" destOrd="0" presId="urn:microsoft.com/office/officeart/2005/8/layout/hierarchy2"/>
    <dgm:cxn modelId="{EE71BE82-7367-434F-BE5C-978B1D17CB76}" type="presParOf" srcId="{742F103B-3315-4968-890B-1585D7E05E06}" destId="{3FFBA4CB-4CBF-4EFD-AAAA-948576C1306D}" srcOrd="5" destOrd="0" presId="urn:microsoft.com/office/officeart/2005/8/layout/hierarchy2"/>
    <dgm:cxn modelId="{8932ABB7-D9A4-4C64-807D-1B1B28312DC4}" type="presParOf" srcId="{3FFBA4CB-4CBF-4EFD-AAAA-948576C1306D}" destId="{3471E28A-2877-406E-8BDD-4B00EFD9CB65}" srcOrd="0" destOrd="0" presId="urn:microsoft.com/office/officeart/2005/8/layout/hierarchy2"/>
    <dgm:cxn modelId="{3A1E17B6-378C-44EF-9D70-EC57B0BC6A0E}" type="presParOf" srcId="{3FFBA4CB-4CBF-4EFD-AAAA-948576C1306D}" destId="{1610A7E8-AF5E-4CBC-89FA-75BC8F6BD49E}"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EDDF891-9458-4CCD-9D05-C97F8636399A}" type="doc">
      <dgm:prSet loTypeId="urn:microsoft.com/office/officeart/2005/8/layout/process4" loCatId="process" qsTypeId="urn:microsoft.com/office/officeart/2005/8/quickstyle/simple1" qsCatId="simple" csTypeId="urn:microsoft.com/office/officeart/2005/8/colors/colorful3" csCatId="colorful" phldr="1"/>
      <dgm:spPr/>
    </dgm:pt>
    <dgm:pt modelId="{DBC12EA5-E159-47C2-ADBA-F0F2828F14BC}">
      <dgm:prSet phldrT="[Texte]" custT="1"/>
      <dgm:spPr/>
      <dgm:t>
        <a:bodyPr/>
        <a:lstStyle/>
        <a:p>
          <a:pPr>
            <a:buFont typeface="Symbol" panose="05050102010706020507" pitchFamily="18" charset="2"/>
            <a:buChar char="Þ"/>
          </a:pPr>
          <a:r>
            <a:rPr lang="fr-FR" sz="2400" dirty="0">
              <a:latin typeface="Arial" panose="020B0604020202020204" pitchFamily="34" charset="0"/>
              <a:cs typeface="Arial" panose="020B0604020202020204" pitchFamily="34" charset="0"/>
            </a:rPr>
            <a:t>Définir les critères de sélection du fournisseur, de l’article ou du service. </a:t>
          </a:r>
        </a:p>
      </dgm:t>
    </dgm:pt>
    <dgm:pt modelId="{81380E66-1DB4-4533-9C38-EDD0ED150166}" type="parTrans" cxnId="{165B1A48-0B41-40A3-9845-DF268036DE62}">
      <dgm:prSet/>
      <dgm:spPr/>
      <dgm:t>
        <a:bodyPr/>
        <a:lstStyle/>
        <a:p>
          <a:endParaRPr lang="fr-FR" sz="2400">
            <a:latin typeface="Arial" panose="020B0604020202020204" pitchFamily="34" charset="0"/>
            <a:cs typeface="Arial" panose="020B0604020202020204" pitchFamily="34" charset="0"/>
          </a:endParaRPr>
        </a:p>
      </dgm:t>
    </dgm:pt>
    <dgm:pt modelId="{EEB876F1-50F9-49DE-9253-75C0BA5C903F}" type="sibTrans" cxnId="{165B1A48-0B41-40A3-9845-DF268036DE62}">
      <dgm:prSet custT="1"/>
      <dgm:spPr/>
      <dgm:t>
        <a:bodyPr/>
        <a:lstStyle/>
        <a:p>
          <a:endParaRPr lang="fr-FR" sz="2400">
            <a:latin typeface="Arial" panose="020B0604020202020204" pitchFamily="34" charset="0"/>
            <a:cs typeface="Arial" panose="020B0604020202020204" pitchFamily="34" charset="0"/>
          </a:endParaRPr>
        </a:p>
      </dgm:t>
    </dgm:pt>
    <dgm:pt modelId="{430A54A2-1CD2-47C6-B8EE-57BA3D744F3B}">
      <dgm:prSet custT="1"/>
      <dgm:spPr/>
      <dgm:t>
        <a:bodyPr/>
        <a:lstStyle/>
        <a:p>
          <a:r>
            <a:rPr lang="fr-FR" sz="2400">
              <a:latin typeface="Arial" panose="020B0604020202020204" pitchFamily="34" charset="0"/>
              <a:ea typeface="Calibri" panose="020F0502020204030204" pitchFamily="34" charset="0"/>
              <a:cs typeface="Arial" panose="020B0604020202020204" pitchFamily="34" charset="0"/>
            </a:rPr>
            <a:t>Ces critères sont récapitulés dans le </a:t>
          </a:r>
          <a:r>
            <a:rPr lang="fr-FR" sz="2400" b="1">
              <a:latin typeface="Arial" panose="020B0604020202020204" pitchFamily="34" charset="0"/>
              <a:ea typeface="Calibri" panose="020F0502020204030204" pitchFamily="34" charset="0"/>
              <a:cs typeface="Arial" panose="020B0604020202020204" pitchFamily="34" charset="0"/>
            </a:rPr>
            <a:t>cahier des charges</a:t>
          </a:r>
          <a:r>
            <a:rPr lang="fr-FR" sz="2400">
              <a:latin typeface="Arial" panose="020B0604020202020204" pitchFamily="34" charset="0"/>
              <a:ea typeface="Calibri" panose="020F0502020204030204" pitchFamily="34" charset="0"/>
              <a:cs typeface="Arial" panose="020B0604020202020204" pitchFamily="34" charset="0"/>
            </a:rPr>
            <a:t> </a:t>
          </a:r>
          <a:endParaRPr lang="fr-FR" sz="2400" dirty="0">
            <a:latin typeface="Arial" panose="020B0604020202020204" pitchFamily="34" charset="0"/>
            <a:ea typeface="Calibri" panose="020F0502020204030204" pitchFamily="34" charset="0"/>
            <a:cs typeface="Arial" panose="020B0604020202020204" pitchFamily="34" charset="0"/>
          </a:endParaRPr>
        </a:p>
      </dgm:t>
    </dgm:pt>
    <dgm:pt modelId="{640F6956-735B-4EF3-A037-FA2ED3526DB3}" type="parTrans" cxnId="{26D54980-67C0-403C-8450-B5E5AAB41BB4}">
      <dgm:prSet/>
      <dgm:spPr/>
      <dgm:t>
        <a:bodyPr/>
        <a:lstStyle/>
        <a:p>
          <a:endParaRPr lang="fr-FR" sz="2400">
            <a:latin typeface="Arial" panose="020B0604020202020204" pitchFamily="34" charset="0"/>
            <a:cs typeface="Arial" panose="020B0604020202020204" pitchFamily="34" charset="0"/>
          </a:endParaRPr>
        </a:p>
      </dgm:t>
    </dgm:pt>
    <dgm:pt modelId="{D06A86E2-175A-4BC5-800F-6FE9A872A55F}" type="sibTrans" cxnId="{26D54980-67C0-403C-8450-B5E5AAB41BB4}">
      <dgm:prSet custT="1"/>
      <dgm:spPr/>
      <dgm:t>
        <a:bodyPr/>
        <a:lstStyle/>
        <a:p>
          <a:endParaRPr lang="fr-FR" sz="2400">
            <a:latin typeface="Arial" panose="020B0604020202020204" pitchFamily="34" charset="0"/>
            <a:cs typeface="Arial" panose="020B0604020202020204" pitchFamily="34" charset="0"/>
          </a:endParaRPr>
        </a:p>
      </dgm:t>
    </dgm:pt>
    <dgm:pt modelId="{5E5C4F19-40B6-4FD7-BD22-5DAC0BE9FDCC}">
      <dgm:prSet custT="1"/>
      <dgm:spPr/>
      <dgm:t>
        <a:bodyPr/>
        <a:lstStyle/>
        <a:p>
          <a:r>
            <a:rPr lang="fr-FR" sz="2400">
              <a:latin typeface="Arial" panose="020B0604020202020204" pitchFamily="34" charset="0"/>
              <a:ea typeface="Calibri" panose="020F0502020204030204" pitchFamily="34" charset="0"/>
              <a:cs typeface="Arial" panose="020B0604020202020204" pitchFamily="34" charset="0"/>
            </a:rPr>
            <a:t>Rédaction de </a:t>
          </a:r>
          <a:r>
            <a:rPr lang="fr-FR" sz="2400" b="1">
              <a:latin typeface="Arial" panose="020B0604020202020204" pitchFamily="34" charset="0"/>
              <a:ea typeface="Calibri" panose="020F0502020204030204" pitchFamily="34" charset="0"/>
              <a:cs typeface="Arial" panose="020B0604020202020204" pitchFamily="34" charset="0"/>
            </a:rPr>
            <a:t>l’appel d’offres </a:t>
          </a:r>
          <a:r>
            <a:rPr lang="fr-FR" sz="2400" b="0">
              <a:latin typeface="Arial" panose="020B0604020202020204" pitchFamily="34" charset="0"/>
              <a:ea typeface="Calibri" panose="020F0502020204030204" pitchFamily="34" charset="0"/>
              <a:cs typeface="Arial" panose="020B0604020202020204" pitchFamily="34" charset="0"/>
            </a:rPr>
            <a:t>à partir du cahier des charges.</a:t>
          </a:r>
          <a:endParaRPr lang="fr-FR" sz="2400" dirty="0">
            <a:latin typeface="Arial" panose="020B0604020202020204" pitchFamily="34" charset="0"/>
            <a:ea typeface="Calibri" panose="020F0502020204030204" pitchFamily="34" charset="0"/>
            <a:cs typeface="Arial" panose="020B0604020202020204" pitchFamily="34" charset="0"/>
          </a:endParaRPr>
        </a:p>
      </dgm:t>
    </dgm:pt>
    <dgm:pt modelId="{99826E02-4F7A-41D0-818A-5F95727772FD}" type="parTrans" cxnId="{C1C7AAB2-1066-4404-855D-C31E8F031FA7}">
      <dgm:prSet/>
      <dgm:spPr/>
      <dgm:t>
        <a:bodyPr/>
        <a:lstStyle/>
        <a:p>
          <a:endParaRPr lang="fr-FR" sz="2400">
            <a:latin typeface="Arial" panose="020B0604020202020204" pitchFamily="34" charset="0"/>
            <a:cs typeface="Arial" panose="020B0604020202020204" pitchFamily="34" charset="0"/>
          </a:endParaRPr>
        </a:p>
      </dgm:t>
    </dgm:pt>
    <dgm:pt modelId="{C64C62F5-AFF4-4650-8157-BD00BD4B1764}" type="sibTrans" cxnId="{C1C7AAB2-1066-4404-855D-C31E8F031FA7}">
      <dgm:prSet custT="1"/>
      <dgm:spPr/>
      <dgm:t>
        <a:bodyPr/>
        <a:lstStyle/>
        <a:p>
          <a:endParaRPr lang="fr-FR" sz="2400">
            <a:latin typeface="Arial" panose="020B0604020202020204" pitchFamily="34" charset="0"/>
            <a:cs typeface="Arial" panose="020B0604020202020204" pitchFamily="34" charset="0"/>
          </a:endParaRPr>
        </a:p>
      </dgm:t>
    </dgm:pt>
    <dgm:pt modelId="{1FF8CE4A-B8A2-4788-AFF5-4980434A9CEB}">
      <dgm:prSet custT="1"/>
      <dgm:spPr/>
      <dgm:t>
        <a:bodyPr/>
        <a:lstStyle/>
        <a:p>
          <a:r>
            <a:rPr lang="fr-FR" sz="2400">
              <a:latin typeface="Arial" panose="020B0604020202020204" pitchFamily="34" charset="0"/>
              <a:ea typeface="Calibri" panose="020F0502020204030204" pitchFamily="34" charset="0"/>
              <a:cs typeface="Arial" panose="020B0604020202020204" pitchFamily="34" charset="0"/>
            </a:rPr>
            <a:t>Les sociétés intéressées font des </a:t>
          </a:r>
          <a:r>
            <a:rPr lang="fr-FR" sz="2400" b="1">
              <a:latin typeface="Arial" panose="020B0604020202020204" pitchFamily="34" charset="0"/>
              <a:ea typeface="Calibri" panose="020F0502020204030204" pitchFamily="34" charset="0"/>
              <a:cs typeface="Arial" panose="020B0604020202020204" pitchFamily="34" charset="0"/>
            </a:rPr>
            <a:t>propositions commerciales </a:t>
          </a:r>
          <a:endParaRPr lang="fr-FR" sz="2400" b="1" dirty="0">
            <a:latin typeface="Arial" panose="020B0604020202020204" pitchFamily="34" charset="0"/>
            <a:ea typeface="Calibri" panose="020F0502020204030204" pitchFamily="34" charset="0"/>
            <a:cs typeface="Arial" panose="020B0604020202020204" pitchFamily="34" charset="0"/>
          </a:endParaRPr>
        </a:p>
      </dgm:t>
    </dgm:pt>
    <dgm:pt modelId="{646CB914-3153-4D8C-AE3A-373F6AFC51B2}" type="parTrans" cxnId="{BE088490-0067-4657-A686-60DE6A1F3A5A}">
      <dgm:prSet/>
      <dgm:spPr/>
      <dgm:t>
        <a:bodyPr/>
        <a:lstStyle/>
        <a:p>
          <a:endParaRPr lang="fr-FR" sz="2400">
            <a:latin typeface="Arial" panose="020B0604020202020204" pitchFamily="34" charset="0"/>
            <a:cs typeface="Arial" panose="020B0604020202020204" pitchFamily="34" charset="0"/>
          </a:endParaRPr>
        </a:p>
      </dgm:t>
    </dgm:pt>
    <dgm:pt modelId="{614054C5-6395-43D4-A329-AEA9748D2F79}" type="sibTrans" cxnId="{BE088490-0067-4657-A686-60DE6A1F3A5A}">
      <dgm:prSet custT="1"/>
      <dgm:spPr/>
      <dgm:t>
        <a:bodyPr/>
        <a:lstStyle/>
        <a:p>
          <a:endParaRPr lang="fr-FR" sz="2400">
            <a:latin typeface="Arial" panose="020B0604020202020204" pitchFamily="34" charset="0"/>
            <a:cs typeface="Arial" panose="020B0604020202020204" pitchFamily="34" charset="0"/>
          </a:endParaRPr>
        </a:p>
      </dgm:t>
    </dgm:pt>
    <dgm:pt modelId="{C8C36058-49DD-448F-B231-ABBF63212977}">
      <dgm:prSet custT="1"/>
      <dgm:spPr/>
      <dgm:t>
        <a:bodyPr/>
        <a:lstStyle/>
        <a:p>
          <a:r>
            <a:rPr lang="fr-FR" sz="2400" dirty="0">
              <a:latin typeface="Arial" panose="020B0604020202020204" pitchFamily="34" charset="0"/>
              <a:ea typeface="Calibri" panose="020F0502020204030204" pitchFamily="34" charset="0"/>
              <a:cs typeface="Arial" panose="020B0604020202020204" pitchFamily="34" charset="0"/>
            </a:rPr>
            <a:t>Comparaison des offres </a:t>
          </a:r>
        </a:p>
      </dgm:t>
    </dgm:pt>
    <dgm:pt modelId="{7D3407DE-5472-44A1-AE44-C8D2E7F6D2AF}" type="parTrans" cxnId="{DD06A413-9ABA-4BEC-9E00-99E46E0750B6}">
      <dgm:prSet/>
      <dgm:spPr/>
      <dgm:t>
        <a:bodyPr/>
        <a:lstStyle/>
        <a:p>
          <a:endParaRPr lang="fr-FR" sz="2400">
            <a:latin typeface="Arial" panose="020B0604020202020204" pitchFamily="34" charset="0"/>
            <a:cs typeface="Arial" panose="020B0604020202020204" pitchFamily="34" charset="0"/>
          </a:endParaRPr>
        </a:p>
      </dgm:t>
    </dgm:pt>
    <dgm:pt modelId="{E4148F78-1006-45D7-8ECC-E55DD9813A1B}" type="sibTrans" cxnId="{DD06A413-9ABA-4BEC-9E00-99E46E0750B6}">
      <dgm:prSet custT="1"/>
      <dgm:spPr/>
      <dgm:t>
        <a:bodyPr/>
        <a:lstStyle/>
        <a:p>
          <a:endParaRPr lang="fr-FR" sz="2400">
            <a:latin typeface="Arial" panose="020B0604020202020204" pitchFamily="34" charset="0"/>
            <a:cs typeface="Arial" panose="020B0604020202020204" pitchFamily="34" charset="0"/>
          </a:endParaRPr>
        </a:p>
      </dgm:t>
    </dgm:pt>
    <dgm:pt modelId="{AEE177FF-E8EB-4A66-AEAD-70B56BB21F85}">
      <dgm:prSet custT="1"/>
      <dgm:spPr/>
      <dgm:t>
        <a:bodyPr/>
        <a:lstStyle/>
        <a:p>
          <a:r>
            <a:rPr lang="fr-FR" sz="2800" dirty="0">
              <a:latin typeface="Arial" panose="020B0604020202020204" pitchFamily="34" charset="0"/>
              <a:ea typeface="Calibri" panose="020F0502020204030204" pitchFamily="34" charset="0"/>
              <a:cs typeface="Arial" panose="020B0604020202020204" pitchFamily="34" charset="0"/>
            </a:rPr>
            <a:t>Sélection du fournisseur</a:t>
          </a:r>
        </a:p>
      </dgm:t>
    </dgm:pt>
    <dgm:pt modelId="{C912BD5E-6FC1-43E5-9F34-FBFC18032634}" type="parTrans" cxnId="{F61463F7-2807-4F77-B3CB-CE2F5D87AE1C}">
      <dgm:prSet/>
      <dgm:spPr/>
      <dgm:t>
        <a:bodyPr/>
        <a:lstStyle/>
        <a:p>
          <a:endParaRPr lang="fr-FR" sz="2400">
            <a:latin typeface="Arial" panose="020B0604020202020204" pitchFamily="34" charset="0"/>
            <a:cs typeface="Arial" panose="020B0604020202020204" pitchFamily="34" charset="0"/>
          </a:endParaRPr>
        </a:p>
      </dgm:t>
    </dgm:pt>
    <dgm:pt modelId="{07D26E61-AE81-4E4D-AA13-3CA7837866CC}" type="sibTrans" cxnId="{F61463F7-2807-4F77-B3CB-CE2F5D87AE1C}">
      <dgm:prSet/>
      <dgm:spPr/>
      <dgm:t>
        <a:bodyPr/>
        <a:lstStyle/>
        <a:p>
          <a:endParaRPr lang="fr-FR" sz="2400">
            <a:latin typeface="Arial" panose="020B0604020202020204" pitchFamily="34" charset="0"/>
            <a:cs typeface="Arial" panose="020B0604020202020204" pitchFamily="34" charset="0"/>
          </a:endParaRPr>
        </a:p>
      </dgm:t>
    </dgm:pt>
    <dgm:pt modelId="{10DD27B4-9B41-42E7-821E-9452A7533C20}">
      <dgm:prSet custT="1"/>
      <dgm:spPr/>
      <dgm:t>
        <a:bodyPr/>
        <a:lstStyle/>
        <a:p>
          <a:r>
            <a:rPr lang="fr-FR" sz="2400" b="0">
              <a:latin typeface="Arial" panose="020B0604020202020204" pitchFamily="34" charset="0"/>
              <a:ea typeface="Calibri" panose="020F0502020204030204" pitchFamily="34" charset="0"/>
              <a:cs typeface="Arial" panose="020B0604020202020204" pitchFamily="34" charset="0"/>
            </a:rPr>
            <a:t>Diffusion de l’appel d’offres </a:t>
          </a:r>
          <a:r>
            <a:rPr lang="fr-FR" sz="2400">
              <a:latin typeface="Arial" panose="020B0604020202020204" pitchFamily="34" charset="0"/>
              <a:ea typeface="Calibri" panose="020F0502020204030204" pitchFamily="34" charset="0"/>
              <a:cs typeface="Arial" panose="020B0604020202020204" pitchFamily="34" charset="0"/>
            </a:rPr>
            <a:t>(courrier ou annonce). </a:t>
          </a:r>
          <a:endParaRPr lang="fr-FR" sz="2400" dirty="0">
            <a:latin typeface="Arial" panose="020B0604020202020204" pitchFamily="34" charset="0"/>
            <a:ea typeface="Calibri" panose="020F0502020204030204" pitchFamily="34" charset="0"/>
            <a:cs typeface="Arial" panose="020B0604020202020204" pitchFamily="34" charset="0"/>
          </a:endParaRPr>
        </a:p>
      </dgm:t>
    </dgm:pt>
    <dgm:pt modelId="{0310B6CB-6748-4DDB-91C2-849FA5FF9E2C}" type="parTrans" cxnId="{8D0AF2E5-F1A4-4ABA-A06A-A7A1DBAD73F2}">
      <dgm:prSet/>
      <dgm:spPr/>
      <dgm:t>
        <a:bodyPr/>
        <a:lstStyle/>
        <a:p>
          <a:endParaRPr lang="fr-FR" sz="2000"/>
        </a:p>
      </dgm:t>
    </dgm:pt>
    <dgm:pt modelId="{D410D67E-F80F-422A-B670-8B42822720E4}" type="sibTrans" cxnId="{8D0AF2E5-F1A4-4ABA-A06A-A7A1DBAD73F2}">
      <dgm:prSet custT="1"/>
      <dgm:spPr/>
      <dgm:t>
        <a:bodyPr/>
        <a:lstStyle/>
        <a:p>
          <a:endParaRPr lang="fr-FR" sz="800"/>
        </a:p>
      </dgm:t>
    </dgm:pt>
    <dgm:pt modelId="{D3D16A25-3BF8-445C-A4E7-81E6052FC500}" type="pres">
      <dgm:prSet presAssocID="{EEDDF891-9458-4CCD-9D05-C97F8636399A}" presName="Name0" presStyleCnt="0">
        <dgm:presLayoutVars>
          <dgm:dir/>
          <dgm:animLvl val="lvl"/>
          <dgm:resizeHandles val="exact"/>
        </dgm:presLayoutVars>
      </dgm:prSet>
      <dgm:spPr/>
    </dgm:pt>
    <dgm:pt modelId="{89A951C8-1E7D-4B30-A631-74DA5CB7BFCA}" type="pres">
      <dgm:prSet presAssocID="{AEE177FF-E8EB-4A66-AEAD-70B56BB21F85}" presName="boxAndChildren" presStyleCnt="0"/>
      <dgm:spPr/>
    </dgm:pt>
    <dgm:pt modelId="{1A686D5B-5C94-4EBA-B5CA-24C496007345}" type="pres">
      <dgm:prSet presAssocID="{AEE177FF-E8EB-4A66-AEAD-70B56BB21F85}" presName="parentTextBox" presStyleLbl="node1" presStyleIdx="0" presStyleCnt="7"/>
      <dgm:spPr/>
    </dgm:pt>
    <dgm:pt modelId="{7BB3D2B4-4E78-473F-8CF6-546255B6ADFB}" type="pres">
      <dgm:prSet presAssocID="{E4148F78-1006-45D7-8ECC-E55DD9813A1B}" presName="sp" presStyleCnt="0"/>
      <dgm:spPr/>
    </dgm:pt>
    <dgm:pt modelId="{44B1508E-3317-42EF-8C1F-E3A44D7A1A24}" type="pres">
      <dgm:prSet presAssocID="{C8C36058-49DD-448F-B231-ABBF63212977}" presName="arrowAndChildren" presStyleCnt="0"/>
      <dgm:spPr/>
    </dgm:pt>
    <dgm:pt modelId="{CCFC8CF7-AD15-466E-A2D4-20436504056B}" type="pres">
      <dgm:prSet presAssocID="{C8C36058-49DD-448F-B231-ABBF63212977}" presName="parentTextArrow" presStyleLbl="node1" presStyleIdx="1" presStyleCnt="7"/>
      <dgm:spPr/>
    </dgm:pt>
    <dgm:pt modelId="{DAE24DDF-FBA3-406B-B382-3FA21B47A3CC}" type="pres">
      <dgm:prSet presAssocID="{614054C5-6395-43D4-A329-AEA9748D2F79}" presName="sp" presStyleCnt="0"/>
      <dgm:spPr/>
    </dgm:pt>
    <dgm:pt modelId="{79F3366B-2099-495A-A4C4-71EB8E9386E5}" type="pres">
      <dgm:prSet presAssocID="{1FF8CE4A-B8A2-4788-AFF5-4980434A9CEB}" presName="arrowAndChildren" presStyleCnt="0"/>
      <dgm:spPr/>
    </dgm:pt>
    <dgm:pt modelId="{0785635D-F69D-4BB8-862B-28AE9BFED697}" type="pres">
      <dgm:prSet presAssocID="{1FF8CE4A-B8A2-4788-AFF5-4980434A9CEB}" presName="parentTextArrow" presStyleLbl="node1" presStyleIdx="2" presStyleCnt="7"/>
      <dgm:spPr/>
    </dgm:pt>
    <dgm:pt modelId="{22694D6D-91D3-46BD-A1EB-1ADCB5832AA4}" type="pres">
      <dgm:prSet presAssocID="{D410D67E-F80F-422A-B670-8B42822720E4}" presName="sp" presStyleCnt="0"/>
      <dgm:spPr/>
    </dgm:pt>
    <dgm:pt modelId="{0E4392ED-96DF-44CE-BC39-BEFB83DB238E}" type="pres">
      <dgm:prSet presAssocID="{10DD27B4-9B41-42E7-821E-9452A7533C20}" presName="arrowAndChildren" presStyleCnt="0"/>
      <dgm:spPr/>
    </dgm:pt>
    <dgm:pt modelId="{21F8E319-F75E-4613-978E-76529BB517E3}" type="pres">
      <dgm:prSet presAssocID="{10DD27B4-9B41-42E7-821E-9452A7533C20}" presName="parentTextArrow" presStyleLbl="node1" presStyleIdx="3" presStyleCnt="7"/>
      <dgm:spPr/>
    </dgm:pt>
    <dgm:pt modelId="{095C0C3D-16AD-4110-AB9C-28A17B4A7E77}" type="pres">
      <dgm:prSet presAssocID="{C64C62F5-AFF4-4650-8157-BD00BD4B1764}" presName="sp" presStyleCnt="0"/>
      <dgm:spPr/>
    </dgm:pt>
    <dgm:pt modelId="{6470F9B0-84C0-42DE-891C-EFE45C4E2150}" type="pres">
      <dgm:prSet presAssocID="{5E5C4F19-40B6-4FD7-BD22-5DAC0BE9FDCC}" presName="arrowAndChildren" presStyleCnt="0"/>
      <dgm:spPr/>
    </dgm:pt>
    <dgm:pt modelId="{E8BA410D-37D3-48C1-BECC-77D3C5C79492}" type="pres">
      <dgm:prSet presAssocID="{5E5C4F19-40B6-4FD7-BD22-5DAC0BE9FDCC}" presName="parentTextArrow" presStyleLbl="node1" presStyleIdx="4" presStyleCnt="7"/>
      <dgm:spPr/>
    </dgm:pt>
    <dgm:pt modelId="{9DF3087A-F837-4410-AE35-D0EC3E3A81F1}" type="pres">
      <dgm:prSet presAssocID="{D06A86E2-175A-4BC5-800F-6FE9A872A55F}" presName="sp" presStyleCnt="0"/>
      <dgm:spPr/>
    </dgm:pt>
    <dgm:pt modelId="{BF945C1E-D1E9-4C65-9E24-CE2865779B95}" type="pres">
      <dgm:prSet presAssocID="{430A54A2-1CD2-47C6-B8EE-57BA3D744F3B}" presName="arrowAndChildren" presStyleCnt="0"/>
      <dgm:spPr/>
    </dgm:pt>
    <dgm:pt modelId="{BEFBFAEA-26D6-4E7F-95DA-A6311805F723}" type="pres">
      <dgm:prSet presAssocID="{430A54A2-1CD2-47C6-B8EE-57BA3D744F3B}" presName="parentTextArrow" presStyleLbl="node1" presStyleIdx="5" presStyleCnt="7"/>
      <dgm:spPr/>
    </dgm:pt>
    <dgm:pt modelId="{6BB8B69C-BF7C-45E1-A678-89C5E8059715}" type="pres">
      <dgm:prSet presAssocID="{EEB876F1-50F9-49DE-9253-75C0BA5C903F}" presName="sp" presStyleCnt="0"/>
      <dgm:spPr/>
    </dgm:pt>
    <dgm:pt modelId="{44B5EF0F-A0C6-42FD-9C75-D65012C0FCA3}" type="pres">
      <dgm:prSet presAssocID="{DBC12EA5-E159-47C2-ADBA-F0F2828F14BC}" presName="arrowAndChildren" presStyleCnt="0"/>
      <dgm:spPr/>
    </dgm:pt>
    <dgm:pt modelId="{8D5FA70E-5AE8-47F4-94DE-FAC36F78E8AC}" type="pres">
      <dgm:prSet presAssocID="{DBC12EA5-E159-47C2-ADBA-F0F2828F14BC}" presName="parentTextArrow" presStyleLbl="node1" presStyleIdx="6" presStyleCnt="7"/>
      <dgm:spPr/>
    </dgm:pt>
  </dgm:ptLst>
  <dgm:cxnLst>
    <dgm:cxn modelId="{DD06A413-9ABA-4BEC-9E00-99E46E0750B6}" srcId="{EEDDF891-9458-4CCD-9D05-C97F8636399A}" destId="{C8C36058-49DD-448F-B231-ABBF63212977}" srcOrd="5" destOrd="0" parTransId="{7D3407DE-5472-44A1-AE44-C8D2E7F6D2AF}" sibTransId="{E4148F78-1006-45D7-8ECC-E55DD9813A1B}"/>
    <dgm:cxn modelId="{5A8BAE3F-74FD-48C0-8108-6FF1C9B4427E}" type="presOf" srcId="{AEE177FF-E8EB-4A66-AEAD-70B56BB21F85}" destId="{1A686D5B-5C94-4EBA-B5CA-24C496007345}" srcOrd="0" destOrd="0" presId="urn:microsoft.com/office/officeart/2005/8/layout/process4"/>
    <dgm:cxn modelId="{165B1A48-0B41-40A3-9845-DF268036DE62}" srcId="{EEDDF891-9458-4CCD-9D05-C97F8636399A}" destId="{DBC12EA5-E159-47C2-ADBA-F0F2828F14BC}" srcOrd="0" destOrd="0" parTransId="{81380E66-1DB4-4533-9C38-EDD0ED150166}" sibTransId="{EEB876F1-50F9-49DE-9253-75C0BA5C903F}"/>
    <dgm:cxn modelId="{949FAF4E-6BCB-46BB-A16D-41F9E2CE23AB}" type="presOf" srcId="{1FF8CE4A-B8A2-4788-AFF5-4980434A9CEB}" destId="{0785635D-F69D-4BB8-862B-28AE9BFED697}" srcOrd="0" destOrd="0" presId="urn:microsoft.com/office/officeart/2005/8/layout/process4"/>
    <dgm:cxn modelId="{BC165078-824C-46B8-855F-DEBC3881E4CC}" type="presOf" srcId="{EEDDF891-9458-4CCD-9D05-C97F8636399A}" destId="{D3D16A25-3BF8-445C-A4E7-81E6052FC500}" srcOrd="0" destOrd="0" presId="urn:microsoft.com/office/officeart/2005/8/layout/process4"/>
    <dgm:cxn modelId="{26D54980-67C0-403C-8450-B5E5AAB41BB4}" srcId="{EEDDF891-9458-4CCD-9D05-C97F8636399A}" destId="{430A54A2-1CD2-47C6-B8EE-57BA3D744F3B}" srcOrd="1" destOrd="0" parTransId="{640F6956-735B-4EF3-A037-FA2ED3526DB3}" sibTransId="{D06A86E2-175A-4BC5-800F-6FE9A872A55F}"/>
    <dgm:cxn modelId="{BE088490-0067-4657-A686-60DE6A1F3A5A}" srcId="{EEDDF891-9458-4CCD-9D05-C97F8636399A}" destId="{1FF8CE4A-B8A2-4788-AFF5-4980434A9CEB}" srcOrd="4" destOrd="0" parTransId="{646CB914-3153-4D8C-AE3A-373F6AFC51B2}" sibTransId="{614054C5-6395-43D4-A329-AEA9748D2F79}"/>
    <dgm:cxn modelId="{D4DD0F9E-608A-41B6-B97E-4ABB2EEE7291}" type="presOf" srcId="{DBC12EA5-E159-47C2-ADBA-F0F2828F14BC}" destId="{8D5FA70E-5AE8-47F4-94DE-FAC36F78E8AC}" srcOrd="0" destOrd="0" presId="urn:microsoft.com/office/officeart/2005/8/layout/process4"/>
    <dgm:cxn modelId="{3172CBA1-21C0-4067-9CBB-A60C827B323B}" type="presOf" srcId="{C8C36058-49DD-448F-B231-ABBF63212977}" destId="{CCFC8CF7-AD15-466E-A2D4-20436504056B}" srcOrd="0" destOrd="0" presId="urn:microsoft.com/office/officeart/2005/8/layout/process4"/>
    <dgm:cxn modelId="{C1C7AAB2-1066-4404-855D-C31E8F031FA7}" srcId="{EEDDF891-9458-4CCD-9D05-C97F8636399A}" destId="{5E5C4F19-40B6-4FD7-BD22-5DAC0BE9FDCC}" srcOrd="2" destOrd="0" parTransId="{99826E02-4F7A-41D0-818A-5F95727772FD}" sibTransId="{C64C62F5-AFF4-4650-8157-BD00BD4B1764}"/>
    <dgm:cxn modelId="{7912B8B9-8E25-4F6B-99F9-1CBBD164B91E}" type="presOf" srcId="{430A54A2-1CD2-47C6-B8EE-57BA3D744F3B}" destId="{BEFBFAEA-26D6-4E7F-95DA-A6311805F723}" srcOrd="0" destOrd="0" presId="urn:microsoft.com/office/officeart/2005/8/layout/process4"/>
    <dgm:cxn modelId="{B21359D5-45C2-4DC7-9336-2EAF773CA147}" type="presOf" srcId="{10DD27B4-9B41-42E7-821E-9452A7533C20}" destId="{21F8E319-F75E-4613-978E-76529BB517E3}" srcOrd="0" destOrd="0" presId="urn:microsoft.com/office/officeart/2005/8/layout/process4"/>
    <dgm:cxn modelId="{8D0AF2E5-F1A4-4ABA-A06A-A7A1DBAD73F2}" srcId="{EEDDF891-9458-4CCD-9D05-C97F8636399A}" destId="{10DD27B4-9B41-42E7-821E-9452A7533C20}" srcOrd="3" destOrd="0" parTransId="{0310B6CB-6748-4DDB-91C2-849FA5FF9E2C}" sibTransId="{D410D67E-F80F-422A-B670-8B42822720E4}"/>
    <dgm:cxn modelId="{240446F1-AC22-44E9-8D9E-338438B9F9EA}" type="presOf" srcId="{5E5C4F19-40B6-4FD7-BD22-5DAC0BE9FDCC}" destId="{E8BA410D-37D3-48C1-BECC-77D3C5C79492}" srcOrd="0" destOrd="0" presId="urn:microsoft.com/office/officeart/2005/8/layout/process4"/>
    <dgm:cxn modelId="{F61463F7-2807-4F77-B3CB-CE2F5D87AE1C}" srcId="{EEDDF891-9458-4CCD-9D05-C97F8636399A}" destId="{AEE177FF-E8EB-4A66-AEAD-70B56BB21F85}" srcOrd="6" destOrd="0" parTransId="{C912BD5E-6FC1-43E5-9F34-FBFC18032634}" sibTransId="{07D26E61-AE81-4E4D-AA13-3CA7837866CC}"/>
    <dgm:cxn modelId="{F2E05735-A9AD-43AA-AE59-DD3C77FECFFC}" type="presParOf" srcId="{D3D16A25-3BF8-445C-A4E7-81E6052FC500}" destId="{89A951C8-1E7D-4B30-A631-74DA5CB7BFCA}" srcOrd="0" destOrd="0" presId="urn:microsoft.com/office/officeart/2005/8/layout/process4"/>
    <dgm:cxn modelId="{25D15E1A-A583-48D8-9DE8-919D746DEC0B}" type="presParOf" srcId="{89A951C8-1E7D-4B30-A631-74DA5CB7BFCA}" destId="{1A686D5B-5C94-4EBA-B5CA-24C496007345}" srcOrd="0" destOrd="0" presId="urn:microsoft.com/office/officeart/2005/8/layout/process4"/>
    <dgm:cxn modelId="{F21BCD2D-7EDC-4A08-ADAD-595E3F3DF759}" type="presParOf" srcId="{D3D16A25-3BF8-445C-A4E7-81E6052FC500}" destId="{7BB3D2B4-4E78-473F-8CF6-546255B6ADFB}" srcOrd="1" destOrd="0" presId="urn:microsoft.com/office/officeart/2005/8/layout/process4"/>
    <dgm:cxn modelId="{23C822E4-E924-472F-B466-B2AD3E268930}" type="presParOf" srcId="{D3D16A25-3BF8-445C-A4E7-81E6052FC500}" destId="{44B1508E-3317-42EF-8C1F-E3A44D7A1A24}" srcOrd="2" destOrd="0" presId="urn:microsoft.com/office/officeart/2005/8/layout/process4"/>
    <dgm:cxn modelId="{7454975E-9316-4524-BBAB-4962519276E2}" type="presParOf" srcId="{44B1508E-3317-42EF-8C1F-E3A44D7A1A24}" destId="{CCFC8CF7-AD15-466E-A2D4-20436504056B}" srcOrd="0" destOrd="0" presId="urn:microsoft.com/office/officeart/2005/8/layout/process4"/>
    <dgm:cxn modelId="{2210BD12-CB82-4644-BF57-1CC1603D124C}" type="presParOf" srcId="{D3D16A25-3BF8-445C-A4E7-81E6052FC500}" destId="{DAE24DDF-FBA3-406B-B382-3FA21B47A3CC}" srcOrd="3" destOrd="0" presId="urn:microsoft.com/office/officeart/2005/8/layout/process4"/>
    <dgm:cxn modelId="{66A0F913-234E-4138-A264-E6CB98A2B79D}" type="presParOf" srcId="{D3D16A25-3BF8-445C-A4E7-81E6052FC500}" destId="{79F3366B-2099-495A-A4C4-71EB8E9386E5}" srcOrd="4" destOrd="0" presId="urn:microsoft.com/office/officeart/2005/8/layout/process4"/>
    <dgm:cxn modelId="{014C3727-8662-4469-9DF5-9D17965F1294}" type="presParOf" srcId="{79F3366B-2099-495A-A4C4-71EB8E9386E5}" destId="{0785635D-F69D-4BB8-862B-28AE9BFED697}" srcOrd="0" destOrd="0" presId="urn:microsoft.com/office/officeart/2005/8/layout/process4"/>
    <dgm:cxn modelId="{7942B537-CFCF-4351-894E-333F1E1D6DF5}" type="presParOf" srcId="{D3D16A25-3BF8-445C-A4E7-81E6052FC500}" destId="{22694D6D-91D3-46BD-A1EB-1ADCB5832AA4}" srcOrd="5" destOrd="0" presId="urn:microsoft.com/office/officeart/2005/8/layout/process4"/>
    <dgm:cxn modelId="{92F35C55-860C-4D5A-96AB-9CF9D91BF5D1}" type="presParOf" srcId="{D3D16A25-3BF8-445C-A4E7-81E6052FC500}" destId="{0E4392ED-96DF-44CE-BC39-BEFB83DB238E}" srcOrd="6" destOrd="0" presId="urn:microsoft.com/office/officeart/2005/8/layout/process4"/>
    <dgm:cxn modelId="{398E90B6-5997-4715-B9EF-6D01D6FFFC5F}" type="presParOf" srcId="{0E4392ED-96DF-44CE-BC39-BEFB83DB238E}" destId="{21F8E319-F75E-4613-978E-76529BB517E3}" srcOrd="0" destOrd="0" presId="urn:microsoft.com/office/officeart/2005/8/layout/process4"/>
    <dgm:cxn modelId="{0B3FBD46-0A21-4794-805D-F19C50E0E4F7}" type="presParOf" srcId="{D3D16A25-3BF8-445C-A4E7-81E6052FC500}" destId="{095C0C3D-16AD-4110-AB9C-28A17B4A7E77}" srcOrd="7" destOrd="0" presId="urn:microsoft.com/office/officeart/2005/8/layout/process4"/>
    <dgm:cxn modelId="{DC38CFB2-B7F8-4672-BD91-3C46C283D830}" type="presParOf" srcId="{D3D16A25-3BF8-445C-A4E7-81E6052FC500}" destId="{6470F9B0-84C0-42DE-891C-EFE45C4E2150}" srcOrd="8" destOrd="0" presId="urn:microsoft.com/office/officeart/2005/8/layout/process4"/>
    <dgm:cxn modelId="{FB7F287E-071B-48A8-9A71-BCAF93411BB4}" type="presParOf" srcId="{6470F9B0-84C0-42DE-891C-EFE45C4E2150}" destId="{E8BA410D-37D3-48C1-BECC-77D3C5C79492}" srcOrd="0" destOrd="0" presId="urn:microsoft.com/office/officeart/2005/8/layout/process4"/>
    <dgm:cxn modelId="{E87B1E2A-4551-4C70-8BC3-6766165B187F}" type="presParOf" srcId="{D3D16A25-3BF8-445C-A4E7-81E6052FC500}" destId="{9DF3087A-F837-4410-AE35-D0EC3E3A81F1}" srcOrd="9" destOrd="0" presId="urn:microsoft.com/office/officeart/2005/8/layout/process4"/>
    <dgm:cxn modelId="{5EDF663A-54B4-4D93-967E-D6CF682C22EC}" type="presParOf" srcId="{D3D16A25-3BF8-445C-A4E7-81E6052FC500}" destId="{BF945C1E-D1E9-4C65-9E24-CE2865779B95}" srcOrd="10" destOrd="0" presId="urn:microsoft.com/office/officeart/2005/8/layout/process4"/>
    <dgm:cxn modelId="{52836ED3-BE1F-4F55-B98D-DF6B7E9D8B06}" type="presParOf" srcId="{BF945C1E-D1E9-4C65-9E24-CE2865779B95}" destId="{BEFBFAEA-26D6-4E7F-95DA-A6311805F723}" srcOrd="0" destOrd="0" presId="urn:microsoft.com/office/officeart/2005/8/layout/process4"/>
    <dgm:cxn modelId="{5AA00A4D-0608-46F0-9D7B-286062979DAA}" type="presParOf" srcId="{D3D16A25-3BF8-445C-A4E7-81E6052FC500}" destId="{6BB8B69C-BF7C-45E1-A678-89C5E8059715}" srcOrd="11" destOrd="0" presId="urn:microsoft.com/office/officeart/2005/8/layout/process4"/>
    <dgm:cxn modelId="{9162806A-3319-42BB-A9CA-D0D3D4FDC62E}" type="presParOf" srcId="{D3D16A25-3BF8-445C-A4E7-81E6052FC500}" destId="{44B5EF0F-A0C6-42FD-9C75-D65012C0FCA3}" srcOrd="12" destOrd="0" presId="urn:microsoft.com/office/officeart/2005/8/layout/process4"/>
    <dgm:cxn modelId="{7689B702-6DC6-4780-BB74-28A44883D1F2}" type="presParOf" srcId="{44B5EF0F-A0C6-42FD-9C75-D65012C0FCA3}" destId="{8D5FA70E-5AE8-47F4-94DE-FAC36F78E8AC}"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377B2A-BC51-4757-A355-42315AEEE6A6}">
      <dsp:nvSpPr>
        <dsp:cNvPr id="0" name=""/>
        <dsp:cNvSpPr/>
      </dsp:nvSpPr>
      <dsp:spPr>
        <a:xfrm>
          <a:off x="905937" y="916424"/>
          <a:ext cx="2256184" cy="2713752"/>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fr-FR" sz="2800" b="1" kern="1200" dirty="0">
              <a:solidFill>
                <a:schemeClr val="bg1"/>
              </a:solidFill>
              <a:latin typeface="Arial" panose="020B0604020202020204" pitchFamily="34" charset="0"/>
              <a:cs typeface="Arial" panose="020B0604020202020204" pitchFamily="34" charset="0"/>
            </a:rPr>
            <a:t>Achats</a:t>
          </a:r>
        </a:p>
        <a:p>
          <a:pPr marL="0" lvl="0" indent="0" algn="ctr" defTabSz="1244600">
            <a:lnSpc>
              <a:spcPct val="90000"/>
            </a:lnSpc>
            <a:spcBef>
              <a:spcPct val="0"/>
            </a:spcBef>
            <a:spcAft>
              <a:spcPct val="35000"/>
            </a:spcAft>
            <a:buNone/>
          </a:pPr>
          <a:r>
            <a:rPr lang="fr-FR" sz="2800" b="1" kern="1200" dirty="0">
              <a:solidFill>
                <a:schemeClr val="bg1"/>
              </a:solidFill>
              <a:latin typeface="Arial" panose="020B0604020202020204" pitchFamily="34" charset="0"/>
              <a:cs typeface="Arial" panose="020B0604020202020204" pitchFamily="34" charset="0"/>
            </a:rPr>
            <a:t>=</a:t>
          </a:r>
        </a:p>
        <a:p>
          <a:pPr marL="0" lvl="0" indent="0" algn="ctr" defTabSz="1244600">
            <a:lnSpc>
              <a:spcPct val="90000"/>
            </a:lnSpc>
            <a:spcBef>
              <a:spcPct val="0"/>
            </a:spcBef>
            <a:spcAft>
              <a:spcPct val="35000"/>
            </a:spcAft>
            <a:buNone/>
          </a:pPr>
          <a:r>
            <a:rPr lang="fr-FR" sz="2800" b="1" kern="1200" dirty="0">
              <a:solidFill>
                <a:schemeClr val="bg1"/>
              </a:solidFill>
              <a:latin typeface="Arial" panose="020B0604020202020204" pitchFamily="34" charset="0"/>
              <a:cs typeface="Arial" panose="020B0604020202020204" pitchFamily="34" charset="0"/>
            </a:rPr>
            <a:t>Un enjeu </a:t>
          </a:r>
        </a:p>
        <a:p>
          <a:pPr marL="0" lvl="0" indent="0" algn="ctr" defTabSz="1244600">
            <a:lnSpc>
              <a:spcPct val="90000"/>
            </a:lnSpc>
            <a:spcBef>
              <a:spcPct val="0"/>
            </a:spcBef>
            <a:spcAft>
              <a:spcPct val="35000"/>
            </a:spcAft>
            <a:buNone/>
          </a:pPr>
          <a:r>
            <a:rPr lang="fr-FR" sz="2800" b="1" kern="1200" dirty="0">
              <a:solidFill>
                <a:schemeClr val="bg1"/>
              </a:solidFill>
              <a:latin typeface="Arial" panose="020B0604020202020204" pitchFamily="34" charset="0"/>
              <a:cs typeface="Arial" panose="020B0604020202020204" pitchFamily="34" charset="0"/>
            </a:rPr>
            <a:t>stratégique</a:t>
          </a:r>
        </a:p>
      </dsp:txBody>
      <dsp:txXfrm>
        <a:off x="972018" y="982505"/>
        <a:ext cx="2124022" cy="2581590"/>
      </dsp:txXfrm>
    </dsp:sp>
    <dsp:sp modelId="{26789207-046F-4205-B7B3-2E027713B98B}">
      <dsp:nvSpPr>
        <dsp:cNvPr id="0" name=""/>
        <dsp:cNvSpPr/>
      </dsp:nvSpPr>
      <dsp:spPr>
        <a:xfrm rot="18289469">
          <a:off x="2748987" y="1455416"/>
          <a:ext cx="1926322" cy="54438"/>
        </a:xfrm>
        <a:custGeom>
          <a:avLst/>
          <a:gdLst/>
          <a:ahLst/>
          <a:cxnLst/>
          <a:rect l="0" t="0" r="0" b="0"/>
          <a:pathLst>
            <a:path>
              <a:moveTo>
                <a:pt x="0" y="27219"/>
              </a:moveTo>
              <a:lnTo>
                <a:pt x="1926322" y="27219"/>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88950">
            <a:lnSpc>
              <a:spcPct val="90000"/>
            </a:lnSpc>
            <a:spcBef>
              <a:spcPct val="0"/>
            </a:spcBef>
            <a:spcAft>
              <a:spcPct val="35000"/>
            </a:spcAft>
            <a:buNone/>
          </a:pPr>
          <a:endParaRPr lang="fr-FR" sz="1100" kern="1200">
            <a:solidFill>
              <a:schemeClr val="bg1"/>
            </a:solidFill>
            <a:latin typeface="Arial" panose="020B0604020202020204" pitchFamily="34" charset="0"/>
            <a:cs typeface="Arial" panose="020B0604020202020204" pitchFamily="34" charset="0"/>
          </a:endParaRPr>
        </a:p>
      </dsp:txBody>
      <dsp:txXfrm>
        <a:off x="3663991" y="1434478"/>
        <a:ext cx="96316" cy="96316"/>
      </dsp:txXfrm>
    </dsp:sp>
    <dsp:sp modelId="{887AAEBA-66F4-45E6-9B63-24EA5F9ABEB3}">
      <dsp:nvSpPr>
        <dsp:cNvPr id="0" name=""/>
        <dsp:cNvSpPr/>
      </dsp:nvSpPr>
      <dsp:spPr>
        <a:xfrm>
          <a:off x="4262176" y="4437"/>
          <a:ext cx="5186619" cy="137506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fr-FR" sz="2800" b="1" kern="1200" dirty="0">
              <a:solidFill>
                <a:schemeClr val="bg1"/>
              </a:solidFill>
              <a:latin typeface="Arial" panose="020B0604020202020204" pitchFamily="34" charset="0"/>
              <a:cs typeface="Arial" panose="020B0604020202020204" pitchFamily="34" charset="0"/>
            </a:rPr>
            <a:t>Qualité des produits et services </a:t>
          </a:r>
        </a:p>
      </dsp:txBody>
      <dsp:txXfrm>
        <a:off x="4302450" y="44711"/>
        <a:ext cx="5106071" cy="1294520"/>
      </dsp:txXfrm>
    </dsp:sp>
    <dsp:sp modelId="{D9803E23-5246-4626-BB35-88BC899EE372}">
      <dsp:nvSpPr>
        <dsp:cNvPr id="0" name=""/>
        <dsp:cNvSpPr/>
      </dsp:nvSpPr>
      <dsp:spPr>
        <a:xfrm>
          <a:off x="3162121" y="2246081"/>
          <a:ext cx="1100054" cy="54438"/>
        </a:xfrm>
        <a:custGeom>
          <a:avLst/>
          <a:gdLst/>
          <a:ahLst/>
          <a:cxnLst/>
          <a:rect l="0" t="0" r="0" b="0"/>
          <a:pathLst>
            <a:path>
              <a:moveTo>
                <a:pt x="0" y="27219"/>
              </a:moveTo>
              <a:lnTo>
                <a:pt x="1100054" y="27219"/>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fr-FR" sz="900" kern="1200">
            <a:solidFill>
              <a:schemeClr val="bg1"/>
            </a:solidFill>
            <a:latin typeface="Arial" panose="020B0604020202020204" pitchFamily="34" charset="0"/>
            <a:cs typeface="Arial" panose="020B0604020202020204" pitchFamily="34" charset="0"/>
          </a:endParaRPr>
        </a:p>
      </dsp:txBody>
      <dsp:txXfrm>
        <a:off x="3684647" y="2245799"/>
        <a:ext cx="55002" cy="55002"/>
      </dsp:txXfrm>
    </dsp:sp>
    <dsp:sp modelId="{0C9C8A04-284A-4814-B433-138A9024F0A7}">
      <dsp:nvSpPr>
        <dsp:cNvPr id="0" name=""/>
        <dsp:cNvSpPr/>
      </dsp:nvSpPr>
      <dsp:spPr>
        <a:xfrm>
          <a:off x="4262176" y="1585766"/>
          <a:ext cx="5186619" cy="137506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fr-FR" sz="2800" b="1" kern="1200" dirty="0">
              <a:solidFill>
                <a:schemeClr val="bg1"/>
              </a:solidFill>
              <a:latin typeface="Arial" panose="020B0604020202020204" pitchFamily="34" charset="0"/>
              <a:cs typeface="Arial" panose="020B0604020202020204" pitchFamily="34" charset="0"/>
            </a:rPr>
            <a:t>Prix de revient des produits fabriqués ou vendus </a:t>
          </a:r>
        </a:p>
      </dsp:txBody>
      <dsp:txXfrm>
        <a:off x="4302450" y="1626040"/>
        <a:ext cx="5106071" cy="1294520"/>
      </dsp:txXfrm>
    </dsp:sp>
    <dsp:sp modelId="{870093C3-4642-44A8-A445-F4D0184D6072}">
      <dsp:nvSpPr>
        <dsp:cNvPr id="0" name=""/>
        <dsp:cNvSpPr/>
      </dsp:nvSpPr>
      <dsp:spPr>
        <a:xfrm rot="3310531">
          <a:off x="2748987" y="3036745"/>
          <a:ext cx="1926322" cy="54438"/>
        </a:xfrm>
        <a:custGeom>
          <a:avLst/>
          <a:gdLst/>
          <a:ahLst/>
          <a:cxnLst/>
          <a:rect l="0" t="0" r="0" b="0"/>
          <a:pathLst>
            <a:path>
              <a:moveTo>
                <a:pt x="0" y="27219"/>
              </a:moveTo>
              <a:lnTo>
                <a:pt x="1926322" y="27219"/>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88950">
            <a:lnSpc>
              <a:spcPct val="90000"/>
            </a:lnSpc>
            <a:spcBef>
              <a:spcPct val="0"/>
            </a:spcBef>
            <a:spcAft>
              <a:spcPct val="35000"/>
            </a:spcAft>
            <a:buNone/>
          </a:pPr>
          <a:endParaRPr lang="fr-FR" sz="1100" kern="1200">
            <a:solidFill>
              <a:schemeClr val="bg1"/>
            </a:solidFill>
            <a:latin typeface="Arial" panose="020B0604020202020204" pitchFamily="34" charset="0"/>
            <a:cs typeface="Arial" panose="020B0604020202020204" pitchFamily="34" charset="0"/>
          </a:endParaRPr>
        </a:p>
      </dsp:txBody>
      <dsp:txXfrm>
        <a:off x="3663991" y="3015806"/>
        <a:ext cx="96316" cy="96316"/>
      </dsp:txXfrm>
    </dsp:sp>
    <dsp:sp modelId="{3471E28A-2877-406E-8BDD-4B00EFD9CB65}">
      <dsp:nvSpPr>
        <dsp:cNvPr id="0" name=""/>
        <dsp:cNvSpPr/>
      </dsp:nvSpPr>
      <dsp:spPr>
        <a:xfrm>
          <a:off x="4262176" y="3167094"/>
          <a:ext cx="5186619" cy="137506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fr-FR" sz="2800" b="1" kern="1200" dirty="0">
              <a:solidFill>
                <a:schemeClr val="bg1"/>
              </a:solidFill>
              <a:latin typeface="Arial" panose="020B0604020202020204" pitchFamily="34" charset="0"/>
              <a:cs typeface="Arial" panose="020B0604020202020204" pitchFamily="34" charset="0"/>
            </a:rPr>
            <a:t>Sécurité des approvisionnements </a:t>
          </a:r>
        </a:p>
      </dsp:txBody>
      <dsp:txXfrm>
        <a:off x="4302450" y="3207368"/>
        <a:ext cx="5106071" cy="12945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686D5B-5C94-4EBA-B5CA-24C496007345}">
      <dsp:nvSpPr>
        <dsp:cNvPr id="0" name=""/>
        <dsp:cNvSpPr/>
      </dsp:nvSpPr>
      <dsp:spPr>
        <a:xfrm>
          <a:off x="0" y="3976807"/>
          <a:ext cx="11811698" cy="435179"/>
        </a:xfrm>
        <a:prstGeom prst="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marL="0" lvl="0" indent="0" algn="ctr" defTabSz="1244600">
            <a:lnSpc>
              <a:spcPct val="90000"/>
            </a:lnSpc>
            <a:spcBef>
              <a:spcPct val="0"/>
            </a:spcBef>
            <a:spcAft>
              <a:spcPct val="35000"/>
            </a:spcAft>
            <a:buNone/>
          </a:pPr>
          <a:r>
            <a:rPr lang="fr-FR" sz="2800" kern="1200" dirty="0">
              <a:latin typeface="Arial" panose="020B0604020202020204" pitchFamily="34" charset="0"/>
              <a:ea typeface="Calibri" panose="020F0502020204030204" pitchFamily="34" charset="0"/>
              <a:cs typeface="Arial" panose="020B0604020202020204" pitchFamily="34" charset="0"/>
            </a:rPr>
            <a:t>Sélection du fournisseur</a:t>
          </a:r>
        </a:p>
      </dsp:txBody>
      <dsp:txXfrm>
        <a:off x="0" y="3976807"/>
        <a:ext cx="11811698" cy="435179"/>
      </dsp:txXfrm>
    </dsp:sp>
    <dsp:sp modelId="{CCFC8CF7-AD15-466E-A2D4-20436504056B}">
      <dsp:nvSpPr>
        <dsp:cNvPr id="0" name=""/>
        <dsp:cNvSpPr/>
      </dsp:nvSpPr>
      <dsp:spPr>
        <a:xfrm rot="10800000">
          <a:off x="0" y="3314028"/>
          <a:ext cx="11811698" cy="669306"/>
        </a:xfrm>
        <a:prstGeom prst="upArrowCallout">
          <a:avLst/>
        </a:prstGeom>
        <a:solidFill>
          <a:schemeClr val="accent3">
            <a:hueOff val="2342448"/>
            <a:satOff val="3663"/>
            <a:lumOff val="1568"/>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fr-FR" sz="2400" kern="1200" dirty="0">
              <a:latin typeface="Arial" panose="020B0604020202020204" pitchFamily="34" charset="0"/>
              <a:ea typeface="Calibri" panose="020F0502020204030204" pitchFamily="34" charset="0"/>
              <a:cs typeface="Arial" panose="020B0604020202020204" pitchFamily="34" charset="0"/>
            </a:rPr>
            <a:t>Comparaison des offres </a:t>
          </a:r>
        </a:p>
      </dsp:txBody>
      <dsp:txXfrm rot="10800000">
        <a:off x="0" y="3314028"/>
        <a:ext cx="11811698" cy="434895"/>
      </dsp:txXfrm>
    </dsp:sp>
    <dsp:sp modelId="{0785635D-F69D-4BB8-862B-28AE9BFED697}">
      <dsp:nvSpPr>
        <dsp:cNvPr id="0" name=""/>
        <dsp:cNvSpPr/>
      </dsp:nvSpPr>
      <dsp:spPr>
        <a:xfrm rot="10800000">
          <a:off x="0" y="2651249"/>
          <a:ext cx="11811698" cy="669306"/>
        </a:xfrm>
        <a:prstGeom prst="upArrowCallout">
          <a:avLst/>
        </a:prstGeom>
        <a:solidFill>
          <a:schemeClr val="accent3">
            <a:hueOff val="4684896"/>
            <a:satOff val="7325"/>
            <a:lumOff val="313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fr-FR" sz="2400" kern="1200">
              <a:latin typeface="Arial" panose="020B0604020202020204" pitchFamily="34" charset="0"/>
              <a:ea typeface="Calibri" panose="020F0502020204030204" pitchFamily="34" charset="0"/>
              <a:cs typeface="Arial" panose="020B0604020202020204" pitchFamily="34" charset="0"/>
            </a:rPr>
            <a:t>Les sociétés intéressées font des </a:t>
          </a:r>
          <a:r>
            <a:rPr lang="fr-FR" sz="2400" b="1" kern="1200">
              <a:latin typeface="Arial" panose="020B0604020202020204" pitchFamily="34" charset="0"/>
              <a:ea typeface="Calibri" panose="020F0502020204030204" pitchFamily="34" charset="0"/>
              <a:cs typeface="Arial" panose="020B0604020202020204" pitchFamily="34" charset="0"/>
            </a:rPr>
            <a:t>propositions commerciales </a:t>
          </a:r>
          <a:endParaRPr lang="fr-FR" sz="2400" b="1" kern="1200" dirty="0">
            <a:latin typeface="Arial" panose="020B0604020202020204" pitchFamily="34" charset="0"/>
            <a:ea typeface="Calibri" panose="020F0502020204030204" pitchFamily="34" charset="0"/>
            <a:cs typeface="Arial" panose="020B0604020202020204" pitchFamily="34" charset="0"/>
          </a:endParaRPr>
        </a:p>
      </dsp:txBody>
      <dsp:txXfrm rot="10800000">
        <a:off x="0" y="2651249"/>
        <a:ext cx="11811698" cy="434895"/>
      </dsp:txXfrm>
    </dsp:sp>
    <dsp:sp modelId="{21F8E319-F75E-4613-978E-76529BB517E3}">
      <dsp:nvSpPr>
        <dsp:cNvPr id="0" name=""/>
        <dsp:cNvSpPr/>
      </dsp:nvSpPr>
      <dsp:spPr>
        <a:xfrm rot="10800000">
          <a:off x="0" y="1988470"/>
          <a:ext cx="11811698" cy="669306"/>
        </a:xfrm>
        <a:prstGeom prst="upArrowCallout">
          <a:avLst/>
        </a:prstGeom>
        <a:solidFill>
          <a:schemeClr val="accent3">
            <a:hueOff val="7027344"/>
            <a:satOff val="10988"/>
            <a:lumOff val="4705"/>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fr-FR" sz="2400" b="0" kern="1200">
              <a:latin typeface="Arial" panose="020B0604020202020204" pitchFamily="34" charset="0"/>
              <a:ea typeface="Calibri" panose="020F0502020204030204" pitchFamily="34" charset="0"/>
              <a:cs typeface="Arial" panose="020B0604020202020204" pitchFamily="34" charset="0"/>
            </a:rPr>
            <a:t>Diffusion de l’appel d’offres </a:t>
          </a:r>
          <a:r>
            <a:rPr lang="fr-FR" sz="2400" kern="1200">
              <a:latin typeface="Arial" panose="020B0604020202020204" pitchFamily="34" charset="0"/>
              <a:ea typeface="Calibri" panose="020F0502020204030204" pitchFamily="34" charset="0"/>
              <a:cs typeface="Arial" panose="020B0604020202020204" pitchFamily="34" charset="0"/>
            </a:rPr>
            <a:t>(courrier ou annonce). </a:t>
          </a:r>
          <a:endParaRPr lang="fr-FR" sz="2400" kern="1200" dirty="0">
            <a:latin typeface="Arial" panose="020B0604020202020204" pitchFamily="34" charset="0"/>
            <a:ea typeface="Calibri" panose="020F0502020204030204" pitchFamily="34" charset="0"/>
            <a:cs typeface="Arial" panose="020B0604020202020204" pitchFamily="34" charset="0"/>
          </a:endParaRPr>
        </a:p>
      </dsp:txBody>
      <dsp:txXfrm rot="10800000">
        <a:off x="0" y="1988470"/>
        <a:ext cx="11811698" cy="434895"/>
      </dsp:txXfrm>
    </dsp:sp>
    <dsp:sp modelId="{E8BA410D-37D3-48C1-BECC-77D3C5C79492}">
      <dsp:nvSpPr>
        <dsp:cNvPr id="0" name=""/>
        <dsp:cNvSpPr/>
      </dsp:nvSpPr>
      <dsp:spPr>
        <a:xfrm rot="10800000">
          <a:off x="0" y="1325691"/>
          <a:ext cx="11811698" cy="669306"/>
        </a:xfrm>
        <a:prstGeom prst="upArrowCallout">
          <a:avLst/>
        </a:prstGeom>
        <a:solidFill>
          <a:schemeClr val="accent3">
            <a:hueOff val="9369792"/>
            <a:satOff val="14651"/>
            <a:lumOff val="627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fr-FR" sz="2400" kern="1200">
              <a:latin typeface="Arial" panose="020B0604020202020204" pitchFamily="34" charset="0"/>
              <a:ea typeface="Calibri" panose="020F0502020204030204" pitchFamily="34" charset="0"/>
              <a:cs typeface="Arial" panose="020B0604020202020204" pitchFamily="34" charset="0"/>
            </a:rPr>
            <a:t>Rédaction de </a:t>
          </a:r>
          <a:r>
            <a:rPr lang="fr-FR" sz="2400" b="1" kern="1200">
              <a:latin typeface="Arial" panose="020B0604020202020204" pitchFamily="34" charset="0"/>
              <a:ea typeface="Calibri" panose="020F0502020204030204" pitchFamily="34" charset="0"/>
              <a:cs typeface="Arial" panose="020B0604020202020204" pitchFamily="34" charset="0"/>
            </a:rPr>
            <a:t>l’appel d’offres </a:t>
          </a:r>
          <a:r>
            <a:rPr lang="fr-FR" sz="2400" b="0" kern="1200">
              <a:latin typeface="Arial" panose="020B0604020202020204" pitchFamily="34" charset="0"/>
              <a:ea typeface="Calibri" panose="020F0502020204030204" pitchFamily="34" charset="0"/>
              <a:cs typeface="Arial" panose="020B0604020202020204" pitchFamily="34" charset="0"/>
            </a:rPr>
            <a:t>à partir du cahier des charges.</a:t>
          </a:r>
          <a:endParaRPr lang="fr-FR" sz="2400" kern="1200" dirty="0">
            <a:latin typeface="Arial" panose="020B0604020202020204" pitchFamily="34" charset="0"/>
            <a:ea typeface="Calibri" panose="020F0502020204030204" pitchFamily="34" charset="0"/>
            <a:cs typeface="Arial" panose="020B0604020202020204" pitchFamily="34" charset="0"/>
          </a:endParaRPr>
        </a:p>
      </dsp:txBody>
      <dsp:txXfrm rot="10800000">
        <a:off x="0" y="1325691"/>
        <a:ext cx="11811698" cy="434895"/>
      </dsp:txXfrm>
    </dsp:sp>
    <dsp:sp modelId="{BEFBFAEA-26D6-4E7F-95DA-A6311805F723}">
      <dsp:nvSpPr>
        <dsp:cNvPr id="0" name=""/>
        <dsp:cNvSpPr/>
      </dsp:nvSpPr>
      <dsp:spPr>
        <a:xfrm rot="10800000">
          <a:off x="0" y="662912"/>
          <a:ext cx="11811698" cy="669306"/>
        </a:xfrm>
        <a:prstGeom prst="upArrowCallout">
          <a:avLst/>
        </a:prstGeom>
        <a:solidFill>
          <a:schemeClr val="accent3">
            <a:hueOff val="11712240"/>
            <a:satOff val="18313"/>
            <a:lumOff val="7842"/>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fr-FR" sz="2400" kern="1200">
              <a:latin typeface="Arial" panose="020B0604020202020204" pitchFamily="34" charset="0"/>
              <a:ea typeface="Calibri" panose="020F0502020204030204" pitchFamily="34" charset="0"/>
              <a:cs typeface="Arial" panose="020B0604020202020204" pitchFamily="34" charset="0"/>
            </a:rPr>
            <a:t>Ces critères sont récapitulés dans le </a:t>
          </a:r>
          <a:r>
            <a:rPr lang="fr-FR" sz="2400" b="1" kern="1200">
              <a:latin typeface="Arial" panose="020B0604020202020204" pitchFamily="34" charset="0"/>
              <a:ea typeface="Calibri" panose="020F0502020204030204" pitchFamily="34" charset="0"/>
              <a:cs typeface="Arial" panose="020B0604020202020204" pitchFamily="34" charset="0"/>
            </a:rPr>
            <a:t>cahier des charges</a:t>
          </a:r>
          <a:r>
            <a:rPr lang="fr-FR" sz="2400" kern="1200">
              <a:latin typeface="Arial" panose="020B0604020202020204" pitchFamily="34" charset="0"/>
              <a:ea typeface="Calibri" panose="020F0502020204030204" pitchFamily="34" charset="0"/>
              <a:cs typeface="Arial" panose="020B0604020202020204" pitchFamily="34" charset="0"/>
            </a:rPr>
            <a:t> </a:t>
          </a:r>
          <a:endParaRPr lang="fr-FR" sz="2400" kern="1200" dirty="0">
            <a:latin typeface="Arial" panose="020B0604020202020204" pitchFamily="34" charset="0"/>
            <a:ea typeface="Calibri" panose="020F0502020204030204" pitchFamily="34" charset="0"/>
            <a:cs typeface="Arial" panose="020B0604020202020204" pitchFamily="34" charset="0"/>
          </a:endParaRPr>
        </a:p>
      </dsp:txBody>
      <dsp:txXfrm rot="10800000">
        <a:off x="0" y="662912"/>
        <a:ext cx="11811698" cy="434895"/>
      </dsp:txXfrm>
    </dsp:sp>
    <dsp:sp modelId="{8D5FA70E-5AE8-47F4-94DE-FAC36F78E8AC}">
      <dsp:nvSpPr>
        <dsp:cNvPr id="0" name=""/>
        <dsp:cNvSpPr/>
      </dsp:nvSpPr>
      <dsp:spPr>
        <a:xfrm rot="10800000">
          <a:off x="0" y="133"/>
          <a:ext cx="11811698" cy="669306"/>
        </a:xfrm>
        <a:prstGeom prst="upArrowCallout">
          <a:avLst/>
        </a:prstGeom>
        <a:solidFill>
          <a:schemeClr val="accent3">
            <a:hueOff val="14054688"/>
            <a:satOff val="21976"/>
            <a:lumOff val="9411"/>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Font typeface="Symbol" panose="05050102010706020507" pitchFamily="18" charset="2"/>
            <a:buNone/>
          </a:pPr>
          <a:r>
            <a:rPr lang="fr-FR" sz="2400" kern="1200" dirty="0">
              <a:latin typeface="Arial" panose="020B0604020202020204" pitchFamily="34" charset="0"/>
              <a:cs typeface="Arial" panose="020B0604020202020204" pitchFamily="34" charset="0"/>
            </a:rPr>
            <a:t>Définir les critères de sélection du fournisseur, de l’article ou du service. </a:t>
          </a:r>
        </a:p>
      </dsp:txBody>
      <dsp:txXfrm rot="10800000">
        <a:off x="0" y="133"/>
        <a:ext cx="11811698" cy="43489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2"/>
            <a:ext cx="8825659" cy="3329581"/>
          </a:xfrm>
        </p:spPr>
        <p:txBody>
          <a:bodyPr anchor="b"/>
          <a:lstStyle>
            <a:lvl1pPr>
              <a:defRPr sz="7200"/>
            </a:lvl1pPr>
          </a:lstStyle>
          <a:p>
            <a:r>
              <a:rPr lang="fr-FR"/>
              <a:t>Modifiez le style du titre</a:t>
            </a:r>
            <a:endParaRPr lang="en-US" dirty="0"/>
          </a:p>
        </p:txBody>
      </p:sp>
      <p:sp>
        <p:nvSpPr>
          <p:cNvPr id="3" name="Subtitle 2"/>
          <p:cNvSpPr>
            <a:spLocks noGrp="1"/>
          </p:cNvSpPr>
          <p:nvPr>
            <p:ph type="subTitle" idx="1"/>
          </p:nvPr>
        </p:nvSpPr>
        <p:spPr>
          <a:xfrm>
            <a:off x="1154955" y="4777380"/>
            <a:ext cx="8825659"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E0B14B23-EBBB-4FF8-A86F-057ABCCE629C}" type="datetimeFigureOut">
              <a:rPr lang="fr-FR" smtClean="0"/>
              <a:t>29/01/2023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234C07D-E8DA-4633-BC68-D66A8E810D17}" type="slidenum">
              <a:rPr lang="fr-FR" smtClean="0"/>
              <a:t>‹N°›</a:t>
            </a:fld>
            <a:endParaRPr lang="fr-FR"/>
          </a:p>
        </p:txBody>
      </p:sp>
    </p:spTree>
    <p:extLst>
      <p:ext uri="{BB962C8B-B14F-4D97-AF65-F5344CB8AC3E}">
        <p14:creationId xmlns:p14="http://schemas.microsoft.com/office/powerpoint/2010/main" val="233293874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7" y="4800587"/>
            <a:ext cx="882565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154955" y="685800"/>
            <a:ext cx="8825659"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E0B14B23-EBBB-4FF8-A86F-057ABCCE629C}" type="datetimeFigureOut">
              <a:rPr lang="fr-FR" smtClean="0"/>
              <a:t>29/01/2023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234C07D-E8DA-4633-BC68-D66A8E810D17}" type="slidenum">
              <a:rPr lang="fr-FR" smtClean="0"/>
              <a:t>‹N°›</a:t>
            </a:fld>
            <a:endParaRPr lang="fr-FR"/>
          </a:p>
        </p:txBody>
      </p:sp>
    </p:spTree>
    <p:extLst>
      <p:ext uri="{BB962C8B-B14F-4D97-AF65-F5344CB8AC3E}">
        <p14:creationId xmlns:p14="http://schemas.microsoft.com/office/powerpoint/2010/main" val="291344798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5" y="1447800"/>
            <a:ext cx="8825659" cy="1981200"/>
          </a:xfrm>
        </p:spPr>
        <p:txBody>
          <a:bodyPr/>
          <a:lstStyle>
            <a:lvl1pPr>
              <a:defRPr sz="4800"/>
            </a:lvl1pPr>
          </a:lstStyle>
          <a:p>
            <a:r>
              <a:rPr lang="fr-FR"/>
              <a:t>Modifiez le style du titre</a:t>
            </a:r>
            <a:endParaRPr lang="en-US" dirty="0"/>
          </a:p>
        </p:txBody>
      </p:sp>
      <p:sp>
        <p:nvSpPr>
          <p:cNvPr id="8" name="Text Placeholder 3"/>
          <p:cNvSpPr>
            <a:spLocks noGrp="1"/>
          </p:cNvSpPr>
          <p:nvPr>
            <p:ph type="body" sz="half" idx="2"/>
          </p:nvPr>
        </p:nvSpPr>
        <p:spPr>
          <a:xfrm>
            <a:off x="1154955"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4" name="Date Placeholder 3"/>
          <p:cNvSpPr>
            <a:spLocks noGrp="1"/>
          </p:cNvSpPr>
          <p:nvPr>
            <p:ph type="dt" sz="half" idx="10"/>
          </p:nvPr>
        </p:nvSpPr>
        <p:spPr/>
        <p:txBody>
          <a:bodyPr/>
          <a:lstStyle/>
          <a:p>
            <a:fld id="{E0B14B23-EBBB-4FF8-A86F-057ABCCE629C}" type="datetimeFigureOut">
              <a:rPr lang="fr-FR" smtClean="0"/>
              <a:t>29/01/2023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234C07D-E8DA-4633-BC68-D66A8E810D17}" type="slidenum">
              <a:rPr lang="fr-FR" smtClean="0"/>
              <a:t>‹N°›</a:t>
            </a:fld>
            <a:endParaRPr lang="fr-FR"/>
          </a:p>
        </p:txBody>
      </p:sp>
    </p:spTree>
    <p:extLst>
      <p:ext uri="{BB962C8B-B14F-4D97-AF65-F5344CB8AC3E}">
        <p14:creationId xmlns:p14="http://schemas.microsoft.com/office/powerpoint/2010/main" val="360141136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r-FR"/>
              <a:t>Modifiez le style du titre</a:t>
            </a:r>
            <a:endParaRPr lang="en-US" dirty="0"/>
          </a:p>
        </p:txBody>
      </p:sp>
      <p:sp>
        <p:nvSpPr>
          <p:cNvPr id="14" name="Text Placeholder 3"/>
          <p:cNvSpPr>
            <a:spLocks noGrp="1"/>
          </p:cNvSpPr>
          <p:nvPr>
            <p:ph type="body" sz="half" idx="13"/>
          </p:nvPr>
        </p:nvSpPr>
        <p:spPr>
          <a:xfrm>
            <a:off x="1930401" y="3771174"/>
            <a:ext cx="7385828"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10" name="Text Placeholder 3"/>
          <p:cNvSpPr>
            <a:spLocks noGrp="1"/>
          </p:cNvSpPr>
          <p:nvPr>
            <p:ph type="body" sz="half" idx="2"/>
          </p:nvPr>
        </p:nvSpPr>
        <p:spPr>
          <a:xfrm>
            <a:off x="1154955"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4" name="Date Placeholder 3"/>
          <p:cNvSpPr>
            <a:spLocks noGrp="1"/>
          </p:cNvSpPr>
          <p:nvPr>
            <p:ph type="dt" sz="half" idx="10"/>
          </p:nvPr>
        </p:nvSpPr>
        <p:spPr/>
        <p:txBody>
          <a:bodyPr/>
          <a:lstStyle/>
          <a:p>
            <a:fld id="{E0B14B23-EBBB-4FF8-A86F-057ABCCE629C}" type="datetimeFigureOut">
              <a:rPr lang="fr-FR" smtClean="0"/>
              <a:t>29/01/2023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234C07D-E8DA-4633-BC68-D66A8E810D17}" type="slidenum">
              <a:rPr lang="fr-FR" smtClean="0"/>
              <a:t>‹N°›</a:t>
            </a:fld>
            <a:endParaRPr lang="fr-FR"/>
          </a:p>
        </p:txBody>
      </p:sp>
      <p:sp>
        <p:nvSpPr>
          <p:cNvPr id="11" name="TextBox 10"/>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sz="12200" dirty="0"/>
              <a:t>“</a:t>
            </a:r>
          </a:p>
        </p:txBody>
      </p:sp>
      <p:sp>
        <p:nvSpPr>
          <p:cNvPr id="13" name="TextBox 12"/>
          <p:cNvSpPr txBox="1"/>
          <p:nvPr/>
        </p:nvSpPr>
        <p:spPr>
          <a:xfrm>
            <a:off x="9330491"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265907285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54955" y="3124201"/>
            <a:ext cx="8825659" cy="165318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5"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E0B14B23-EBBB-4FF8-A86F-057ABCCE629C}" type="datetimeFigureOut">
              <a:rPr lang="fr-FR" smtClean="0"/>
              <a:t>29/01/2023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234C07D-E8DA-4633-BC68-D66A8E810D17}" type="slidenum">
              <a:rPr lang="fr-FR" smtClean="0"/>
              <a:t>‹N°›</a:t>
            </a:fld>
            <a:endParaRPr lang="fr-FR"/>
          </a:p>
        </p:txBody>
      </p:sp>
    </p:spTree>
    <p:extLst>
      <p:ext uri="{BB962C8B-B14F-4D97-AF65-F5344CB8AC3E}">
        <p14:creationId xmlns:p14="http://schemas.microsoft.com/office/powerpoint/2010/main" val="106588762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a:t>Modifiez le style du titre</a:t>
            </a:r>
            <a:endParaRPr lang="en-US" dirty="0"/>
          </a:p>
        </p:txBody>
      </p:sp>
      <p:sp>
        <p:nvSpPr>
          <p:cNvPr id="3" name="Text Placeholder 2"/>
          <p:cNvSpPr>
            <a:spLocks noGrp="1"/>
          </p:cNvSpPr>
          <p:nvPr>
            <p:ph type="body" idx="1"/>
          </p:nvPr>
        </p:nvSpPr>
        <p:spPr>
          <a:xfrm>
            <a:off x="632947" y="1981200"/>
            <a:ext cx="294686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16" name="Text Placeholder 3"/>
          <p:cNvSpPr>
            <a:spLocks noGrp="1"/>
          </p:cNvSpPr>
          <p:nvPr>
            <p:ph type="body" sz="half" idx="15"/>
          </p:nvPr>
        </p:nvSpPr>
        <p:spPr>
          <a:xfrm>
            <a:off x="652463" y="2667000"/>
            <a:ext cx="292735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Text Placeholder 4"/>
          <p:cNvSpPr>
            <a:spLocks noGrp="1"/>
          </p:cNvSpPr>
          <p:nvPr>
            <p:ph type="body" sz="quarter" idx="3"/>
          </p:nvPr>
        </p:nvSpPr>
        <p:spPr>
          <a:xfrm>
            <a:off x="3883661"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19" name="Text Placeholder 3"/>
          <p:cNvSpPr>
            <a:spLocks noGrp="1"/>
          </p:cNvSpPr>
          <p:nvPr>
            <p:ph type="body" sz="half" idx="16"/>
          </p:nvPr>
        </p:nvSpPr>
        <p:spPr>
          <a:xfrm>
            <a:off x="3873105" y="2667000"/>
            <a:ext cx="2946795"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14" name="Text Placeholder 4"/>
          <p:cNvSpPr>
            <a:spLocks noGrp="1"/>
          </p:cNvSpPr>
          <p:nvPr>
            <p:ph type="body" sz="quarter" idx="13"/>
          </p:nvPr>
        </p:nvSpPr>
        <p:spPr>
          <a:xfrm>
            <a:off x="7124701"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20" name="Text Placeholder 3"/>
          <p:cNvSpPr>
            <a:spLocks noGrp="1"/>
          </p:cNvSpPr>
          <p:nvPr>
            <p:ph type="body" sz="half" idx="17"/>
          </p:nvPr>
        </p:nvSpPr>
        <p:spPr>
          <a:xfrm>
            <a:off x="7124701"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cxnSp>
        <p:nvCxnSpPr>
          <p:cNvPr id="17" name="Straight Connector 16"/>
          <p:cNvCxnSpPr/>
          <p:nvPr/>
        </p:nvCxnSpPr>
        <p:spPr>
          <a:xfrm>
            <a:off x="3726143"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0B14B23-EBBB-4FF8-A86F-057ABCCE629C}" type="datetimeFigureOut">
              <a:rPr lang="fr-FR" smtClean="0"/>
              <a:t>29/01/2023</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234C07D-E8DA-4633-BC68-D66A8E810D17}" type="slidenum">
              <a:rPr lang="fr-FR" smtClean="0"/>
              <a:t>‹N°›</a:t>
            </a:fld>
            <a:endParaRPr lang="fr-FR"/>
          </a:p>
        </p:txBody>
      </p:sp>
    </p:spTree>
    <p:extLst>
      <p:ext uri="{BB962C8B-B14F-4D97-AF65-F5344CB8AC3E}">
        <p14:creationId xmlns:p14="http://schemas.microsoft.com/office/powerpoint/2010/main" val="268375322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a:t>Modifiez le style du titre</a:t>
            </a:r>
            <a:endParaRPr lang="en-US" dirty="0"/>
          </a:p>
        </p:txBody>
      </p:sp>
      <p:sp>
        <p:nvSpPr>
          <p:cNvPr id="3" name="Text Placeholder 2"/>
          <p:cNvSpPr>
            <a:spLocks noGrp="1"/>
          </p:cNvSpPr>
          <p:nvPr>
            <p:ph type="body" idx="1"/>
          </p:nvPr>
        </p:nvSpPr>
        <p:spPr>
          <a:xfrm>
            <a:off x="652463" y="4250949"/>
            <a:ext cx="294005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29" name="Picture Placeholder 2"/>
          <p:cNvSpPr>
            <a:spLocks noGrp="1" noChangeAspect="1"/>
          </p:cNvSpPr>
          <p:nvPr>
            <p:ph type="pic" idx="15"/>
          </p:nvPr>
        </p:nvSpPr>
        <p:spPr>
          <a:xfrm>
            <a:off x="652463" y="2209800"/>
            <a:ext cx="2940051"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2" name="Text Placeholder 3"/>
          <p:cNvSpPr>
            <a:spLocks noGrp="1"/>
          </p:cNvSpPr>
          <p:nvPr>
            <p:ph type="body" sz="half" idx="18"/>
          </p:nvPr>
        </p:nvSpPr>
        <p:spPr>
          <a:xfrm>
            <a:off x="652463" y="4827213"/>
            <a:ext cx="294005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Text Placeholder 4"/>
          <p:cNvSpPr>
            <a:spLocks noGrp="1"/>
          </p:cNvSpPr>
          <p:nvPr>
            <p:ph type="body" sz="quarter" idx="3"/>
          </p:nvPr>
        </p:nvSpPr>
        <p:spPr>
          <a:xfrm>
            <a:off x="3889376"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30" name="Picture Placeholder 2"/>
          <p:cNvSpPr>
            <a:spLocks noGrp="1" noChangeAspect="1"/>
          </p:cNvSpPr>
          <p:nvPr>
            <p:ph type="pic" idx="21"/>
          </p:nvPr>
        </p:nvSpPr>
        <p:spPr>
          <a:xfrm>
            <a:off x="3889375"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3" name="Text Placeholder 3"/>
          <p:cNvSpPr>
            <a:spLocks noGrp="1"/>
          </p:cNvSpPr>
          <p:nvPr>
            <p:ph type="body" sz="half" idx="19"/>
          </p:nvPr>
        </p:nvSpPr>
        <p:spPr>
          <a:xfrm>
            <a:off x="3888022" y="4827212"/>
            <a:ext cx="293440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14" name="Text Placeholder 4"/>
          <p:cNvSpPr>
            <a:spLocks noGrp="1"/>
          </p:cNvSpPr>
          <p:nvPr>
            <p:ph type="body" sz="quarter" idx="13"/>
          </p:nvPr>
        </p:nvSpPr>
        <p:spPr>
          <a:xfrm>
            <a:off x="7124701"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31" name="Picture Placeholder 2"/>
          <p:cNvSpPr>
            <a:spLocks noGrp="1" noChangeAspect="1"/>
          </p:cNvSpPr>
          <p:nvPr>
            <p:ph type="pic" idx="22"/>
          </p:nvPr>
        </p:nvSpPr>
        <p:spPr>
          <a:xfrm>
            <a:off x="7124701"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4" name="Text Placeholder 3"/>
          <p:cNvSpPr>
            <a:spLocks noGrp="1"/>
          </p:cNvSpPr>
          <p:nvPr>
            <p:ph type="body" sz="half" idx="20"/>
          </p:nvPr>
        </p:nvSpPr>
        <p:spPr>
          <a:xfrm>
            <a:off x="7124576" y="4827210"/>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cxnSp>
        <p:nvCxnSpPr>
          <p:cNvPr id="17" name="Straight Connector 16"/>
          <p:cNvCxnSpPr/>
          <p:nvPr/>
        </p:nvCxnSpPr>
        <p:spPr>
          <a:xfrm>
            <a:off x="3726143"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0B14B23-EBBB-4FF8-A86F-057ABCCE629C}" type="datetimeFigureOut">
              <a:rPr lang="fr-FR" smtClean="0"/>
              <a:t>29/01/2023</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234C07D-E8DA-4633-BC68-D66A8E810D17}" type="slidenum">
              <a:rPr lang="fr-FR" smtClean="0"/>
              <a:t>‹N°›</a:t>
            </a:fld>
            <a:endParaRPr lang="fr-FR"/>
          </a:p>
        </p:txBody>
      </p:sp>
    </p:spTree>
    <p:extLst>
      <p:ext uri="{BB962C8B-B14F-4D97-AF65-F5344CB8AC3E}">
        <p14:creationId xmlns:p14="http://schemas.microsoft.com/office/powerpoint/2010/main" val="382031739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B14B23-EBBB-4FF8-A86F-057ABCCE629C}" type="datetimeFigureOut">
              <a:rPr lang="fr-FR" smtClean="0"/>
              <a:t>29/01/2023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234C07D-E8DA-4633-BC68-D66A8E810D17}" type="slidenum">
              <a:rPr lang="fr-FR" smtClean="0"/>
              <a:t>‹N°›</a:t>
            </a:fld>
            <a:endParaRPr lang="fr-FR"/>
          </a:p>
        </p:txBody>
      </p:sp>
    </p:spTree>
    <p:extLst>
      <p:ext uri="{BB962C8B-B14F-4D97-AF65-F5344CB8AC3E}">
        <p14:creationId xmlns:p14="http://schemas.microsoft.com/office/powerpoint/2010/main" val="136635148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3" y="430215"/>
            <a:ext cx="1752601" cy="5826125"/>
          </a:xfrm>
        </p:spPr>
        <p:txBody>
          <a:bodyPr vert="eaVert" anchor="b" anchorCtr="0"/>
          <a:lstStyle/>
          <a:p>
            <a:r>
              <a:rPr lang="fr-FR"/>
              <a:t>Modifiez le style du titre</a:t>
            </a:r>
            <a:endParaRPr lang="en-US" dirty="0"/>
          </a:p>
        </p:txBody>
      </p:sp>
      <p:sp>
        <p:nvSpPr>
          <p:cNvPr id="3" name="Vertical Text Placeholder 2"/>
          <p:cNvSpPr>
            <a:spLocks noGrp="1"/>
          </p:cNvSpPr>
          <p:nvPr>
            <p:ph type="body" orient="vert" idx="1"/>
          </p:nvPr>
        </p:nvSpPr>
        <p:spPr>
          <a:xfrm>
            <a:off x="652464" y="887414"/>
            <a:ext cx="7423149" cy="5368924"/>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B14B23-EBBB-4FF8-A86F-057ABCCE629C}" type="datetimeFigureOut">
              <a:rPr lang="fr-FR" smtClean="0"/>
              <a:t>29/01/2023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234C07D-E8DA-4633-BC68-D66A8E810D17}" type="slidenum">
              <a:rPr lang="fr-FR" smtClean="0"/>
              <a:t>‹N°›</a:t>
            </a:fld>
            <a:endParaRPr lang="fr-FR"/>
          </a:p>
        </p:txBody>
      </p:sp>
    </p:spTree>
    <p:extLst>
      <p:ext uri="{BB962C8B-B14F-4D97-AF65-F5344CB8AC3E}">
        <p14:creationId xmlns:p14="http://schemas.microsoft.com/office/powerpoint/2010/main" val="364389139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0B14B23-EBBB-4FF8-A86F-057ABCCE629C}" type="datetimeFigureOut">
              <a:rPr lang="fr-FR" smtClean="0"/>
              <a:t>29/01/2023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234C07D-E8DA-4633-BC68-D66A8E810D17}" type="slidenum">
              <a:rPr lang="fr-FR" smtClean="0"/>
              <a:t>‹N°›</a:t>
            </a:fld>
            <a:endParaRPr lang="fr-FR"/>
          </a:p>
        </p:txBody>
      </p:sp>
    </p:spTree>
    <p:extLst>
      <p:ext uri="{BB962C8B-B14F-4D97-AF65-F5344CB8AC3E}">
        <p14:creationId xmlns:p14="http://schemas.microsoft.com/office/powerpoint/2010/main" val="412788367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54957" y="2861735"/>
            <a:ext cx="8825657" cy="1915647"/>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5" y="4777381"/>
            <a:ext cx="8825659"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E0B14B23-EBBB-4FF8-A86F-057ABCCE629C}" type="datetimeFigureOut">
              <a:rPr lang="fr-FR" smtClean="0"/>
              <a:t>29/01/2023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234C07D-E8DA-4633-BC68-D66A8E810D17}" type="slidenum">
              <a:rPr lang="fr-FR" smtClean="0"/>
              <a:t>‹N°›</a:t>
            </a:fld>
            <a:endParaRPr lang="fr-FR"/>
          </a:p>
        </p:txBody>
      </p:sp>
    </p:spTree>
    <p:extLst>
      <p:ext uri="{BB962C8B-B14F-4D97-AF65-F5344CB8AC3E}">
        <p14:creationId xmlns:p14="http://schemas.microsoft.com/office/powerpoint/2010/main" val="69641387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03313" y="2060577"/>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654494" y="2056093"/>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0B14B23-EBBB-4FF8-A86F-057ABCCE629C}" type="datetimeFigureOut">
              <a:rPr lang="fr-FR" smtClean="0"/>
              <a:t>29/01/2023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234C07D-E8DA-4633-BC68-D66A8E810D17}" type="slidenum">
              <a:rPr lang="fr-FR" smtClean="0"/>
              <a:t>‹N°›</a:t>
            </a:fld>
            <a:endParaRPr lang="fr-FR"/>
          </a:p>
        </p:txBody>
      </p:sp>
    </p:spTree>
    <p:extLst>
      <p:ext uri="{BB962C8B-B14F-4D97-AF65-F5344CB8AC3E}">
        <p14:creationId xmlns:p14="http://schemas.microsoft.com/office/powerpoint/2010/main" val="273403050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1103313"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1103313"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654496"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5654496"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0B14B23-EBBB-4FF8-A86F-057ABCCE629C}" type="datetimeFigureOut">
              <a:rPr lang="fr-FR" smtClean="0"/>
              <a:t>29/01/2023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5234C07D-E8DA-4633-BC68-D66A8E810D17}" type="slidenum">
              <a:rPr lang="fr-FR" smtClean="0"/>
              <a:t>‹N°›</a:t>
            </a:fld>
            <a:endParaRPr lang="fr-FR"/>
          </a:p>
        </p:txBody>
      </p:sp>
    </p:spTree>
    <p:extLst>
      <p:ext uri="{BB962C8B-B14F-4D97-AF65-F5344CB8AC3E}">
        <p14:creationId xmlns:p14="http://schemas.microsoft.com/office/powerpoint/2010/main" val="185836534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7" name="Date Placeholder 2"/>
          <p:cNvSpPr>
            <a:spLocks noGrp="1"/>
          </p:cNvSpPr>
          <p:nvPr>
            <p:ph type="dt" sz="half" idx="10"/>
          </p:nvPr>
        </p:nvSpPr>
        <p:spPr/>
        <p:txBody>
          <a:bodyPr/>
          <a:lstStyle/>
          <a:p>
            <a:fld id="{E0B14B23-EBBB-4FF8-A86F-057ABCCE629C}" type="datetimeFigureOut">
              <a:rPr lang="fr-FR" smtClean="0"/>
              <a:t>29/01/2023</a:t>
            </a:fld>
            <a:endParaRPr lang="fr-FR"/>
          </a:p>
        </p:txBody>
      </p:sp>
      <p:sp>
        <p:nvSpPr>
          <p:cNvPr id="5" name="Footer Placeholder 3"/>
          <p:cNvSpPr>
            <a:spLocks noGrp="1"/>
          </p:cNvSpPr>
          <p:nvPr>
            <p:ph type="ftr" sz="quarter" idx="11"/>
          </p:nvPr>
        </p:nvSpPr>
        <p:spPr/>
        <p:txBody>
          <a:bodyPr/>
          <a:lstStyle/>
          <a:p>
            <a:endParaRPr lang="fr-FR"/>
          </a:p>
        </p:txBody>
      </p:sp>
      <p:sp>
        <p:nvSpPr>
          <p:cNvPr id="6" name="Slide Number Placeholder 4"/>
          <p:cNvSpPr>
            <a:spLocks noGrp="1"/>
          </p:cNvSpPr>
          <p:nvPr>
            <p:ph type="sldNum" sz="quarter" idx="12"/>
          </p:nvPr>
        </p:nvSpPr>
        <p:spPr/>
        <p:txBody>
          <a:bodyPr/>
          <a:lstStyle/>
          <a:p>
            <a:fld id="{5234C07D-E8DA-4633-BC68-D66A8E810D17}" type="slidenum">
              <a:rPr lang="fr-FR" smtClean="0"/>
              <a:t>‹N°›</a:t>
            </a:fld>
            <a:endParaRPr lang="fr-FR"/>
          </a:p>
        </p:txBody>
      </p:sp>
    </p:spTree>
    <p:extLst>
      <p:ext uri="{BB962C8B-B14F-4D97-AF65-F5344CB8AC3E}">
        <p14:creationId xmlns:p14="http://schemas.microsoft.com/office/powerpoint/2010/main" val="279847668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0B14B23-EBBB-4FF8-A86F-057ABCCE629C}" type="datetimeFigureOut">
              <a:rPr lang="fr-FR" smtClean="0"/>
              <a:t>29/01/2023</a:t>
            </a:fld>
            <a:endParaRPr lang="fr-FR"/>
          </a:p>
        </p:txBody>
      </p:sp>
      <p:sp>
        <p:nvSpPr>
          <p:cNvPr id="5" name="Footer Placeholder 2"/>
          <p:cNvSpPr>
            <a:spLocks noGrp="1"/>
          </p:cNvSpPr>
          <p:nvPr>
            <p:ph type="ftr" sz="quarter" idx="11"/>
          </p:nvPr>
        </p:nvSpPr>
        <p:spPr/>
        <p:txBody>
          <a:bodyPr/>
          <a:lstStyle/>
          <a:p>
            <a:endParaRPr lang="fr-FR"/>
          </a:p>
        </p:txBody>
      </p:sp>
      <p:sp>
        <p:nvSpPr>
          <p:cNvPr id="6" name="Slide Number Placeholder 3"/>
          <p:cNvSpPr>
            <a:spLocks noGrp="1"/>
          </p:cNvSpPr>
          <p:nvPr>
            <p:ph type="sldNum" sz="quarter" idx="12"/>
          </p:nvPr>
        </p:nvSpPr>
        <p:spPr/>
        <p:txBody>
          <a:bodyPr/>
          <a:lstStyle/>
          <a:p>
            <a:fld id="{5234C07D-E8DA-4633-BC68-D66A8E810D17}" type="slidenum">
              <a:rPr lang="fr-FR" smtClean="0"/>
              <a:t>‹N°›</a:t>
            </a:fld>
            <a:endParaRPr lang="fr-FR"/>
          </a:p>
        </p:txBody>
      </p:sp>
    </p:spTree>
    <p:extLst>
      <p:ext uri="{BB962C8B-B14F-4D97-AF65-F5344CB8AC3E}">
        <p14:creationId xmlns:p14="http://schemas.microsoft.com/office/powerpoint/2010/main" val="234883092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5" y="1447800"/>
            <a:ext cx="3401064" cy="1447800"/>
          </a:xfrm>
        </p:spPr>
        <p:txBody>
          <a:bodyPr anchor="b"/>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54955" y="3129282"/>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7" name="Date Placeholder 4"/>
          <p:cNvSpPr>
            <a:spLocks noGrp="1"/>
          </p:cNvSpPr>
          <p:nvPr>
            <p:ph type="dt" sz="half" idx="10"/>
          </p:nvPr>
        </p:nvSpPr>
        <p:spPr/>
        <p:txBody>
          <a:bodyPr/>
          <a:lstStyle/>
          <a:p>
            <a:fld id="{E0B14B23-EBBB-4FF8-A86F-057ABCCE629C}" type="datetimeFigureOut">
              <a:rPr lang="fr-FR" smtClean="0"/>
              <a:t>29/01/2023</a:t>
            </a:fld>
            <a:endParaRPr lang="fr-FR"/>
          </a:p>
        </p:txBody>
      </p:sp>
      <p:sp>
        <p:nvSpPr>
          <p:cNvPr id="5" name="Footer Placeholder 5"/>
          <p:cNvSpPr>
            <a:spLocks noGrp="1"/>
          </p:cNvSpPr>
          <p:nvPr>
            <p:ph type="ftr" sz="quarter" idx="11"/>
          </p:nvPr>
        </p:nvSpPr>
        <p:spPr/>
        <p:txBody>
          <a:bodyPr/>
          <a:lstStyle/>
          <a:p>
            <a:endParaRPr lang="fr-FR"/>
          </a:p>
        </p:txBody>
      </p:sp>
      <p:sp>
        <p:nvSpPr>
          <p:cNvPr id="6" name="Slide Number Placeholder 6"/>
          <p:cNvSpPr>
            <a:spLocks noGrp="1"/>
          </p:cNvSpPr>
          <p:nvPr>
            <p:ph type="sldNum" sz="quarter" idx="12"/>
          </p:nvPr>
        </p:nvSpPr>
        <p:spPr/>
        <p:txBody>
          <a:bodyPr/>
          <a:lstStyle/>
          <a:p>
            <a:fld id="{5234C07D-E8DA-4633-BC68-D66A8E810D17}" type="slidenum">
              <a:rPr lang="fr-FR" smtClean="0"/>
              <a:t>‹N°›</a:t>
            </a:fld>
            <a:endParaRPr lang="fr-FR"/>
          </a:p>
        </p:txBody>
      </p:sp>
    </p:spTree>
    <p:extLst>
      <p:ext uri="{BB962C8B-B14F-4D97-AF65-F5344CB8AC3E}">
        <p14:creationId xmlns:p14="http://schemas.microsoft.com/office/powerpoint/2010/main" val="63825016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7" cy="1574808"/>
          </a:xfrm>
        </p:spPr>
        <p:txBody>
          <a:bodyPr anchor="b">
            <a:normAutofit/>
          </a:bodyPr>
          <a:lstStyle>
            <a:lvl1pPr algn="l">
              <a:defRPr sz="3600" b="0"/>
            </a:lvl1pPr>
          </a:lstStyle>
          <a:p>
            <a:r>
              <a:rPr lang="fr-FR"/>
              <a:t>Modifiez le style du titre</a:t>
            </a:r>
            <a:endParaRPr lang="en-US" dirty="0"/>
          </a:p>
        </p:txBody>
      </p:sp>
      <p:sp>
        <p:nvSpPr>
          <p:cNvPr id="3" name="Picture Placeholder 2"/>
          <p:cNvSpPr>
            <a:spLocks noGrp="1" noChangeAspect="1"/>
          </p:cNvSpPr>
          <p:nvPr>
            <p:ph type="pic" idx="1"/>
          </p:nvPr>
        </p:nvSpPr>
        <p:spPr>
          <a:xfrm>
            <a:off x="6949547"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54955"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E0B14B23-EBBB-4FF8-A86F-057ABCCE629C}" type="datetimeFigureOut">
              <a:rPr lang="fr-FR" smtClean="0"/>
              <a:t>29/01/2023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234C07D-E8DA-4633-BC68-D66A8E810D17}" type="slidenum">
              <a:rPr lang="fr-FR" smtClean="0"/>
              <a:t>‹N°›</a:t>
            </a:fld>
            <a:endParaRPr lang="fr-FR"/>
          </a:p>
        </p:txBody>
      </p:sp>
    </p:spTree>
    <p:extLst>
      <p:ext uri="{BB962C8B-B14F-4D97-AF65-F5344CB8AC3E}">
        <p14:creationId xmlns:p14="http://schemas.microsoft.com/office/powerpoint/2010/main" val="379987277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1" y="2669687"/>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1" y="2892349"/>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713"/>
          <a:stretch/>
        </p:blipFill>
        <p:spPr>
          <a:xfrm>
            <a:off x="8000197" y="0"/>
            <a:ext cx="1603387" cy="1143000"/>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4199"/>
          <a:stretch/>
        </p:blipFill>
        <p:spPr>
          <a:xfrm>
            <a:off x="8609013" y="6092866"/>
            <a:ext cx="993735" cy="765134"/>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2" y="452718"/>
            <a:ext cx="9404723" cy="1400530"/>
          </a:xfrm>
          <a:prstGeom prst="rect">
            <a:avLst/>
          </a:prstGeom>
        </p:spPr>
        <p:txBody>
          <a:bodyPr vert="horz" lIns="91440" tIns="45720" rIns="91440" bIns="45720" rtlCol="0" anchor="t">
            <a:noAutofit/>
          </a:bodyPr>
          <a:lstStyle/>
          <a:p>
            <a:r>
              <a:rPr lang="fr-FR"/>
              <a:t>Modifiez le style du titre</a:t>
            </a:r>
            <a:endParaRPr lang="en-US" dirty="0"/>
          </a:p>
        </p:txBody>
      </p:sp>
      <p:sp>
        <p:nvSpPr>
          <p:cNvPr id="3" name="Text Placeholder 2"/>
          <p:cNvSpPr>
            <a:spLocks noGrp="1"/>
          </p:cNvSpPr>
          <p:nvPr>
            <p:ph type="body" idx="1"/>
          </p:nvPr>
        </p:nvSpPr>
        <p:spPr>
          <a:xfrm>
            <a:off x="1103312" y="2052920"/>
            <a:ext cx="8946541" cy="4195481"/>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rot="5400000">
            <a:off x="10155641"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E0B14B23-EBBB-4FF8-A86F-057ABCCE629C}" type="datetimeFigureOut">
              <a:rPr lang="fr-FR" smtClean="0"/>
              <a:t>29/01/2023</a:t>
            </a:fld>
            <a:endParaRPr lang="fr-FR"/>
          </a:p>
        </p:txBody>
      </p:sp>
      <p:sp>
        <p:nvSpPr>
          <p:cNvPr id="5" name="Footer Placeholder 4"/>
          <p:cNvSpPr>
            <a:spLocks noGrp="1"/>
          </p:cNvSpPr>
          <p:nvPr>
            <p:ph type="ftr" sz="quarter" idx="3"/>
          </p:nvPr>
        </p:nvSpPr>
        <p:spPr>
          <a:xfrm rot="5400000">
            <a:off x="8951575" y="3225299"/>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fr-FR"/>
          </a:p>
        </p:txBody>
      </p:sp>
      <p:sp>
        <p:nvSpPr>
          <p:cNvPr id="6" name="Slide Number Placeholder 5"/>
          <p:cNvSpPr>
            <a:spLocks noGrp="1"/>
          </p:cNvSpPr>
          <p:nvPr>
            <p:ph type="sldNum" sz="quarter" idx="4"/>
          </p:nvPr>
        </p:nvSpPr>
        <p:spPr>
          <a:xfrm>
            <a:off x="10352542" y="295731"/>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5234C07D-E8DA-4633-BC68-D66A8E810D17}" type="slidenum">
              <a:rPr lang="fr-FR" smtClean="0"/>
              <a:t>‹N°›</a:t>
            </a:fld>
            <a:endParaRPr lang="fr-FR"/>
          </a:p>
        </p:txBody>
      </p:sp>
    </p:spTree>
    <p:extLst>
      <p:ext uri="{BB962C8B-B14F-4D97-AF65-F5344CB8AC3E}">
        <p14:creationId xmlns:p14="http://schemas.microsoft.com/office/powerpoint/2010/main" val="1346983014"/>
      </p:ext>
    </p:extLst>
  </p:cSld>
  <p:clrMap bg1="dk1" tx1="lt1" bg2="dk2" tx2="lt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 id="2147483798" r:id="rId12"/>
    <p:sldLayoutId id="2147483799" r:id="rId13"/>
    <p:sldLayoutId id="2147483800" r:id="rId14"/>
    <p:sldLayoutId id="2147483801" r:id="rId15"/>
    <p:sldLayoutId id="2147483802" r:id="rId16"/>
    <p:sldLayoutId id="2147483803" r:id="rId17"/>
  </p:sldLayoutIdLst>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8825658" cy="634999"/>
          </a:xfrm>
        </p:spPr>
        <p:txBody>
          <a:bodyPr>
            <a:normAutofit/>
          </a:bodyPr>
          <a:lstStyle/>
          <a:p>
            <a:r>
              <a:rPr lang="fr-FR" sz="3200" b="1" dirty="0"/>
              <a:t>1. Fonction achat et typologie des achats</a:t>
            </a:r>
            <a:endParaRPr lang="fr-FR" sz="5400" dirty="0"/>
          </a:p>
        </p:txBody>
      </p:sp>
      <p:graphicFrame>
        <p:nvGraphicFramePr>
          <p:cNvPr id="4" name="Diagramme 3"/>
          <p:cNvGraphicFramePr/>
          <p:nvPr>
            <p:extLst>
              <p:ext uri="{D42A27DB-BD31-4B8C-83A1-F6EECF244321}">
                <p14:modId xmlns:p14="http://schemas.microsoft.com/office/powerpoint/2010/main" val="870890223"/>
              </p:ext>
            </p:extLst>
          </p:nvPr>
        </p:nvGraphicFramePr>
        <p:xfrm>
          <a:off x="118533" y="1278466"/>
          <a:ext cx="10354734" cy="45466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4983450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0334" y="0"/>
            <a:ext cx="8825658" cy="893426"/>
          </a:xfrm>
        </p:spPr>
        <p:txBody>
          <a:bodyPr>
            <a:normAutofit fontScale="90000"/>
          </a:bodyPr>
          <a:lstStyle/>
          <a:p>
            <a:pPr>
              <a:spcBef>
                <a:spcPts val="1200"/>
              </a:spcBef>
            </a:pPr>
            <a:r>
              <a:rPr lang="fr-FR" sz="3200" b="1" dirty="0"/>
              <a:t>1. Fonction achat et typologie des achats</a:t>
            </a:r>
            <a:br>
              <a:rPr lang="fr-FR" sz="3200" b="1" dirty="0"/>
            </a:br>
            <a:r>
              <a:rPr lang="fr-FR" sz="2700" b="1" dirty="0"/>
              <a:t>11. Achats et approvisionnements</a:t>
            </a:r>
            <a:endParaRPr lang="fr-FR" sz="2700" dirty="0"/>
          </a:p>
        </p:txBody>
      </p:sp>
      <p:graphicFrame>
        <p:nvGraphicFramePr>
          <p:cNvPr id="3" name="Tableau 2">
            <a:extLst>
              <a:ext uri="{FF2B5EF4-FFF2-40B4-BE49-F238E27FC236}">
                <a16:creationId xmlns:a16="http://schemas.microsoft.com/office/drawing/2014/main" id="{3F18CE60-2EE5-4706-8CF7-ACCF81DE68A6}"/>
              </a:ext>
            </a:extLst>
          </p:cNvPr>
          <p:cNvGraphicFramePr>
            <a:graphicFrameLocks noGrp="1"/>
          </p:cNvGraphicFramePr>
          <p:nvPr>
            <p:extLst>
              <p:ext uri="{D42A27DB-BD31-4B8C-83A1-F6EECF244321}">
                <p14:modId xmlns:p14="http://schemas.microsoft.com/office/powerpoint/2010/main" val="1543478957"/>
              </p:ext>
            </p:extLst>
          </p:nvPr>
        </p:nvGraphicFramePr>
        <p:xfrm>
          <a:off x="434336" y="2315839"/>
          <a:ext cx="11323328" cy="3282488"/>
        </p:xfrm>
        <a:graphic>
          <a:graphicData uri="http://schemas.openxmlformats.org/drawingml/2006/table">
            <a:tbl>
              <a:tblPr firstRow="1" firstCol="1" lastRow="1" lastCol="1" bandRow="1" bandCol="1">
                <a:tableStyleId>{5C22544A-7EE6-4342-B048-85BDC9FD1C3A}</a:tableStyleId>
              </a:tblPr>
              <a:tblGrid>
                <a:gridCol w="6025680">
                  <a:extLst>
                    <a:ext uri="{9D8B030D-6E8A-4147-A177-3AD203B41FA5}">
                      <a16:colId xmlns:a16="http://schemas.microsoft.com/office/drawing/2014/main" val="1723559368"/>
                    </a:ext>
                  </a:extLst>
                </a:gridCol>
                <a:gridCol w="5297648">
                  <a:extLst>
                    <a:ext uri="{9D8B030D-6E8A-4147-A177-3AD203B41FA5}">
                      <a16:colId xmlns:a16="http://schemas.microsoft.com/office/drawing/2014/main" val="55778637"/>
                    </a:ext>
                  </a:extLst>
                </a:gridCol>
              </a:tblGrid>
              <a:tr h="462505">
                <a:tc>
                  <a:txBody>
                    <a:bodyPr/>
                    <a:lstStyle/>
                    <a:p>
                      <a:pPr algn="ctr">
                        <a:spcBef>
                          <a:spcPts val="300"/>
                        </a:spcBef>
                        <a:spcAft>
                          <a:spcPts val="300"/>
                        </a:spcAft>
                      </a:pPr>
                      <a:r>
                        <a:rPr lang="fr-FR" sz="2400" dirty="0">
                          <a:solidFill>
                            <a:schemeClr val="bg1"/>
                          </a:solidFill>
                          <a:effectLst/>
                          <a:latin typeface="Arial" panose="020B0604020202020204" pitchFamily="34" charset="0"/>
                          <a:cs typeface="Arial" panose="020B0604020202020204" pitchFamily="34" charset="0"/>
                        </a:rPr>
                        <a:t>Fonction achats</a:t>
                      </a:r>
                      <a:endParaRPr lang="fr-FR" sz="24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solidFill>
                      <a:schemeClr val="accent6">
                        <a:lumMod val="75000"/>
                      </a:schemeClr>
                    </a:solidFill>
                  </a:tcPr>
                </a:tc>
                <a:tc>
                  <a:txBody>
                    <a:bodyPr/>
                    <a:lstStyle/>
                    <a:p>
                      <a:pPr algn="ctr">
                        <a:spcBef>
                          <a:spcPts val="300"/>
                        </a:spcBef>
                        <a:spcAft>
                          <a:spcPts val="300"/>
                        </a:spcAft>
                      </a:pPr>
                      <a:r>
                        <a:rPr lang="fr-FR" sz="2400" dirty="0">
                          <a:solidFill>
                            <a:schemeClr val="bg1"/>
                          </a:solidFill>
                          <a:effectLst/>
                          <a:latin typeface="Arial" panose="020B0604020202020204" pitchFamily="34" charset="0"/>
                          <a:cs typeface="Arial" panose="020B0604020202020204" pitchFamily="34" charset="0"/>
                        </a:rPr>
                        <a:t>Fonction approvisionnement</a:t>
                      </a:r>
                      <a:endParaRPr lang="fr-FR" sz="24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solidFill>
                      <a:schemeClr val="accent6">
                        <a:lumMod val="75000"/>
                      </a:schemeClr>
                    </a:solidFill>
                  </a:tcPr>
                </a:tc>
                <a:extLst>
                  <a:ext uri="{0D108BD9-81ED-4DB2-BD59-A6C34878D82A}">
                    <a16:rowId xmlns:a16="http://schemas.microsoft.com/office/drawing/2014/main" val="598110457"/>
                  </a:ext>
                </a:extLst>
              </a:tr>
              <a:tr h="2819983">
                <a:tc>
                  <a:txBody>
                    <a:bodyPr/>
                    <a:lstStyle/>
                    <a:p>
                      <a:pPr algn="ctr">
                        <a:spcBef>
                          <a:spcPts val="1200"/>
                        </a:spcBef>
                        <a:spcAft>
                          <a:spcPts val="300"/>
                        </a:spcAft>
                      </a:pPr>
                      <a:r>
                        <a:rPr lang="fr-FR" sz="2000" dirty="0">
                          <a:solidFill>
                            <a:schemeClr val="bg1"/>
                          </a:solidFill>
                          <a:effectLst/>
                          <a:latin typeface="Arial" panose="020B0604020202020204" pitchFamily="34" charset="0"/>
                          <a:cs typeface="Arial" panose="020B0604020202020204" pitchFamily="34" charset="0"/>
                        </a:rPr>
                        <a:t>Le service achats gère la partie commerciale :</a:t>
                      </a:r>
                    </a:p>
                    <a:p>
                      <a:pPr marL="342900" lvl="0" indent="-342900" algn="l">
                        <a:spcBef>
                          <a:spcPts val="1200"/>
                        </a:spcBef>
                        <a:spcAft>
                          <a:spcPts val="300"/>
                        </a:spcAft>
                        <a:buFont typeface="Symbol" panose="05050102010706020507" pitchFamily="18" charset="2"/>
                        <a:buChar char=""/>
                      </a:pPr>
                      <a:r>
                        <a:rPr lang="fr-FR" sz="2000" dirty="0">
                          <a:solidFill>
                            <a:schemeClr val="bg1"/>
                          </a:solidFill>
                          <a:effectLst/>
                          <a:latin typeface="Arial" panose="020B0604020202020204" pitchFamily="34" charset="0"/>
                          <a:cs typeface="Arial" panose="020B0604020202020204" pitchFamily="34" charset="0"/>
                        </a:rPr>
                        <a:t>il identifie les produits et services à acquérir,</a:t>
                      </a:r>
                    </a:p>
                    <a:p>
                      <a:pPr marL="342900" lvl="0" indent="-342900" algn="l">
                        <a:spcBef>
                          <a:spcPts val="300"/>
                        </a:spcBef>
                        <a:spcAft>
                          <a:spcPts val="300"/>
                        </a:spcAft>
                        <a:buFont typeface="Symbol" panose="05050102010706020507" pitchFamily="18" charset="2"/>
                        <a:buChar char=""/>
                      </a:pPr>
                      <a:r>
                        <a:rPr lang="fr-FR" sz="2000" dirty="0">
                          <a:solidFill>
                            <a:schemeClr val="bg1"/>
                          </a:solidFill>
                          <a:effectLst/>
                          <a:latin typeface="Arial" panose="020B0604020202020204" pitchFamily="34" charset="0"/>
                          <a:cs typeface="Arial" panose="020B0604020202020204" pitchFamily="34" charset="0"/>
                        </a:rPr>
                        <a:t>il prospecte et sélectionne (ou référence) les fournisseurs,</a:t>
                      </a:r>
                    </a:p>
                    <a:p>
                      <a:pPr marL="342900" lvl="0" indent="-342900" algn="l">
                        <a:spcBef>
                          <a:spcPts val="300"/>
                        </a:spcBef>
                        <a:spcAft>
                          <a:spcPts val="300"/>
                        </a:spcAft>
                        <a:buFont typeface="Symbol" panose="05050102010706020507" pitchFamily="18" charset="2"/>
                        <a:buChar char=""/>
                      </a:pPr>
                      <a:r>
                        <a:rPr lang="fr-FR" sz="2000" dirty="0">
                          <a:solidFill>
                            <a:schemeClr val="bg1"/>
                          </a:solidFill>
                          <a:effectLst/>
                          <a:latin typeface="Arial" panose="020B0604020202020204" pitchFamily="34" charset="0"/>
                          <a:cs typeface="Arial" panose="020B0604020202020204" pitchFamily="34" charset="0"/>
                        </a:rPr>
                        <a:t>il négocie les conditions d’achats.</a:t>
                      </a:r>
                    </a:p>
                    <a:p>
                      <a:pPr algn="ctr">
                        <a:spcBef>
                          <a:spcPts val="1200"/>
                        </a:spcBef>
                        <a:spcAft>
                          <a:spcPts val="300"/>
                        </a:spcAft>
                      </a:pPr>
                      <a:r>
                        <a:rPr lang="fr-FR" sz="2000" dirty="0">
                          <a:solidFill>
                            <a:schemeClr val="bg1"/>
                          </a:solidFill>
                          <a:effectLst/>
                          <a:latin typeface="Arial" panose="020B0604020202020204" pitchFamily="34" charset="0"/>
                          <a:cs typeface="Arial" panose="020B0604020202020204" pitchFamily="34" charset="0"/>
                        </a:rPr>
                        <a:t>Il impacte la compétitivité et la rentabilité de l’entreprise. </a:t>
                      </a:r>
                      <a:endParaRPr lang="fr-FR" sz="20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spcBef>
                          <a:spcPts val="300"/>
                        </a:spcBef>
                        <a:spcAft>
                          <a:spcPts val="300"/>
                        </a:spcAft>
                      </a:pPr>
                      <a:r>
                        <a:rPr lang="fr-FR" sz="2000" dirty="0">
                          <a:solidFill>
                            <a:schemeClr val="bg1"/>
                          </a:solidFill>
                          <a:effectLst/>
                          <a:latin typeface="Arial" panose="020B0604020202020204" pitchFamily="34" charset="0"/>
                          <a:cs typeface="Arial" panose="020B0604020202020204" pitchFamily="34" charset="0"/>
                        </a:rPr>
                        <a:t>Le service approvisionnement gère les stocks au quotidien :</a:t>
                      </a:r>
                    </a:p>
                    <a:p>
                      <a:pPr marL="342900" lvl="0" indent="-342900" algn="l">
                        <a:spcBef>
                          <a:spcPts val="1200"/>
                        </a:spcBef>
                        <a:spcAft>
                          <a:spcPts val="300"/>
                        </a:spcAft>
                        <a:buFont typeface="Symbol" panose="05050102010706020507" pitchFamily="18" charset="2"/>
                        <a:buChar char=""/>
                      </a:pPr>
                      <a:r>
                        <a:rPr lang="fr-FR" sz="2000" dirty="0">
                          <a:solidFill>
                            <a:schemeClr val="bg1"/>
                          </a:solidFill>
                          <a:effectLst/>
                          <a:latin typeface="Arial" panose="020B0604020202020204" pitchFamily="34" charset="0"/>
                          <a:cs typeface="Arial" panose="020B0604020202020204" pitchFamily="34" charset="0"/>
                        </a:rPr>
                        <a:t>il suit les stocks, prévoit les quantités à commander et les dates de livraison,</a:t>
                      </a:r>
                    </a:p>
                    <a:p>
                      <a:pPr marL="342900" lvl="0" indent="-342900" algn="l">
                        <a:spcBef>
                          <a:spcPts val="300"/>
                        </a:spcBef>
                        <a:spcAft>
                          <a:spcPts val="300"/>
                        </a:spcAft>
                        <a:buFont typeface="Symbol" panose="05050102010706020507" pitchFamily="18" charset="2"/>
                        <a:buChar char=""/>
                      </a:pPr>
                      <a:r>
                        <a:rPr lang="fr-FR" sz="2000" dirty="0">
                          <a:solidFill>
                            <a:schemeClr val="bg1"/>
                          </a:solidFill>
                          <a:effectLst/>
                          <a:latin typeface="Arial" panose="020B0604020202020204" pitchFamily="34" charset="0"/>
                          <a:cs typeface="Arial" panose="020B0604020202020204" pitchFamily="34" charset="0"/>
                        </a:rPr>
                        <a:t>il passe les commandes et suit les livraisons.</a:t>
                      </a:r>
                      <a:endParaRPr lang="fr-FR" sz="20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844167111"/>
                  </a:ext>
                </a:extLst>
              </a:tr>
            </a:tbl>
          </a:graphicData>
        </a:graphic>
      </p:graphicFrame>
      <p:sp>
        <p:nvSpPr>
          <p:cNvPr id="4" name="Rectangle 3">
            <a:extLst>
              <a:ext uri="{FF2B5EF4-FFF2-40B4-BE49-F238E27FC236}">
                <a16:creationId xmlns:a16="http://schemas.microsoft.com/office/drawing/2014/main" id="{22E0806E-132E-4144-99AC-A779259C94EB}"/>
              </a:ext>
            </a:extLst>
          </p:cNvPr>
          <p:cNvSpPr/>
          <p:nvPr/>
        </p:nvSpPr>
        <p:spPr>
          <a:xfrm>
            <a:off x="333175" y="1237840"/>
            <a:ext cx="11008741" cy="830997"/>
          </a:xfrm>
          <a:prstGeom prst="rect">
            <a:avLst/>
          </a:prstGeom>
        </p:spPr>
        <p:txBody>
          <a:bodyPr wrap="square">
            <a:spAutoFit/>
          </a:bodyPr>
          <a:lstStyle/>
          <a:p>
            <a:pPr algn="ctr">
              <a:spcBef>
                <a:spcPts val="600"/>
              </a:spcBef>
              <a:spcAft>
                <a:spcPts val="600"/>
              </a:spcAft>
            </a:pPr>
            <a:r>
              <a:rPr lang="fr-FR" sz="2400" b="1" dirty="0">
                <a:latin typeface="Arial" panose="020B0604020202020204" pitchFamily="34" charset="0"/>
                <a:ea typeface="Calibri" panose="020F0502020204030204" pitchFamily="34" charset="0"/>
                <a:cs typeface="Times New Roman" panose="02020603050405020304" pitchFamily="18" charset="0"/>
              </a:rPr>
              <a:t>Certaines entreprises font une distinction entre la </a:t>
            </a:r>
            <a:r>
              <a:rPr lang="fr-FR" sz="2400" b="1" dirty="0">
                <a:solidFill>
                  <a:srgbClr val="00B0F0"/>
                </a:solidFill>
                <a:latin typeface="Arial" panose="020B0604020202020204" pitchFamily="34" charset="0"/>
                <a:ea typeface="Calibri" panose="020F0502020204030204" pitchFamily="34" charset="0"/>
                <a:cs typeface="Times New Roman" panose="02020603050405020304" pitchFamily="18" charset="0"/>
              </a:rPr>
              <a:t>fonction achat </a:t>
            </a:r>
            <a:r>
              <a:rPr lang="fr-FR" sz="2400" b="1" dirty="0">
                <a:latin typeface="Arial" panose="020B0604020202020204" pitchFamily="34" charset="0"/>
                <a:ea typeface="Calibri" panose="020F0502020204030204" pitchFamily="34" charset="0"/>
                <a:cs typeface="Times New Roman" panose="02020603050405020304" pitchFamily="18" charset="0"/>
              </a:rPr>
              <a:t>et la </a:t>
            </a:r>
            <a:r>
              <a:rPr lang="fr-FR" sz="2400" b="1" dirty="0">
                <a:solidFill>
                  <a:srgbClr val="00B0F0"/>
                </a:solidFill>
                <a:latin typeface="Arial" panose="020B0604020202020204" pitchFamily="34" charset="0"/>
                <a:ea typeface="Calibri" panose="020F0502020204030204" pitchFamily="34" charset="0"/>
                <a:cs typeface="Times New Roman" panose="02020603050405020304" pitchFamily="18" charset="0"/>
              </a:rPr>
              <a:t>fonction approvisionnement</a:t>
            </a:r>
            <a:r>
              <a:rPr lang="fr-FR" sz="2400" b="1" dirty="0">
                <a:latin typeface="Arial" panose="020B0604020202020204" pitchFamily="34" charset="0"/>
                <a:ea typeface="Calibri" panose="020F0502020204030204" pitchFamily="34" charset="0"/>
                <a:cs typeface="Times New Roman" panose="02020603050405020304" pitchFamily="18" charset="0"/>
              </a:rPr>
              <a:t>. </a:t>
            </a:r>
          </a:p>
        </p:txBody>
      </p:sp>
      <p:sp>
        <p:nvSpPr>
          <p:cNvPr id="5" name="Rectangle 4">
            <a:extLst>
              <a:ext uri="{FF2B5EF4-FFF2-40B4-BE49-F238E27FC236}">
                <a16:creationId xmlns:a16="http://schemas.microsoft.com/office/drawing/2014/main" id="{BCF19E9A-2A64-4B79-99E9-D4372078FF46}"/>
              </a:ext>
            </a:extLst>
          </p:cNvPr>
          <p:cNvSpPr/>
          <p:nvPr/>
        </p:nvSpPr>
        <p:spPr>
          <a:xfrm>
            <a:off x="434336" y="5845329"/>
            <a:ext cx="11323327" cy="400110"/>
          </a:xfrm>
          <a:prstGeom prst="rect">
            <a:avLst/>
          </a:prstGeom>
        </p:spPr>
        <p:txBody>
          <a:bodyPr wrap="square">
            <a:spAutoFit/>
          </a:bodyPr>
          <a:lstStyle/>
          <a:p>
            <a:pPr algn="ctr"/>
            <a:r>
              <a:rPr lang="fr-FR" sz="2000" b="1" dirty="0">
                <a:latin typeface="Arial" panose="020B0604020202020204" pitchFamily="34" charset="0"/>
                <a:ea typeface="Calibri" panose="020F0502020204030204" pitchFamily="34" charset="0"/>
                <a:cs typeface="Times New Roman" panose="02020603050405020304" pitchFamily="18" charset="0"/>
              </a:rPr>
              <a:t>Dans les TPE c’est le même service ou la même personne qui réalise toutes les tâches.</a:t>
            </a:r>
            <a:endParaRPr lang="fr-FR" sz="2000" dirty="0"/>
          </a:p>
        </p:txBody>
      </p:sp>
    </p:spTree>
    <p:extLst>
      <p:ext uri="{BB962C8B-B14F-4D97-AF65-F5344CB8AC3E}">
        <p14:creationId xmlns:p14="http://schemas.microsoft.com/office/powerpoint/2010/main" val="78659512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C007B7B7-7959-4312-93EC-5840CA0A5213}"/>
              </a:ext>
            </a:extLst>
          </p:cNvPr>
          <p:cNvSpPr txBox="1">
            <a:spLocks/>
          </p:cNvSpPr>
          <p:nvPr/>
        </p:nvSpPr>
        <p:spPr>
          <a:xfrm>
            <a:off x="50334" y="0"/>
            <a:ext cx="8825658" cy="893426"/>
          </a:xfrm>
          <a:prstGeom prst="rect">
            <a:avLst/>
          </a:prstGeom>
        </p:spPr>
        <p:txBody>
          <a:bodyPr vert="horz" lIns="91440" tIns="45720" rIns="91440" bIns="45720" rtlCol="0" anchor="b">
            <a:normAutofit fontScale="90000" lnSpcReduction="10000"/>
          </a:bodyPr>
          <a:lstStyle>
            <a:lvl1pPr algn="l" defTabSz="457200" rtl="0" eaLnBrk="1" latinLnBrk="0" hangingPunct="1">
              <a:spcBef>
                <a:spcPct val="0"/>
              </a:spcBef>
              <a:buNone/>
              <a:defRPr sz="7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spcBef>
                <a:spcPts val="1200"/>
              </a:spcBef>
            </a:pPr>
            <a:r>
              <a:rPr lang="fr-FR" sz="3200" b="1" dirty="0"/>
              <a:t>1. Fonction achat et typologie des achats</a:t>
            </a:r>
            <a:br>
              <a:rPr lang="fr-FR" sz="3200" b="1" dirty="0"/>
            </a:br>
            <a:r>
              <a:rPr lang="fr-FR" sz="2700" b="1" dirty="0"/>
              <a:t>12. Typologie des achats</a:t>
            </a:r>
            <a:endParaRPr lang="fr-FR" sz="2700" dirty="0"/>
          </a:p>
        </p:txBody>
      </p:sp>
      <p:graphicFrame>
        <p:nvGraphicFramePr>
          <p:cNvPr id="8" name="Tableau 7">
            <a:extLst>
              <a:ext uri="{FF2B5EF4-FFF2-40B4-BE49-F238E27FC236}">
                <a16:creationId xmlns:a16="http://schemas.microsoft.com/office/drawing/2014/main" id="{54A5CFBE-614D-4DCE-981E-7DF22878AC15}"/>
              </a:ext>
            </a:extLst>
          </p:cNvPr>
          <p:cNvGraphicFramePr>
            <a:graphicFrameLocks noGrp="1"/>
          </p:cNvGraphicFramePr>
          <p:nvPr>
            <p:extLst>
              <p:ext uri="{D42A27DB-BD31-4B8C-83A1-F6EECF244321}">
                <p14:modId xmlns:p14="http://schemas.microsoft.com/office/powerpoint/2010/main" val="1888484593"/>
              </p:ext>
            </p:extLst>
          </p:nvPr>
        </p:nvGraphicFramePr>
        <p:xfrm>
          <a:off x="832834" y="1556157"/>
          <a:ext cx="10601360" cy="3354987"/>
        </p:xfrm>
        <a:graphic>
          <a:graphicData uri="http://schemas.openxmlformats.org/drawingml/2006/table">
            <a:tbl>
              <a:tblPr firstRow="1" firstCol="1" lastRow="1" lastCol="1" bandRow="1" bandCol="1">
                <a:tableStyleId>{5C22544A-7EE6-4342-B048-85BDC9FD1C3A}</a:tableStyleId>
              </a:tblPr>
              <a:tblGrid>
                <a:gridCol w="5752563">
                  <a:extLst>
                    <a:ext uri="{9D8B030D-6E8A-4147-A177-3AD203B41FA5}">
                      <a16:colId xmlns:a16="http://schemas.microsoft.com/office/drawing/2014/main" val="2708457668"/>
                    </a:ext>
                  </a:extLst>
                </a:gridCol>
                <a:gridCol w="4848797">
                  <a:extLst>
                    <a:ext uri="{9D8B030D-6E8A-4147-A177-3AD203B41FA5}">
                      <a16:colId xmlns:a16="http://schemas.microsoft.com/office/drawing/2014/main" val="2255195223"/>
                    </a:ext>
                  </a:extLst>
                </a:gridCol>
              </a:tblGrid>
              <a:tr h="740212">
                <a:tc>
                  <a:txBody>
                    <a:bodyPr/>
                    <a:lstStyle/>
                    <a:p>
                      <a:pPr algn="ctr">
                        <a:spcBef>
                          <a:spcPts val="600"/>
                        </a:spcBef>
                        <a:spcAft>
                          <a:spcPts val="600"/>
                        </a:spcAft>
                      </a:pPr>
                      <a:r>
                        <a:rPr lang="fr-FR" sz="2400" dirty="0">
                          <a:solidFill>
                            <a:schemeClr val="bg1"/>
                          </a:solidFill>
                          <a:effectLst/>
                          <a:latin typeface="Arial" panose="020B0604020202020204" pitchFamily="34" charset="0"/>
                          <a:cs typeface="Arial" panose="020B0604020202020204" pitchFamily="34" charset="0"/>
                        </a:rPr>
                        <a:t>Achats stratégiques</a:t>
                      </a:r>
                      <a:endParaRPr lang="fr-FR" sz="24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6249" marR="66249" marT="0" marB="0" anchor="ctr">
                    <a:solidFill>
                      <a:schemeClr val="accent6">
                        <a:lumMod val="75000"/>
                      </a:schemeClr>
                    </a:solidFill>
                  </a:tcPr>
                </a:tc>
                <a:tc>
                  <a:txBody>
                    <a:bodyPr/>
                    <a:lstStyle/>
                    <a:p>
                      <a:pPr algn="ctr">
                        <a:spcBef>
                          <a:spcPts val="600"/>
                        </a:spcBef>
                        <a:spcAft>
                          <a:spcPts val="600"/>
                        </a:spcAft>
                      </a:pPr>
                      <a:r>
                        <a:rPr lang="fr-FR" sz="2400" dirty="0">
                          <a:solidFill>
                            <a:schemeClr val="bg1"/>
                          </a:solidFill>
                          <a:effectLst/>
                          <a:latin typeface="Arial" panose="020B0604020202020204" pitchFamily="34" charset="0"/>
                          <a:cs typeface="Arial" panose="020B0604020202020204" pitchFamily="34" charset="0"/>
                        </a:rPr>
                        <a:t>Achats non stratégiques</a:t>
                      </a:r>
                      <a:endParaRPr lang="fr-FR" sz="24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6249" marR="66249" marT="0" marB="0" anchor="ctr">
                    <a:solidFill>
                      <a:schemeClr val="accent6">
                        <a:lumMod val="75000"/>
                      </a:schemeClr>
                    </a:solidFill>
                  </a:tcPr>
                </a:tc>
                <a:extLst>
                  <a:ext uri="{0D108BD9-81ED-4DB2-BD59-A6C34878D82A}">
                    <a16:rowId xmlns:a16="http://schemas.microsoft.com/office/drawing/2014/main" val="1857297524"/>
                  </a:ext>
                </a:extLst>
              </a:tr>
              <a:tr h="2614775">
                <a:tc>
                  <a:txBody>
                    <a:bodyPr/>
                    <a:lstStyle/>
                    <a:p>
                      <a:pPr algn="ctr">
                        <a:spcBef>
                          <a:spcPts val="1800"/>
                        </a:spcBef>
                        <a:spcAft>
                          <a:spcPts val="300"/>
                        </a:spcAft>
                      </a:pPr>
                      <a:r>
                        <a:rPr lang="fr-FR" sz="2000" b="0" i="1" dirty="0">
                          <a:solidFill>
                            <a:schemeClr val="bg1"/>
                          </a:solidFill>
                          <a:effectLst/>
                          <a:latin typeface="Arial" panose="020B0604020202020204" pitchFamily="34" charset="0"/>
                          <a:cs typeface="Arial" panose="020B0604020202020204" pitchFamily="34" charset="0"/>
                        </a:rPr>
                        <a:t>Matières 1</a:t>
                      </a:r>
                      <a:r>
                        <a:rPr lang="fr-FR" sz="2000" b="0" i="1" baseline="30000" dirty="0">
                          <a:solidFill>
                            <a:schemeClr val="bg1"/>
                          </a:solidFill>
                          <a:effectLst/>
                          <a:latin typeface="Arial" panose="020B0604020202020204" pitchFamily="34" charset="0"/>
                          <a:cs typeface="Arial" panose="020B0604020202020204" pitchFamily="34" charset="0"/>
                        </a:rPr>
                        <a:t>re</a:t>
                      </a:r>
                      <a:r>
                        <a:rPr lang="fr-FR" sz="2000" b="0" i="1" dirty="0">
                          <a:solidFill>
                            <a:schemeClr val="bg1"/>
                          </a:solidFill>
                          <a:effectLst/>
                          <a:latin typeface="Arial" panose="020B0604020202020204" pitchFamily="34" charset="0"/>
                          <a:cs typeface="Arial" panose="020B0604020202020204" pitchFamily="34" charset="0"/>
                        </a:rPr>
                        <a:t>, marchandises, sous-traitance, etc.</a:t>
                      </a:r>
                    </a:p>
                    <a:p>
                      <a:pPr algn="l">
                        <a:spcBef>
                          <a:spcPts val="600"/>
                        </a:spcBef>
                        <a:spcAft>
                          <a:spcPts val="300"/>
                        </a:spcAft>
                      </a:pPr>
                      <a:r>
                        <a:rPr lang="fr-FR" sz="2000" b="0" dirty="0">
                          <a:solidFill>
                            <a:schemeClr val="bg1"/>
                          </a:solidFill>
                          <a:effectLst/>
                          <a:latin typeface="Arial" panose="020B0604020202020204" pitchFamily="34" charset="0"/>
                          <a:cs typeface="Arial" panose="020B0604020202020204" pitchFamily="34" charset="0"/>
                        </a:rPr>
                        <a:t>Ils entrent directement dans la composition des produits ou services réalisés par l’entreprise. Ils sont vitaux pour la qualité des produits ou sévices et pour la compétitivité de l’entreprise.  </a:t>
                      </a:r>
                      <a:endParaRPr lang="fr-FR" sz="20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6249" marR="66249" marT="0" marB="0" anchor="ctr"/>
                </a:tc>
                <a:tc>
                  <a:txBody>
                    <a:bodyPr/>
                    <a:lstStyle/>
                    <a:p>
                      <a:pPr algn="ctr">
                        <a:spcBef>
                          <a:spcPts val="1200"/>
                        </a:spcBef>
                        <a:spcAft>
                          <a:spcPts val="300"/>
                        </a:spcAft>
                      </a:pPr>
                      <a:r>
                        <a:rPr lang="fr-FR" sz="2000" b="0" i="1" dirty="0">
                          <a:solidFill>
                            <a:schemeClr val="bg1"/>
                          </a:solidFill>
                          <a:effectLst/>
                          <a:latin typeface="Arial" panose="020B0604020202020204" pitchFamily="34" charset="0"/>
                          <a:cs typeface="Arial" panose="020B0604020202020204" pitchFamily="34" charset="0"/>
                        </a:rPr>
                        <a:t>Fournitures administrative, frais de transport, assurances, produits d’entretien, etc.</a:t>
                      </a:r>
                    </a:p>
                    <a:p>
                      <a:pPr algn="l">
                        <a:spcBef>
                          <a:spcPts val="1200"/>
                        </a:spcBef>
                        <a:spcAft>
                          <a:spcPts val="300"/>
                        </a:spcAft>
                      </a:pPr>
                      <a:r>
                        <a:rPr lang="fr-FR" sz="2000" b="0" dirty="0">
                          <a:solidFill>
                            <a:schemeClr val="bg1"/>
                          </a:solidFill>
                          <a:effectLst/>
                          <a:latin typeface="Arial" panose="020B0604020202020204" pitchFamily="34" charset="0"/>
                          <a:cs typeface="Arial" panose="020B0604020202020204" pitchFamily="34" charset="0"/>
                        </a:rPr>
                        <a:t>Ils ont un effet indirect sur la production. Ils accompagnent l’activité. </a:t>
                      </a:r>
                      <a:endParaRPr lang="fr-FR" sz="20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6249" marR="66249" marT="0" marB="0" anchor="ctr"/>
                </a:tc>
                <a:extLst>
                  <a:ext uri="{0D108BD9-81ED-4DB2-BD59-A6C34878D82A}">
                    <a16:rowId xmlns:a16="http://schemas.microsoft.com/office/drawing/2014/main" val="1292040379"/>
                  </a:ext>
                </a:extLst>
              </a:tr>
            </a:tbl>
          </a:graphicData>
        </a:graphic>
      </p:graphicFrame>
    </p:spTree>
    <p:extLst>
      <p:ext uri="{BB962C8B-B14F-4D97-AF65-F5344CB8AC3E}">
        <p14:creationId xmlns:p14="http://schemas.microsoft.com/office/powerpoint/2010/main" val="154586997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C007B7B7-7959-4312-93EC-5840CA0A5213}"/>
              </a:ext>
            </a:extLst>
          </p:cNvPr>
          <p:cNvSpPr txBox="1">
            <a:spLocks/>
          </p:cNvSpPr>
          <p:nvPr/>
        </p:nvSpPr>
        <p:spPr>
          <a:xfrm>
            <a:off x="50334" y="0"/>
            <a:ext cx="8825658" cy="893426"/>
          </a:xfrm>
          <a:prstGeom prst="rect">
            <a:avLst/>
          </a:prstGeom>
        </p:spPr>
        <p:txBody>
          <a:bodyPr vert="horz" lIns="91440" tIns="45720" rIns="91440" bIns="45720" rtlCol="0" anchor="b">
            <a:normAutofit fontScale="90000" lnSpcReduction="10000"/>
          </a:bodyPr>
          <a:lstStyle>
            <a:lvl1pPr algn="l" defTabSz="457200" rtl="0" eaLnBrk="1" latinLnBrk="0" hangingPunct="1">
              <a:spcBef>
                <a:spcPct val="0"/>
              </a:spcBef>
              <a:buNone/>
              <a:defRPr sz="7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spcBef>
                <a:spcPts val="1200"/>
              </a:spcBef>
            </a:pPr>
            <a:r>
              <a:rPr lang="fr-FR" sz="3200" b="1" dirty="0"/>
              <a:t>1. Fonction achat et typologie des achats</a:t>
            </a:r>
            <a:br>
              <a:rPr lang="fr-FR" sz="3200" b="1" dirty="0"/>
            </a:br>
            <a:r>
              <a:rPr lang="fr-FR" sz="2700" b="1" dirty="0"/>
              <a:t>12. Typologie des achats</a:t>
            </a:r>
            <a:endParaRPr lang="fr-FR" sz="2700" dirty="0"/>
          </a:p>
        </p:txBody>
      </p:sp>
      <p:graphicFrame>
        <p:nvGraphicFramePr>
          <p:cNvPr id="8" name="Tableau 7">
            <a:extLst>
              <a:ext uri="{FF2B5EF4-FFF2-40B4-BE49-F238E27FC236}">
                <a16:creationId xmlns:a16="http://schemas.microsoft.com/office/drawing/2014/main" id="{54A5CFBE-614D-4DCE-981E-7DF22878AC15}"/>
              </a:ext>
            </a:extLst>
          </p:cNvPr>
          <p:cNvGraphicFramePr>
            <a:graphicFrameLocks noGrp="1"/>
          </p:cNvGraphicFramePr>
          <p:nvPr>
            <p:extLst>
              <p:ext uri="{D42A27DB-BD31-4B8C-83A1-F6EECF244321}">
                <p14:modId xmlns:p14="http://schemas.microsoft.com/office/powerpoint/2010/main" val="2819887679"/>
              </p:ext>
            </p:extLst>
          </p:nvPr>
        </p:nvGraphicFramePr>
        <p:xfrm>
          <a:off x="493690" y="1306752"/>
          <a:ext cx="11320529" cy="4372972"/>
        </p:xfrm>
        <a:graphic>
          <a:graphicData uri="http://schemas.openxmlformats.org/drawingml/2006/table">
            <a:tbl>
              <a:tblPr firstRow="1" firstCol="1" lastRow="1" lastCol="1" bandRow="1" bandCol="1">
                <a:tableStyleId>{5C22544A-7EE6-4342-B048-85BDC9FD1C3A}</a:tableStyleId>
              </a:tblPr>
              <a:tblGrid>
                <a:gridCol w="3265071">
                  <a:extLst>
                    <a:ext uri="{9D8B030D-6E8A-4147-A177-3AD203B41FA5}">
                      <a16:colId xmlns:a16="http://schemas.microsoft.com/office/drawing/2014/main" val="2708457668"/>
                    </a:ext>
                  </a:extLst>
                </a:gridCol>
                <a:gridCol w="3472405">
                  <a:extLst>
                    <a:ext uri="{9D8B030D-6E8A-4147-A177-3AD203B41FA5}">
                      <a16:colId xmlns:a16="http://schemas.microsoft.com/office/drawing/2014/main" val="1122335514"/>
                    </a:ext>
                  </a:extLst>
                </a:gridCol>
                <a:gridCol w="4583053">
                  <a:extLst>
                    <a:ext uri="{9D8B030D-6E8A-4147-A177-3AD203B41FA5}">
                      <a16:colId xmlns:a16="http://schemas.microsoft.com/office/drawing/2014/main" val="2255195223"/>
                    </a:ext>
                  </a:extLst>
                </a:gridCol>
              </a:tblGrid>
              <a:tr h="738232">
                <a:tc gridSpan="2">
                  <a:txBody>
                    <a:bodyPr/>
                    <a:lstStyle/>
                    <a:p>
                      <a:pPr algn="ctr">
                        <a:spcBef>
                          <a:spcPts val="300"/>
                        </a:spcBef>
                        <a:spcAft>
                          <a:spcPts val="300"/>
                        </a:spcAft>
                      </a:pPr>
                      <a:r>
                        <a:rPr lang="fr-FR" sz="2000" dirty="0">
                          <a:solidFill>
                            <a:schemeClr val="bg1"/>
                          </a:solidFill>
                          <a:effectLst/>
                          <a:latin typeface="Arial" panose="020B0604020202020204" pitchFamily="34" charset="0"/>
                          <a:cs typeface="Arial" panose="020B0604020202020204" pitchFamily="34" charset="0"/>
                        </a:rPr>
                        <a:t>Approvisionnements</a:t>
                      </a:r>
                      <a:endParaRPr lang="fr-FR" sz="20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6249" marR="66249" marT="0" marB="0" anchor="ctr">
                    <a:solidFill>
                      <a:schemeClr val="accent6">
                        <a:lumMod val="75000"/>
                      </a:schemeClr>
                    </a:solidFill>
                  </a:tcPr>
                </a:tc>
                <a:tc hMerge="1">
                  <a:txBody>
                    <a:bodyPr/>
                    <a:lstStyle/>
                    <a:p>
                      <a:endParaRPr lang="fr-FR"/>
                    </a:p>
                  </a:txBody>
                  <a:tcPr/>
                </a:tc>
                <a:tc>
                  <a:txBody>
                    <a:bodyPr/>
                    <a:lstStyle/>
                    <a:p>
                      <a:pPr algn="ctr">
                        <a:spcBef>
                          <a:spcPts val="300"/>
                        </a:spcBef>
                        <a:spcAft>
                          <a:spcPts val="300"/>
                        </a:spcAft>
                      </a:pPr>
                      <a:r>
                        <a:rPr lang="fr-FR" sz="2000" dirty="0">
                          <a:solidFill>
                            <a:schemeClr val="bg1"/>
                          </a:solidFill>
                          <a:effectLst/>
                          <a:latin typeface="Arial" panose="020B0604020202020204" pitchFamily="34" charset="0"/>
                          <a:cs typeface="Arial" panose="020B0604020202020204" pitchFamily="34" charset="0"/>
                        </a:rPr>
                        <a:t>Biens d’équipements</a:t>
                      </a:r>
                      <a:endParaRPr lang="fr-FR" sz="20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6249" marR="66249" marT="0" marB="0" anchor="ctr">
                    <a:solidFill>
                      <a:schemeClr val="accent6">
                        <a:lumMod val="75000"/>
                      </a:schemeClr>
                    </a:solidFill>
                  </a:tcPr>
                </a:tc>
                <a:extLst>
                  <a:ext uri="{0D108BD9-81ED-4DB2-BD59-A6C34878D82A}">
                    <a16:rowId xmlns:a16="http://schemas.microsoft.com/office/drawing/2014/main" val="3419975143"/>
                  </a:ext>
                </a:extLst>
              </a:tr>
              <a:tr h="1568742">
                <a:tc>
                  <a:txBody>
                    <a:bodyPr/>
                    <a:lstStyle/>
                    <a:p>
                      <a:pPr algn="just">
                        <a:spcBef>
                          <a:spcPts val="300"/>
                        </a:spcBef>
                        <a:spcAft>
                          <a:spcPts val="300"/>
                        </a:spcAft>
                      </a:pPr>
                      <a:r>
                        <a:rPr lang="fr-FR" sz="1800" b="1" dirty="0">
                          <a:solidFill>
                            <a:schemeClr val="bg1"/>
                          </a:solidFill>
                          <a:effectLst/>
                          <a:latin typeface="Arial" panose="020B0604020202020204" pitchFamily="34" charset="0"/>
                          <a:cs typeface="Arial" panose="020B0604020202020204" pitchFamily="34" charset="0"/>
                        </a:rPr>
                        <a:t>Produits incorporables</a:t>
                      </a:r>
                    </a:p>
                    <a:p>
                      <a:pPr algn="just">
                        <a:spcBef>
                          <a:spcPts val="300"/>
                        </a:spcBef>
                        <a:spcAft>
                          <a:spcPts val="300"/>
                        </a:spcAft>
                      </a:pPr>
                      <a:r>
                        <a:rPr lang="fr-FR" sz="1800" b="0" i="1" dirty="0">
                          <a:solidFill>
                            <a:schemeClr val="bg1"/>
                          </a:solidFill>
                          <a:effectLst/>
                          <a:latin typeface="Arial" panose="020B0604020202020204" pitchFamily="34" charset="0"/>
                          <a:cs typeface="Arial" panose="020B0604020202020204" pitchFamily="34" charset="0"/>
                        </a:rPr>
                        <a:t>Matières 1</a:t>
                      </a:r>
                      <a:r>
                        <a:rPr lang="fr-FR" sz="1800" b="0" i="1" baseline="30000" dirty="0">
                          <a:solidFill>
                            <a:schemeClr val="bg1"/>
                          </a:solidFill>
                          <a:effectLst/>
                          <a:latin typeface="Arial" panose="020B0604020202020204" pitchFamily="34" charset="0"/>
                          <a:cs typeface="Arial" panose="020B0604020202020204" pitchFamily="34" charset="0"/>
                        </a:rPr>
                        <a:t>re</a:t>
                      </a:r>
                      <a:r>
                        <a:rPr lang="fr-FR" sz="1800" b="0" i="1" dirty="0">
                          <a:solidFill>
                            <a:schemeClr val="bg1"/>
                          </a:solidFill>
                          <a:effectLst/>
                          <a:latin typeface="Arial" panose="020B0604020202020204" pitchFamily="34" charset="0"/>
                          <a:cs typeface="Arial" panose="020B0604020202020204" pitchFamily="34" charset="0"/>
                        </a:rPr>
                        <a:t>, marchandises, sous-traitance, etc.</a:t>
                      </a:r>
                    </a:p>
                    <a:p>
                      <a:pPr algn="ctr">
                        <a:spcBef>
                          <a:spcPts val="1200"/>
                        </a:spcBef>
                        <a:spcAft>
                          <a:spcPts val="300"/>
                        </a:spcAft>
                      </a:pPr>
                      <a:r>
                        <a:rPr lang="fr-FR" sz="1800" b="0" dirty="0">
                          <a:solidFill>
                            <a:schemeClr val="bg1"/>
                          </a:solidFill>
                          <a:effectLst/>
                          <a:latin typeface="Arial" panose="020B0604020202020204" pitchFamily="34" charset="0"/>
                          <a:cs typeface="Arial" panose="020B0604020202020204" pitchFamily="34" charset="0"/>
                        </a:rPr>
                        <a:t>Ces produits ou services sont intégrés dans le produit fini ou les services. </a:t>
                      </a:r>
                    </a:p>
                    <a:p>
                      <a:pPr algn="l">
                        <a:spcBef>
                          <a:spcPts val="300"/>
                        </a:spcBef>
                        <a:spcAft>
                          <a:spcPts val="300"/>
                        </a:spcAft>
                      </a:pPr>
                      <a:r>
                        <a:rPr lang="fr-FR" sz="1800" b="0" dirty="0">
                          <a:solidFill>
                            <a:schemeClr val="bg1"/>
                          </a:solidFill>
                          <a:effectLst/>
                          <a:latin typeface="Arial" panose="020B0604020202020204" pitchFamily="34" charset="0"/>
                          <a:cs typeface="Arial" panose="020B0604020202020204" pitchFamily="34" charset="0"/>
                        </a:rPr>
                        <a:t> </a:t>
                      </a:r>
                      <a:endParaRPr lang="fr-FR" sz="18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6249" marR="66249" marT="0" marB="0" anchor="ctr">
                    <a:solidFill>
                      <a:schemeClr val="accent6">
                        <a:lumMod val="60000"/>
                        <a:lumOff val="40000"/>
                      </a:schemeClr>
                    </a:solidFill>
                  </a:tcPr>
                </a:tc>
                <a:tc>
                  <a:txBody>
                    <a:bodyPr/>
                    <a:lstStyle/>
                    <a:p>
                      <a:pPr algn="l">
                        <a:spcBef>
                          <a:spcPts val="300"/>
                        </a:spcBef>
                        <a:spcAft>
                          <a:spcPts val="300"/>
                        </a:spcAft>
                      </a:pPr>
                      <a:r>
                        <a:rPr lang="fr-FR" sz="1800" b="1" dirty="0">
                          <a:solidFill>
                            <a:schemeClr val="bg1"/>
                          </a:solidFill>
                          <a:effectLst/>
                          <a:latin typeface="Arial" panose="020B0604020202020204" pitchFamily="34" charset="0"/>
                          <a:cs typeface="Arial" panose="020B0604020202020204" pitchFamily="34" charset="0"/>
                        </a:rPr>
                        <a:t>Produits courants </a:t>
                      </a:r>
                    </a:p>
                    <a:p>
                      <a:pPr algn="l">
                        <a:spcBef>
                          <a:spcPts val="300"/>
                        </a:spcBef>
                        <a:spcAft>
                          <a:spcPts val="300"/>
                        </a:spcAft>
                      </a:pPr>
                      <a:r>
                        <a:rPr lang="fr-FR" sz="1800" b="0" i="1" dirty="0">
                          <a:solidFill>
                            <a:schemeClr val="bg1"/>
                          </a:solidFill>
                          <a:effectLst/>
                          <a:latin typeface="Arial" panose="020B0604020202020204" pitchFamily="34" charset="0"/>
                          <a:cs typeface="Arial" panose="020B0604020202020204" pitchFamily="34" charset="0"/>
                        </a:rPr>
                        <a:t>Fournitures administratives (stylos, crayons, ramettes…), produits d’entretien, etc.</a:t>
                      </a:r>
                    </a:p>
                    <a:p>
                      <a:pPr algn="ctr">
                        <a:spcBef>
                          <a:spcPts val="1200"/>
                        </a:spcBef>
                        <a:spcAft>
                          <a:spcPts val="300"/>
                        </a:spcAft>
                      </a:pPr>
                      <a:r>
                        <a:rPr lang="fr-FR" sz="1800" b="0" dirty="0">
                          <a:solidFill>
                            <a:schemeClr val="bg1"/>
                          </a:solidFill>
                          <a:effectLst/>
                          <a:latin typeface="Arial" panose="020B0604020202020204" pitchFamily="34" charset="0"/>
                          <a:cs typeface="Arial" panose="020B0604020202020204" pitchFamily="34" charset="0"/>
                        </a:rPr>
                        <a:t>Ces produits ou services sont accessoires et n’entrent pas directement dans la production. </a:t>
                      </a:r>
                      <a:endParaRPr lang="fr-FR" sz="18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6249" marR="66249" marT="0" marB="0" anchor="ctr">
                    <a:solidFill>
                      <a:schemeClr val="accent6">
                        <a:lumMod val="60000"/>
                        <a:lumOff val="40000"/>
                      </a:schemeClr>
                    </a:solidFill>
                  </a:tcPr>
                </a:tc>
                <a:tc>
                  <a:txBody>
                    <a:bodyPr/>
                    <a:lstStyle/>
                    <a:p>
                      <a:pPr algn="just">
                        <a:spcBef>
                          <a:spcPts val="300"/>
                        </a:spcBef>
                        <a:spcAft>
                          <a:spcPts val="300"/>
                        </a:spcAft>
                      </a:pPr>
                      <a:r>
                        <a:rPr lang="fr-FR" sz="1800" b="0" i="1" dirty="0">
                          <a:solidFill>
                            <a:schemeClr val="bg1"/>
                          </a:solidFill>
                          <a:effectLst/>
                          <a:latin typeface="Arial" panose="020B0604020202020204" pitchFamily="34" charset="0"/>
                          <a:cs typeface="Arial" panose="020B0604020202020204" pitchFamily="34" charset="0"/>
                        </a:rPr>
                        <a:t>Matériel de transport, machine-outil, hangars de stockage, locaux administratifs, etc.</a:t>
                      </a:r>
                    </a:p>
                    <a:p>
                      <a:pPr algn="ctr">
                        <a:spcBef>
                          <a:spcPts val="1200"/>
                        </a:spcBef>
                        <a:spcAft>
                          <a:spcPts val="300"/>
                        </a:spcAft>
                      </a:pPr>
                      <a:r>
                        <a:rPr lang="fr-FR" sz="1800" b="0" dirty="0">
                          <a:solidFill>
                            <a:schemeClr val="bg1"/>
                          </a:solidFill>
                          <a:effectLst/>
                          <a:latin typeface="Arial" panose="020B0604020202020204" pitchFamily="34" charset="0"/>
                          <a:cs typeface="Arial" panose="020B0604020202020204" pitchFamily="34" charset="0"/>
                        </a:rPr>
                        <a:t>Ce sont les investissements dans des outils de production par exemple. Ces biens sont conservés durablement dans l’entreprises.</a:t>
                      </a:r>
                    </a:p>
                    <a:p>
                      <a:pPr algn="l">
                        <a:spcBef>
                          <a:spcPts val="300"/>
                        </a:spcBef>
                        <a:spcAft>
                          <a:spcPts val="300"/>
                        </a:spcAft>
                      </a:pPr>
                      <a:r>
                        <a:rPr lang="fr-FR" sz="1800" b="0" dirty="0">
                          <a:solidFill>
                            <a:schemeClr val="bg1"/>
                          </a:solidFill>
                          <a:effectLst/>
                          <a:latin typeface="Arial" panose="020B0604020202020204" pitchFamily="34" charset="0"/>
                          <a:cs typeface="Arial" panose="020B0604020202020204" pitchFamily="34" charset="0"/>
                        </a:rPr>
                        <a:t> </a:t>
                      </a:r>
                      <a:endParaRPr lang="fr-FR" sz="18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6249" marR="66249" marT="0" marB="0" anchor="ctr">
                    <a:solidFill>
                      <a:schemeClr val="accent6">
                        <a:lumMod val="60000"/>
                        <a:lumOff val="40000"/>
                      </a:schemeClr>
                    </a:solidFill>
                  </a:tcPr>
                </a:tc>
                <a:extLst>
                  <a:ext uri="{0D108BD9-81ED-4DB2-BD59-A6C34878D82A}">
                    <a16:rowId xmlns:a16="http://schemas.microsoft.com/office/drawing/2014/main" val="4028838453"/>
                  </a:ext>
                </a:extLst>
              </a:tr>
              <a:tr h="928801">
                <a:tc gridSpan="2">
                  <a:txBody>
                    <a:bodyPr/>
                    <a:lstStyle/>
                    <a:p>
                      <a:pPr algn="l">
                        <a:spcBef>
                          <a:spcPts val="300"/>
                        </a:spcBef>
                        <a:spcAft>
                          <a:spcPts val="300"/>
                        </a:spcAft>
                      </a:pPr>
                      <a:r>
                        <a:rPr lang="fr-FR" sz="1800" b="0" dirty="0">
                          <a:solidFill>
                            <a:schemeClr val="bg1"/>
                          </a:solidFill>
                          <a:effectLst/>
                          <a:latin typeface="Arial" panose="020B0604020202020204" pitchFamily="34" charset="0"/>
                          <a:cs typeface="Arial" panose="020B0604020202020204" pitchFamily="34" charset="0"/>
                        </a:rPr>
                        <a:t>Ce sont des </a:t>
                      </a:r>
                      <a:r>
                        <a:rPr lang="fr-FR" sz="1800" b="1" dirty="0">
                          <a:solidFill>
                            <a:schemeClr val="bg1"/>
                          </a:solidFill>
                          <a:effectLst/>
                          <a:latin typeface="Arial" panose="020B0604020202020204" pitchFamily="34" charset="0"/>
                          <a:cs typeface="Arial" panose="020B0604020202020204" pitchFamily="34" charset="0"/>
                        </a:rPr>
                        <a:t>charges</a:t>
                      </a:r>
                      <a:r>
                        <a:rPr lang="fr-FR" sz="1800" b="0" dirty="0">
                          <a:solidFill>
                            <a:schemeClr val="bg1"/>
                          </a:solidFill>
                          <a:effectLst/>
                          <a:latin typeface="Arial" panose="020B0604020202020204" pitchFamily="34" charset="0"/>
                          <a:cs typeface="Arial" panose="020B0604020202020204" pitchFamily="34" charset="0"/>
                        </a:rPr>
                        <a:t> enregistrées dans les comptes de la classe 6 qui diminuent le résultat. Elles apparaissent au débit du compte de résultat.</a:t>
                      </a:r>
                      <a:endParaRPr lang="fr-FR" sz="18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6249" marR="66249" marT="0" marB="0" anchor="ctr"/>
                </a:tc>
                <a:tc hMerge="1">
                  <a:txBody>
                    <a:bodyPr/>
                    <a:lstStyle/>
                    <a:p>
                      <a:endParaRPr lang="fr-FR"/>
                    </a:p>
                  </a:txBody>
                  <a:tcPr/>
                </a:tc>
                <a:tc>
                  <a:txBody>
                    <a:bodyPr/>
                    <a:lstStyle/>
                    <a:p>
                      <a:pPr algn="just">
                        <a:spcBef>
                          <a:spcPts val="300"/>
                        </a:spcBef>
                        <a:spcAft>
                          <a:spcPts val="300"/>
                        </a:spcAft>
                      </a:pPr>
                      <a:r>
                        <a:rPr lang="fr-FR" sz="1800" b="0" dirty="0">
                          <a:solidFill>
                            <a:schemeClr val="bg1"/>
                          </a:solidFill>
                          <a:effectLst/>
                          <a:latin typeface="Arial" panose="020B0604020202020204" pitchFamily="34" charset="0"/>
                          <a:cs typeface="Arial" panose="020B0604020202020204" pitchFamily="34" charset="0"/>
                        </a:rPr>
                        <a:t>Ce sont des </a:t>
                      </a:r>
                      <a:r>
                        <a:rPr lang="fr-FR" sz="1800" b="1" dirty="0">
                          <a:solidFill>
                            <a:schemeClr val="bg1"/>
                          </a:solidFill>
                          <a:effectLst/>
                          <a:latin typeface="Arial" panose="020B0604020202020204" pitchFamily="34" charset="0"/>
                          <a:cs typeface="Arial" panose="020B0604020202020204" pitchFamily="34" charset="0"/>
                        </a:rPr>
                        <a:t>immobilisations</a:t>
                      </a:r>
                      <a:r>
                        <a:rPr lang="fr-FR" sz="1800" b="0" dirty="0">
                          <a:solidFill>
                            <a:schemeClr val="bg1"/>
                          </a:solidFill>
                          <a:effectLst/>
                          <a:latin typeface="Arial" panose="020B0604020202020204" pitchFamily="34" charset="0"/>
                          <a:cs typeface="Arial" panose="020B0604020202020204" pitchFamily="34" charset="0"/>
                        </a:rPr>
                        <a:t> enregistrées dans les comptes de la classe 2. Ils diminuent le résultat par le jeu des amortissements et ils apparaissent à l’actif du bilan.</a:t>
                      </a:r>
                      <a:endParaRPr lang="fr-FR" sz="18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6249" marR="66249" marT="0" marB="0" anchor="ctr"/>
                </a:tc>
                <a:extLst>
                  <a:ext uri="{0D108BD9-81ED-4DB2-BD59-A6C34878D82A}">
                    <a16:rowId xmlns:a16="http://schemas.microsoft.com/office/drawing/2014/main" val="1425666131"/>
                  </a:ext>
                </a:extLst>
              </a:tr>
            </a:tbl>
          </a:graphicData>
        </a:graphic>
      </p:graphicFrame>
    </p:spTree>
    <p:extLst>
      <p:ext uri="{BB962C8B-B14F-4D97-AF65-F5344CB8AC3E}">
        <p14:creationId xmlns:p14="http://schemas.microsoft.com/office/powerpoint/2010/main" val="407629454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C007B7B7-7959-4312-93EC-5840CA0A5213}"/>
              </a:ext>
            </a:extLst>
          </p:cNvPr>
          <p:cNvSpPr txBox="1">
            <a:spLocks/>
          </p:cNvSpPr>
          <p:nvPr/>
        </p:nvSpPr>
        <p:spPr>
          <a:xfrm>
            <a:off x="50334" y="0"/>
            <a:ext cx="8825658" cy="893426"/>
          </a:xfrm>
          <a:prstGeom prst="rect">
            <a:avLst/>
          </a:prstGeom>
        </p:spPr>
        <p:txBody>
          <a:bodyPr vert="horz" lIns="91440" tIns="45720" rIns="91440" bIns="45720" rtlCol="0" anchor="b">
            <a:normAutofit fontScale="90000" lnSpcReduction="10000"/>
          </a:bodyPr>
          <a:lstStyle>
            <a:lvl1pPr algn="l" defTabSz="457200" rtl="0" eaLnBrk="1" latinLnBrk="0" hangingPunct="1">
              <a:spcBef>
                <a:spcPct val="0"/>
              </a:spcBef>
              <a:buNone/>
              <a:defRPr sz="7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spcBef>
                <a:spcPts val="1200"/>
              </a:spcBef>
            </a:pPr>
            <a:r>
              <a:rPr lang="fr-FR" sz="3200" b="1" dirty="0"/>
              <a:t>1. Fonction achat et typologie des achats</a:t>
            </a:r>
            <a:br>
              <a:rPr lang="fr-FR" sz="3200" b="1" dirty="0"/>
            </a:br>
            <a:r>
              <a:rPr lang="fr-FR" sz="2700" b="1" dirty="0"/>
              <a:t>13. La procédure d’achat</a:t>
            </a:r>
            <a:endParaRPr lang="fr-FR" sz="2700" dirty="0"/>
          </a:p>
        </p:txBody>
      </p:sp>
      <p:sp>
        <p:nvSpPr>
          <p:cNvPr id="2" name="Rectangle 1">
            <a:extLst>
              <a:ext uri="{FF2B5EF4-FFF2-40B4-BE49-F238E27FC236}">
                <a16:creationId xmlns:a16="http://schemas.microsoft.com/office/drawing/2014/main" id="{48D44F0D-3512-4450-96D0-120EC07EDA67}"/>
              </a:ext>
            </a:extLst>
          </p:cNvPr>
          <p:cNvSpPr/>
          <p:nvPr/>
        </p:nvSpPr>
        <p:spPr>
          <a:xfrm>
            <a:off x="109057" y="1027651"/>
            <a:ext cx="11513890" cy="830997"/>
          </a:xfrm>
          <a:prstGeom prst="rect">
            <a:avLst/>
          </a:prstGeom>
        </p:spPr>
        <p:txBody>
          <a:bodyPr wrap="square">
            <a:spAutoFit/>
          </a:bodyPr>
          <a:lstStyle/>
          <a:p>
            <a:pPr algn="ctr">
              <a:spcBef>
                <a:spcPts val="1200"/>
              </a:spcBef>
              <a:spcAft>
                <a:spcPts val="0"/>
              </a:spcAft>
            </a:pPr>
            <a:r>
              <a:rPr lang="fr-FR" sz="2400" b="1" dirty="0">
                <a:latin typeface="Arial" panose="020B0604020202020204" pitchFamily="34" charset="0"/>
                <a:ea typeface="Calibri" panose="020F0502020204030204" pitchFamily="34" charset="0"/>
                <a:cs typeface="Times New Roman" panose="02020603050405020304" pitchFamily="18" charset="0"/>
              </a:rPr>
              <a:t>Lorsqu’une entreprise doit réaliser un achat ou rechercher un fournisseur, elle doit réaliser les tâches suivantes</a:t>
            </a:r>
          </a:p>
        </p:txBody>
      </p:sp>
      <p:graphicFrame>
        <p:nvGraphicFramePr>
          <p:cNvPr id="3" name="Diagramme 2">
            <a:extLst>
              <a:ext uri="{FF2B5EF4-FFF2-40B4-BE49-F238E27FC236}">
                <a16:creationId xmlns:a16="http://schemas.microsoft.com/office/drawing/2014/main" id="{3EDB0B9C-B9C6-47E5-87C8-B01451D27469}"/>
              </a:ext>
            </a:extLst>
          </p:cNvPr>
          <p:cNvGraphicFramePr/>
          <p:nvPr>
            <p:extLst>
              <p:ext uri="{D42A27DB-BD31-4B8C-83A1-F6EECF244321}">
                <p14:modId xmlns:p14="http://schemas.microsoft.com/office/powerpoint/2010/main" val="1287119660"/>
              </p:ext>
            </p:extLst>
          </p:nvPr>
        </p:nvGraphicFramePr>
        <p:xfrm>
          <a:off x="190151" y="2051359"/>
          <a:ext cx="11811698" cy="44121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4288574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C007B7B7-7959-4312-93EC-5840CA0A5213}"/>
              </a:ext>
            </a:extLst>
          </p:cNvPr>
          <p:cNvSpPr txBox="1">
            <a:spLocks/>
          </p:cNvSpPr>
          <p:nvPr/>
        </p:nvSpPr>
        <p:spPr>
          <a:xfrm>
            <a:off x="50334" y="0"/>
            <a:ext cx="8825658" cy="893426"/>
          </a:xfrm>
          <a:prstGeom prst="rect">
            <a:avLst/>
          </a:prstGeom>
        </p:spPr>
        <p:txBody>
          <a:bodyPr vert="horz" lIns="91440" tIns="45720" rIns="91440" bIns="45720" rtlCol="0" anchor="b">
            <a:normAutofit fontScale="90000" lnSpcReduction="10000"/>
          </a:bodyPr>
          <a:lstStyle>
            <a:lvl1pPr algn="l" defTabSz="457200" rtl="0" eaLnBrk="1" latinLnBrk="0" hangingPunct="1">
              <a:spcBef>
                <a:spcPct val="0"/>
              </a:spcBef>
              <a:buNone/>
              <a:defRPr sz="7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spcBef>
                <a:spcPts val="1200"/>
              </a:spcBef>
            </a:pPr>
            <a:r>
              <a:rPr lang="fr-FR" sz="3200" b="1" dirty="0"/>
              <a:t>1. Fonction achat et typologie des achats</a:t>
            </a:r>
            <a:br>
              <a:rPr lang="fr-FR" sz="3200" b="1" dirty="0"/>
            </a:br>
            <a:r>
              <a:rPr lang="fr-FR" sz="2700" b="1" dirty="0"/>
              <a:t>13. La procédure d’achat</a:t>
            </a:r>
            <a:endParaRPr lang="fr-FR" sz="2700" dirty="0"/>
          </a:p>
        </p:txBody>
      </p:sp>
      <p:graphicFrame>
        <p:nvGraphicFramePr>
          <p:cNvPr id="3" name="Tableau 2">
            <a:extLst>
              <a:ext uri="{FF2B5EF4-FFF2-40B4-BE49-F238E27FC236}">
                <a16:creationId xmlns:a16="http://schemas.microsoft.com/office/drawing/2014/main" id="{1A9C6217-C4DB-406F-89B8-42FA7FA313E4}"/>
              </a:ext>
            </a:extLst>
          </p:cNvPr>
          <p:cNvGraphicFramePr>
            <a:graphicFrameLocks noGrp="1"/>
          </p:cNvGraphicFramePr>
          <p:nvPr>
            <p:extLst>
              <p:ext uri="{D42A27DB-BD31-4B8C-83A1-F6EECF244321}">
                <p14:modId xmlns:p14="http://schemas.microsoft.com/office/powerpoint/2010/main" val="902618533"/>
              </p:ext>
            </p:extLst>
          </p:nvPr>
        </p:nvGraphicFramePr>
        <p:xfrm>
          <a:off x="355680" y="1074897"/>
          <a:ext cx="11195960" cy="5514656"/>
        </p:xfrm>
        <a:graphic>
          <a:graphicData uri="http://schemas.openxmlformats.org/drawingml/2006/table">
            <a:tbl>
              <a:tblPr firstRow="1" firstCol="1" bandRow="1">
                <a:tableStyleId>{D113A9D2-9D6B-4929-AA2D-F23B5EE8CBE7}</a:tableStyleId>
              </a:tblPr>
              <a:tblGrid>
                <a:gridCol w="2316214">
                  <a:extLst>
                    <a:ext uri="{9D8B030D-6E8A-4147-A177-3AD203B41FA5}">
                      <a16:colId xmlns:a16="http://schemas.microsoft.com/office/drawing/2014/main" val="3016209548"/>
                    </a:ext>
                  </a:extLst>
                </a:gridCol>
                <a:gridCol w="8879746">
                  <a:extLst>
                    <a:ext uri="{9D8B030D-6E8A-4147-A177-3AD203B41FA5}">
                      <a16:colId xmlns:a16="http://schemas.microsoft.com/office/drawing/2014/main" val="4023607522"/>
                    </a:ext>
                  </a:extLst>
                </a:gridCol>
              </a:tblGrid>
              <a:tr h="984097">
                <a:tc>
                  <a:txBody>
                    <a:bodyPr/>
                    <a:lstStyle/>
                    <a:p>
                      <a:pPr algn="ctr">
                        <a:spcBef>
                          <a:spcPts val="600"/>
                        </a:spcBef>
                        <a:spcAft>
                          <a:spcPts val="0"/>
                        </a:spcAft>
                      </a:pPr>
                      <a:r>
                        <a:rPr lang="fr-FR" sz="1800" dirty="0">
                          <a:solidFill>
                            <a:schemeClr val="bg1"/>
                          </a:solidFill>
                          <a:effectLst/>
                          <a:latin typeface="Arial" panose="020B0604020202020204" pitchFamily="34" charset="0"/>
                          <a:cs typeface="Arial" panose="020B0604020202020204" pitchFamily="34" charset="0"/>
                        </a:rPr>
                        <a:t>Étape 1</a:t>
                      </a:r>
                    </a:p>
                    <a:p>
                      <a:pPr algn="ctr">
                        <a:spcBef>
                          <a:spcPts val="0"/>
                        </a:spcBef>
                        <a:spcAft>
                          <a:spcPts val="0"/>
                        </a:spcAft>
                      </a:pPr>
                      <a:r>
                        <a:rPr lang="fr-FR" sz="1800" dirty="0">
                          <a:solidFill>
                            <a:schemeClr val="bg1"/>
                          </a:solidFill>
                          <a:effectLst/>
                          <a:latin typeface="Arial" panose="020B0604020202020204" pitchFamily="34" charset="0"/>
                          <a:cs typeface="Arial" panose="020B0604020202020204" pitchFamily="34" charset="0"/>
                        </a:rPr>
                        <a:t>Identifier le besoin d’achat</a:t>
                      </a:r>
                      <a:endParaRPr lang="fr-FR" sz="18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59467" marR="594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Bef>
                          <a:spcPts val="300"/>
                        </a:spcBef>
                        <a:spcAft>
                          <a:spcPts val="0"/>
                        </a:spcAft>
                      </a:pPr>
                      <a:r>
                        <a:rPr lang="fr-FR" sz="1800" b="0" dirty="0">
                          <a:solidFill>
                            <a:schemeClr val="bg1"/>
                          </a:solidFill>
                          <a:effectLst/>
                          <a:latin typeface="Arial" panose="020B0604020202020204" pitchFamily="34" charset="0"/>
                          <a:cs typeface="Arial" panose="020B0604020202020204" pitchFamily="34" charset="0"/>
                        </a:rPr>
                        <a:t>Le besoin concerne un achat de matières, de services, de marchandises ou un approvisionnement en fournitures ou petit outillage ou un investissement dans un véhicule ou une machine-outil. </a:t>
                      </a:r>
                      <a:endParaRPr lang="fr-FR" sz="18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59467" marR="594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03544922"/>
                  </a:ext>
                </a:extLst>
              </a:tr>
              <a:tr h="984097">
                <a:tc>
                  <a:txBody>
                    <a:bodyPr/>
                    <a:lstStyle/>
                    <a:p>
                      <a:pPr algn="ctr">
                        <a:spcBef>
                          <a:spcPts val="600"/>
                        </a:spcBef>
                        <a:spcAft>
                          <a:spcPts val="0"/>
                        </a:spcAft>
                      </a:pPr>
                      <a:r>
                        <a:rPr lang="fr-FR" sz="1800" dirty="0">
                          <a:solidFill>
                            <a:schemeClr val="bg1"/>
                          </a:solidFill>
                          <a:effectLst/>
                          <a:latin typeface="Arial" panose="020B0604020202020204" pitchFamily="34" charset="0"/>
                          <a:cs typeface="Arial" panose="020B0604020202020204" pitchFamily="34" charset="0"/>
                        </a:rPr>
                        <a:t>Étape 2</a:t>
                      </a:r>
                    </a:p>
                    <a:p>
                      <a:pPr algn="ctr">
                        <a:spcBef>
                          <a:spcPts val="0"/>
                        </a:spcBef>
                        <a:spcAft>
                          <a:spcPts val="0"/>
                        </a:spcAft>
                      </a:pPr>
                      <a:r>
                        <a:rPr lang="fr-FR" sz="1800" dirty="0">
                          <a:solidFill>
                            <a:schemeClr val="bg1"/>
                          </a:solidFill>
                          <a:effectLst/>
                          <a:latin typeface="Arial" panose="020B0604020202020204" pitchFamily="34" charset="0"/>
                          <a:cs typeface="Arial" panose="020B0604020202020204" pitchFamily="34" charset="0"/>
                        </a:rPr>
                        <a:t>Définir des critères de sélection</a:t>
                      </a:r>
                      <a:endParaRPr lang="fr-FR" sz="18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59467" marR="594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Bef>
                          <a:spcPts val="600"/>
                        </a:spcBef>
                        <a:spcAft>
                          <a:spcPts val="0"/>
                        </a:spcAft>
                      </a:pPr>
                      <a:r>
                        <a:rPr lang="fr-FR" sz="1800" b="0" dirty="0">
                          <a:solidFill>
                            <a:schemeClr val="bg1"/>
                          </a:solidFill>
                          <a:effectLst/>
                          <a:latin typeface="Arial" panose="020B0604020202020204" pitchFamily="34" charset="0"/>
                          <a:cs typeface="Arial" panose="020B0604020202020204" pitchFamily="34" charset="0"/>
                        </a:rPr>
                        <a:t>Les critères de sélection résultent des besoins et des exigences de l’entreprise concernant le fournisseur recherché. Il précise les caractéristiques opérationnelles ; techniques et commerciales.</a:t>
                      </a:r>
                      <a:endParaRPr lang="fr-FR" sz="18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59467" marR="594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80227456"/>
                  </a:ext>
                </a:extLst>
              </a:tr>
              <a:tr h="1968193">
                <a:tc>
                  <a:txBody>
                    <a:bodyPr/>
                    <a:lstStyle/>
                    <a:p>
                      <a:pPr algn="ctr">
                        <a:spcBef>
                          <a:spcPts val="600"/>
                        </a:spcBef>
                        <a:spcAft>
                          <a:spcPts val="0"/>
                        </a:spcAft>
                      </a:pPr>
                      <a:r>
                        <a:rPr lang="fr-FR" sz="1800" dirty="0">
                          <a:solidFill>
                            <a:schemeClr val="bg1"/>
                          </a:solidFill>
                          <a:effectLst/>
                          <a:latin typeface="Arial" panose="020B0604020202020204" pitchFamily="34" charset="0"/>
                          <a:cs typeface="Arial" panose="020B0604020202020204" pitchFamily="34" charset="0"/>
                        </a:rPr>
                        <a:t>Étape 3</a:t>
                      </a:r>
                    </a:p>
                    <a:p>
                      <a:pPr algn="ctr">
                        <a:spcBef>
                          <a:spcPts val="0"/>
                        </a:spcBef>
                        <a:spcAft>
                          <a:spcPts val="0"/>
                        </a:spcAft>
                      </a:pPr>
                      <a:r>
                        <a:rPr lang="fr-FR" sz="1800" dirty="0">
                          <a:solidFill>
                            <a:schemeClr val="bg1"/>
                          </a:solidFill>
                          <a:effectLst/>
                          <a:latin typeface="Arial" panose="020B0604020202020204" pitchFamily="34" charset="0"/>
                          <a:cs typeface="Arial" panose="020B0604020202020204" pitchFamily="34" charset="0"/>
                        </a:rPr>
                        <a:t>Cahier des charges</a:t>
                      </a:r>
                      <a:endParaRPr lang="fr-FR" sz="18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59467" marR="594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Bef>
                          <a:spcPts val="300"/>
                        </a:spcBef>
                        <a:spcAft>
                          <a:spcPts val="300"/>
                        </a:spcAft>
                      </a:pPr>
                      <a:r>
                        <a:rPr lang="fr-FR" sz="1800" b="0" dirty="0">
                          <a:solidFill>
                            <a:schemeClr val="bg1"/>
                          </a:solidFill>
                          <a:effectLst/>
                          <a:latin typeface="Arial" panose="020B0604020202020204" pitchFamily="34" charset="0"/>
                          <a:cs typeface="Arial" panose="020B0604020202020204" pitchFamily="34" charset="0"/>
                        </a:rPr>
                        <a:t>Le cahier des charges indique le plus précisément possible les besoins quantitatifs et techniques et les exigences qualitatives des produits ou services demandés, les contraintes de temps. </a:t>
                      </a:r>
                    </a:p>
                    <a:p>
                      <a:pPr algn="l">
                        <a:spcBef>
                          <a:spcPts val="300"/>
                        </a:spcBef>
                        <a:spcAft>
                          <a:spcPts val="300"/>
                        </a:spcAft>
                      </a:pPr>
                      <a:r>
                        <a:rPr lang="fr-FR" sz="1800" b="0" dirty="0">
                          <a:solidFill>
                            <a:schemeClr val="bg1"/>
                          </a:solidFill>
                          <a:effectLst/>
                          <a:latin typeface="Arial" panose="020B0604020202020204" pitchFamily="34" charset="0"/>
                          <a:cs typeface="Arial" panose="020B0604020202020204" pitchFamily="34" charset="0"/>
                        </a:rPr>
                        <a:t>Pour les chantiers ou travaux importants, l’appel d’offre peut être découpé en lots (terrassement, maçonnerie, électricité, plomberie, etc.)</a:t>
                      </a:r>
                    </a:p>
                    <a:p>
                      <a:pPr algn="l">
                        <a:spcBef>
                          <a:spcPts val="300"/>
                        </a:spcBef>
                        <a:spcAft>
                          <a:spcPts val="300"/>
                        </a:spcAft>
                      </a:pPr>
                      <a:r>
                        <a:rPr lang="fr-FR" sz="1800" b="0" dirty="0">
                          <a:solidFill>
                            <a:schemeClr val="bg1"/>
                          </a:solidFill>
                          <a:effectLst/>
                          <a:latin typeface="Arial" panose="020B0604020202020204" pitchFamily="34" charset="0"/>
                          <a:cs typeface="Arial" panose="020B0604020202020204" pitchFamily="34" charset="0"/>
                        </a:rPr>
                        <a:t>Plus la description est précise et plus le dépouillement sera facilité.</a:t>
                      </a:r>
                      <a:endParaRPr lang="fr-FR" sz="18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59467" marR="594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50536919"/>
                  </a:ext>
                </a:extLst>
              </a:tr>
              <a:tr h="1578269">
                <a:tc>
                  <a:txBody>
                    <a:bodyPr/>
                    <a:lstStyle/>
                    <a:p>
                      <a:pPr algn="ctr">
                        <a:spcBef>
                          <a:spcPts val="600"/>
                        </a:spcBef>
                        <a:spcAft>
                          <a:spcPts val="0"/>
                        </a:spcAft>
                      </a:pPr>
                      <a:r>
                        <a:rPr lang="fr-FR" sz="1800" dirty="0">
                          <a:solidFill>
                            <a:schemeClr val="bg1"/>
                          </a:solidFill>
                          <a:effectLst/>
                          <a:latin typeface="Arial" panose="020B0604020202020204" pitchFamily="34" charset="0"/>
                          <a:cs typeface="Arial" panose="020B0604020202020204" pitchFamily="34" charset="0"/>
                        </a:rPr>
                        <a:t>Étape 4</a:t>
                      </a:r>
                    </a:p>
                    <a:p>
                      <a:pPr algn="ctr">
                        <a:spcBef>
                          <a:spcPts val="0"/>
                        </a:spcBef>
                        <a:spcAft>
                          <a:spcPts val="0"/>
                        </a:spcAft>
                      </a:pPr>
                      <a:r>
                        <a:rPr lang="fr-FR" sz="1800" dirty="0">
                          <a:solidFill>
                            <a:schemeClr val="bg1"/>
                          </a:solidFill>
                          <a:effectLst/>
                          <a:latin typeface="Arial" panose="020B0604020202020204" pitchFamily="34" charset="0"/>
                          <a:cs typeface="Arial" panose="020B0604020202020204" pitchFamily="34" charset="0"/>
                        </a:rPr>
                        <a:t>Recherche de fournisseurs</a:t>
                      </a:r>
                      <a:endParaRPr lang="fr-FR" sz="18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59467" marR="594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Bef>
                          <a:spcPts val="300"/>
                        </a:spcBef>
                        <a:spcAft>
                          <a:spcPts val="300"/>
                        </a:spcAft>
                      </a:pPr>
                      <a:r>
                        <a:rPr lang="fr-FR" sz="1800" b="0" dirty="0">
                          <a:solidFill>
                            <a:schemeClr val="bg1"/>
                          </a:solidFill>
                          <a:effectLst/>
                          <a:latin typeface="Arial" panose="020B0604020202020204" pitchFamily="34" charset="0"/>
                          <a:cs typeface="Arial" panose="020B0604020202020204" pitchFamily="34" charset="0"/>
                        </a:rPr>
                        <a:t>L’entreprise peut faire une présélection des sociétés avec lesquelles elle souhaite travailler à partir de sources diverses : annuaires professionnels, Web, salons, bottin Kompas, pages jaunes, etc.</a:t>
                      </a:r>
                    </a:p>
                    <a:p>
                      <a:pPr algn="l">
                        <a:spcBef>
                          <a:spcPts val="300"/>
                        </a:spcBef>
                        <a:spcAft>
                          <a:spcPts val="300"/>
                        </a:spcAft>
                      </a:pPr>
                      <a:r>
                        <a:rPr lang="fr-FR" sz="1800" b="0" dirty="0">
                          <a:solidFill>
                            <a:schemeClr val="bg1"/>
                          </a:solidFill>
                          <a:effectLst/>
                          <a:latin typeface="Arial" panose="020B0604020202020204" pitchFamily="34" charset="0"/>
                          <a:cs typeface="Arial" panose="020B0604020202020204" pitchFamily="34" charset="0"/>
                        </a:rPr>
                        <a:t>Lorsque le fichier est constitué, elle peut contacter chacun d’eux (de gré à gré) ou lancer un appel d’offres à tous les fournisseurs envisagés.</a:t>
                      </a:r>
                      <a:endParaRPr lang="fr-FR" sz="18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59467" marR="594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23067692"/>
                  </a:ext>
                </a:extLst>
              </a:tr>
            </a:tbl>
          </a:graphicData>
        </a:graphic>
      </p:graphicFrame>
    </p:spTree>
    <p:extLst>
      <p:ext uri="{BB962C8B-B14F-4D97-AF65-F5344CB8AC3E}">
        <p14:creationId xmlns:p14="http://schemas.microsoft.com/office/powerpoint/2010/main" val="380056820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C007B7B7-7959-4312-93EC-5840CA0A5213}"/>
              </a:ext>
            </a:extLst>
          </p:cNvPr>
          <p:cNvSpPr txBox="1">
            <a:spLocks/>
          </p:cNvSpPr>
          <p:nvPr/>
        </p:nvSpPr>
        <p:spPr>
          <a:xfrm>
            <a:off x="50334" y="0"/>
            <a:ext cx="8825658" cy="893426"/>
          </a:xfrm>
          <a:prstGeom prst="rect">
            <a:avLst/>
          </a:prstGeom>
        </p:spPr>
        <p:txBody>
          <a:bodyPr vert="horz" lIns="91440" tIns="45720" rIns="91440" bIns="45720" rtlCol="0" anchor="b">
            <a:normAutofit fontScale="90000" lnSpcReduction="10000"/>
          </a:bodyPr>
          <a:lstStyle>
            <a:lvl1pPr algn="l" defTabSz="457200" rtl="0" eaLnBrk="1" latinLnBrk="0" hangingPunct="1">
              <a:spcBef>
                <a:spcPct val="0"/>
              </a:spcBef>
              <a:buNone/>
              <a:defRPr sz="7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spcBef>
                <a:spcPts val="1200"/>
              </a:spcBef>
            </a:pPr>
            <a:r>
              <a:rPr lang="fr-FR" sz="3200" b="1" dirty="0"/>
              <a:t>1. Fonction achat et typologie des achats</a:t>
            </a:r>
            <a:br>
              <a:rPr lang="fr-FR" sz="3200" b="1" dirty="0"/>
            </a:br>
            <a:r>
              <a:rPr lang="fr-FR" sz="2700" b="1" dirty="0"/>
              <a:t>13. La procédure d’achat</a:t>
            </a:r>
            <a:endParaRPr lang="fr-FR" sz="2700" dirty="0"/>
          </a:p>
        </p:txBody>
      </p:sp>
      <p:graphicFrame>
        <p:nvGraphicFramePr>
          <p:cNvPr id="3" name="Tableau 2">
            <a:extLst>
              <a:ext uri="{FF2B5EF4-FFF2-40B4-BE49-F238E27FC236}">
                <a16:creationId xmlns:a16="http://schemas.microsoft.com/office/drawing/2014/main" id="{1A9C6217-C4DB-406F-89B8-42FA7FA313E4}"/>
              </a:ext>
            </a:extLst>
          </p:cNvPr>
          <p:cNvGraphicFramePr>
            <a:graphicFrameLocks noGrp="1"/>
          </p:cNvGraphicFramePr>
          <p:nvPr>
            <p:extLst>
              <p:ext uri="{D42A27DB-BD31-4B8C-83A1-F6EECF244321}">
                <p14:modId xmlns:p14="http://schemas.microsoft.com/office/powerpoint/2010/main" val="697245806"/>
              </p:ext>
            </p:extLst>
          </p:nvPr>
        </p:nvGraphicFramePr>
        <p:xfrm>
          <a:off x="468931" y="1213316"/>
          <a:ext cx="11177863" cy="5091642"/>
        </p:xfrm>
        <a:graphic>
          <a:graphicData uri="http://schemas.openxmlformats.org/drawingml/2006/table">
            <a:tbl>
              <a:tblPr firstRow="1" firstCol="1" bandRow="1">
                <a:tableStyleId>{D113A9D2-9D6B-4929-AA2D-F23B5EE8CBE7}</a:tableStyleId>
              </a:tblPr>
              <a:tblGrid>
                <a:gridCol w="1992044">
                  <a:extLst>
                    <a:ext uri="{9D8B030D-6E8A-4147-A177-3AD203B41FA5}">
                      <a16:colId xmlns:a16="http://schemas.microsoft.com/office/drawing/2014/main" val="3016209548"/>
                    </a:ext>
                  </a:extLst>
                </a:gridCol>
                <a:gridCol w="9185819">
                  <a:extLst>
                    <a:ext uri="{9D8B030D-6E8A-4147-A177-3AD203B41FA5}">
                      <a16:colId xmlns:a16="http://schemas.microsoft.com/office/drawing/2014/main" val="4023607522"/>
                    </a:ext>
                  </a:extLst>
                </a:gridCol>
              </a:tblGrid>
              <a:tr h="1400956">
                <a:tc>
                  <a:txBody>
                    <a:bodyPr/>
                    <a:lstStyle/>
                    <a:p>
                      <a:pPr algn="ctr">
                        <a:spcBef>
                          <a:spcPts val="600"/>
                        </a:spcBef>
                        <a:spcAft>
                          <a:spcPts val="0"/>
                        </a:spcAft>
                      </a:pPr>
                      <a:r>
                        <a:rPr lang="fr-FR" sz="1800" dirty="0">
                          <a:solidFill>
                            <a:schemeClr val="bg1"/>
                          </a:solidFill>
                          <a:effectLst/>
                          <a:latin typeface="Arial" panose="020B0604020202020204" pitchFamily="34" charset="0"/>
                          <a:cs typeface="Arial" panose="020B0604020202020204" pitchFamily="34" charset="0"/>
                        </a:rPr>
                        <a:t>Etape 5</a:t>
                      </a:r>
                    </a:p>
                    <a:p>
                      <a:pPr algn="ctr">
                        <a:spcBef>
                          <a:spcPts val="0"/>
                        </a:spcBef>
                        <a:spcAft>
                          <a:spcPts val="0"/>
                        </a:spcAft>
                      </a:pPr>
                      <a:r>
                        <a:rPr lang="fr-FR" sz="1800" dirty="0">
                          <a:solidFill>
                            <a:schemeClr val="bg1"/>
                          </a:solidFill>
                          <a:effectLst/>
                          <a:latin typeface="Arial" panose="020B0604020202020204" pitchFamily="34" charset="0"/>
                          <a:cs typeface="Arial" panose="020B0604020202020204" pitchFamily="34" charset="0"/>
                        </a:rPr>
                        <a:t>Rédaction Appel d’offres</a:t>
                      </a:r>
                      <a:endParaRPr lang="fr-FR" sz="18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59467" marR="594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Bef>
                          <a:spcPts val="300"/>
                        </a:spcBef>
                        <a:spcAft>
                          <a:spcPts val="300"/>
                        </a:spcAft>
                      </a:pPr>
                      <a:r>
                        <a:rPr lang="fr-FR" sz="1800" b="0" dirty="0">
                          <a:solidFill>
                            <a:schemeClr val="bg1"/>
                          </a:solidFill>
                          <a:effectLst/>
                          <a:latin typeface="Arial" panose="020B0604020202020204" pitchFamily="34" charset="0"/>
                          <a:cs typeface="Arial" panose="020B0604020202020204" pitchFamily="34" charset="0"/>
                        </a:rPr>
                        <a:t>L’appel d’offres reprend en détail les caractéristiques mises en évidence dans le cahier des charges. Ce peut être une lettre qui expose le détail de la demande ou une annonce, de quelques lignes, diffusée dans un journal ou sur un site spécialisé qui résume la demande en indiquant les coordonnées pour avoir plus d’informations.</a:t>
                      </a:r>
                      <a:endParaRPr lang="fr-FR" sz="18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59467" marR="594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41506344"/>
                  </a:ext>
                </a:extLst>
              </a:tr>
              <a:tr h="1408229">
                <a:tc>
                  <a:txBody>
                    <a:bodyPr/>
                    <a:lstStyle/>
                    <a:p>
                      <a:pPr algn="ctr">
                        <a:spcBef>
                          <a:spcPts val="600"/>
                        </a:spcBef>
                        <a:spcAft>
                          <a:spcPts val="0"/>
                        </a:spcAft>
                      </a:pPr>
                      <a:r>
                        <a:rPr lang="fr-FR" sz="1800" dirty="0">
                          <a:solidFill>
                            <a:schemeClr val="bg1"/>
                          </a:solidFill>
                          <a:effectLst/>
                          <a:latin typeface="Arial" panose="020B0604020202020204" pitchFamily="34" charset="0"/>
                          <a:cs typeface="Arial" panose="020B0604020202020204" pitchFamily="34" charset="0"/>
                        </a:rPr>
                        <a:t>Étape 6</a:t>
                      </a:r>
                    </a:p>
                    <a:p>
                      <a:pPr algn="ctr">
                        <a:spcBef>
                          <a:spcPts val="0"/>
                        </a:spcBef>
                        <a:spcAft>
                          <a:spcPts val="0"/>
                        </a:spcAft>
                      </a:pPr>
                      <a:r>
                        <a:rPr lang="fr-FR" sz="1800" dirty="0">
                          <a:solidFill>
                            <a:schemeClr val="bg1"/>
                          </a:solidFill>
                          <a:effectLst/>
                          <a:latin typeface="Arial" panose="020B0604020202020204" pitchFamily="34" charset="0"/>
                          <a:cs typeface="Arial" panose="020B0604020202020204" pitchFamily="34" charset="0"/>
                        </a:rPr>
                        <a:t>Diffusion</a:t>
                      </a:r>
                      <a:endParaRPr lang="fr-FR" sz="18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59467" marR="594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Bef>
                          <a:spcPts val="300"/>
                        </a:spcBef>
                        <a:spcAft>
                          <a:spcPts val="300"/>
                        </a:spcAft>
                      </a:pPr>
                      <a:r>
                        <a:rPr lang="fr-FR" sz="1800" dirty="0">
                          <a:solidFill>
                            <a:schemeClr val="bg1"/>
                          </a:solidFill>
                          <a:effectLst/>
                          <a:latin typeface="Arial" panose="020B0604020202020204" pitchFamily="34" charset="0"/>
                          <a:cs typeface="Arial" panose="020B0604020202020204" pitchFamily="34" charset="0"/>
                        </a:rPr>
                        <a:t>Les entreprises communiquent l’appel d’offres :</a:t>
                      </a:r>
                    </a:p>
                    <a:p>
                      <a:pPr marL="342900" lvl="0" indent="-342900" algn="l">
                        <a:spcBef>
                          <a:spcPts val="300"/>
                        </a:spcBef>
                        <a:spcAft>
                          <a:spcPts val="300"/>
                        </a:spcAft>
                        <a:buFont typeface="Arial" panose="020B0604020202020204" pitchFamily="34" charset="0"/>
                        <a:buChar char="-"/>
                      </a:pPr>
                      <a:r>
                        <a:rPr lang="fr-FR" sz="1800" dirty="0">
                          <a:solidFill>
                            <a:schemeClr val="bg1"/>
                          </a:solidFill>
                          <a:effectLst/>
                          <a:latin typeface="Arial" panose="020B0604020202020204" pitchFamily="34" charset="0"/>
                          <a:cs typeface="Arial" panose="020B0604020202020204" pitchFamily="34" charset="0"/>
                        </a:rPr>
                        <a:t>par mél, par courrier, dans la presse ou des revues spécialisées, </a:t>
                      </a:r>
                    </a:p>
                    <a:p>
                      <a:pPr marL="342900" lvl="0" indent="-342900" algn="l">
                        <a:spcBef>
                          <a:spcPts val="300"/>
                        </a:spcBef>
                        <a:spcAft>
                          <a:spcPts val="300"/>
                        </a:spcAft>
                        <a:buFont typeface="Arial" panose="020B0604020202020204" pitchFamily="34" charset="0"/>
                        <a:buChar char="-"/>
                      </a:pPr>
                      <a:r>
                        <a:rPr lang="fr-FR" sz="1800" dirty="0">
                          <a:solidFill>
                            <a:schemeClr val="bg1"/>
                          </a:solidFill>
                          <a:effectLst/>
                          <a:latin typeface="Arial" panose="020B0604020202020204" pitchFamily="34" charset="0"/>
                          <a:cs typeface="Arial" panose="020B0604020202020204" pitchFamily="34" charset="0"/>
                        </a:rPr>
                        <a:t>sur des sites dématérialisés auprès desquels l’entreprise crée un compte : marcheonline.com, 123.industries.com, vecteurplus.com, indexa.com…</a:t>
                      </a:r>
                      <a:endParaRPr lang="fr-FR" sz="18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59467" marR="594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9928278"/>
                  </a:ext>
                </a:extLst>
              </a:tr>
              <a:tr h="1269617">
                <a:tc>
                  <a:txBody>
                    <a:bodyPr/>
                    <a:lstStyle/>
                    <a:p>
                      <a:pPr algn="ctr">
                        <a:spcBef>
                          <a:spcPts val="600"/>
                        </a:spcBef>
                        <a:spcAft>
                          <a:spcPts val="0"/>
                        </a:spcAft>
                      </a:pPr>
                      <a:r>
                        <a:rPr lang="fr-FR" sz="1800" dirty="0">
                          <a:solidFill>
                            <a:schemeClr val="bg1"/>
                          </a:solidFill>
                          <a:effectLst/>
                          <a:latin typeface="Arial" panose="020B0604020202020204" pitchFamily="34" charset="0"/>
                          <a:cs typeface="Arial" panose="020B0604020202020204" pitchFamily="34" charset="0"/>
                        </a:rPr>
                        <a:t>Étape 7</a:t>
                      </a:r>
                    </a:p>
                    <a:p>
                      <a:pPr algn="ctr">
                        <a:spcBef>
                          <a:spcPts val="0"/>
                        </a:spcBef>
                        <a:spcAft>
                          <a:spcPts val="0"/>
                        </a:spcAft>
                      </a:pPr>
                      <a:r>
                        <a:rPr lang="fr-FR" sz="1800" dirty="0">
                          <a:solidFill>
                            <a:schemeClr val="bg1"/>
                          </a:solidFill>
                          <a:effectLst/>
                          <a:latin typeface="Arial" panose="020B0604020202020204" pitchFamily="34" charset="0"/>
                          <a:cs typeface="Arial" panose="020B0604020202020204" pitchFamily="34" charset="0"/>
                        </a:rPr>
                        <a:t>Comparaison des offres</a:t>
                      </a:r>
                      <a:endParaRPr lang="fr-FR" sz="18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59467" marR="594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Bef>
                          <a:spcPts val="300"/>
                        </a:spcBef>
                        <a:spcAft>
                          <a:spcPts val="0"/>
                        </a:spcAft>
                      </a:pPr>
                      <a:r>
                        <a:rPr lang="fr-FR" sz="1800" dirty="0">
                          <a:solidFill>
                            <a:schemeClr val="bg1"/>
                          </a:solidFill>
                          <a:effectLst/>
                          <a:latin typeface="Arial" panose="020B0604020202020204" pitchFamily="34" charset="0"/>
                          <a:cs typeface="Arial" panose="020B0604020202020204" pitchFamily="34" charset="0"/>
                        </a:rPr>
                        <a:t>Les propositions sont récapitulées dans un tableau multicritères qui liste :</a:t>
                      </a:r>
                    </a:p>
                    <a:p>
                      <a:pPr marL="342900" lvl="0" indent="-342900" algn="l">
                        <a:spcBef>
                          <a:spcPts val="600"/>
                        </a:spcBef>
                        <a:spcAft>
                          <a:spcPts val="300"/>
                        </a:spcAft>
                        <a:buFont typeface="Arial" panose="020B0604020202020204" pitchFamily="34" charset="0"/>
                        <a:buChar char="-"/>
                      </a:pPr>
                      <a:r>
                        <a:rPr lang="fr-FR" sz="1800" dirty="0">
                          <a:solidFill>
                            <a:schemeClr val="bg1"/>
                          </a:solidFill>
                          <a:effectLst/>
                          <a:latin typeface="Arial" panose="020B0604020202020204" pitchFamily="34" charset="0"/>
                          <a:cs typeface="Arial" panose="020B0604020202020204" pitchFamily="34" charset="0"/>
                        </a:rPr>
                        <a:t>les critères de sélection en les pondérant éventuellement (lignes),</a:t>
                      </a:r>
                    </a:p>
                    <a:p>
                      <a:pPr marL="342900" lvl="0" indent="-342900" algn="l">
                        <a:spcAft>
                          <a:spcPts val="300"/>
                        </a:spcAft>
                        <a:buFont typeface="Arial" panose="020B0604020202020204" pitchFamily="34" charset="0"/>
                        <a:buChar char="-"/>
                      </a:pPr>
                      <a:r>
                        <a:rPr lang="fr-FR" sz="1800" dirty="0">
                          <a:solidFill>
                            <a:schemeClr val="bg1"/>
                          </a:solidFill>
                          <a:effectLst/>
                          <a:latin typeface="Arial" panose="020B0604020202020204" pitchFamily="34" charset="0"/>
                          <a:cs typeface="Arial" panose="020B0604020202020204" pitchFamily="34" charset="0"/>
                        </a:rPr>
                        <a:t>les entreprises et les caractéristiques de leurs offres respectives (colonnes).</a:t>
                      </a:r>
                      <a:endParaRPr lang="fr-FR" sz="18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59467" marR="594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362765"/>
                  </a:ext>
                </a:extLst>
              </a:tr>
              <a:tr h="1012840">
                <a:tc>
                  <a:txBody>
                    <a:bodyPr/>
                    <a:lstStyle/>
                    <a:p>
                      <a:pPr algn="ctr">
                        <a:spcBef>
                          <a:spcPts val="600"/>
                        </a:spcBef>
                        <a:spcAft>
                          <a:spcPts val="0"/>
                        </a:spcAft>
                      </a:pPr>
                      <a:r>
                        <a:rPr lang="fr-FR" sz="1800" dirty="0">
                          <a:solidFill>
                            <a:schemeClr val="bg1"/>
                          </a:solidFill>
                          <a:effectLst/>
                          <a:latin typeface="Arial" panose="020B0604020202020204" pitchFamily="34" charset="0"/>
                          <a:cs typeface="Arial" panose="020B0604020202020204" pitchFamily="34" charset="0"/>
                        </a:rPr>
                        <a:t>Étape 8</a:t>
                      </a:r>
                    </a:p>
                    <a:p>
                      <a:pPr algn="ctr">
                        <a:spcBef>
                          <a:spcPts val="0"/>
                        </a:spcBef>
                        <a:spcAft>
                          <a:spcPts val="0"/>
                        </a:spcAft>
                      </a:pPr>
                      <a:r>
                        <a:rPr lang="fr-FR" sz="1800" dirty="0">
                          <a:solidFill>
                            <a:schemeClr val="bg1"/>
                          </a:solidFill>
                          <a:effectLst/>
                          <a:latin typeface="Arial" panose="020B0604020202020204" pitchFamily="34" charset="0"/>
                          <a:cs typeface="Arial" panose="020B0604020202020204" pitchFamily="34" charset="0"/>
                        </a:rPr>
                        <a:t>Choix de l’entreprise</a:t>
                      </a:r>
                      <a:endParaRPr lang="fr-FR" sz="18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59467" marR="594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Bef>
                          <a:spcPts val="300"/>
                        </a:spcBef>
                        <a:spcAft>
                          <a:spcPts val="300"/>
                        </a:spcAft>
                      </a:pPr>
                      <a:r>
                        <a:rPr lang="fr-FR" sz="1800" dirty="0">
                          <a:solidFill>
                            <a:schemeClr val="bg1"/>
                          </a:solidFill>
                          <a:effectLst/>
                          <a:latin typeface="Arial" panose="020B0604020202020204" pitchFamily="34" charset="0"/>
                          <a:cs typeface="Arial" panose="020B0604020202020204" pitchFamily="34" charset="0"/>
                        </a:rPr>
                        <a:t>Le </a:t>
                      </a:r>
                      <a:r>
                        <a:rPr lang="fr-FR" sz="1800">
                          <a:solidFill>
                            <a:schemeClr val="bg1"/>
                          </a:solidFill>
                          <a:effectLst/>
                          <a:latin typeface="Arial" panose="020B0604020202020204" pitchFamily="34" charset="0"/>
                          <a:cs typeface="Arial" panose="020B0604020202020204" pitchFamily="34" charset="0"/>
                        </a:rPr>
                        <a:t>choix découle </a:t>
                      </a:r>
                      <a:r>
                        <a:rPr lang="fr-FR" sz="1800" dirty="0">
                          <a:solidFill>
                            <a:schemeClr val="bg1"/>
                          </a:solidFill>
                          <a:effectLst/>
                          <a:latin typeface="Arial" panose="020B0604020202020204" pitchFamily="34" charset="0"/>
                          <a:cs typeface="Arial" panose="020B0604020202020204" pitchFamily="34" charset="0"/>
                        </a:rPr>
                        <a:t>du dépouillement du </a:t>
                      </a:r>
                      <a:r>
                        <a:rPr lang="fr-FR" sz="1800">
                          <a:solidFill>
                            <a:schemeClr val="bg1"/>
                          </a:solidFill>
                          <a:effectLst/>
                          <a:latin typeface="Arial" panose="020B0604020202020204" pitchFamily="34" charset="0"/>
                          <a:cs typeface="Arial" panose="020B0604020202020204" pitchFamily="34" charset="0"/>
                        </a:rPr>
                        <a:t>tableau multicritères </a:t>
                      </a:r>
                      <a:r>
                        <a:rPr lang="fr-FR" sz="1800" dirty="0">
                          <a:solidFill>
                            <a:schemeClr val="bg1"/>
                          </a:solidFill>
                          <a:effectLst/>
                          <a:latin typeface="Arial" panose="020B0604020202020204" pitchFamily="34" charset="0"/>
                          <a:cs typeface="Arial" panose="020B0604020202020204" pitchFamily="34" charset="0"/>
                        </a:rPr>
                        <a:t>qui indique une note par entreprise. L’entreprise sélectionnée est celle qui a eu le plus de points ou le moins de points selon le barème de notation retenu.</a:t>
                      </a:r>
                      <a:endParaRPr lang="fr-FR" sz="18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59467" marR="5946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49194153"/>
                  </a:ext>
                </a:extLst>
              </a:tr>
            </a:tbl>
          </a:graphicData>
        </a:graphic>
      </p:graphicFrame>
    </p:spTree>
    <p:extLst>
      <p:ext uri="{BB962C8B-B14F-4D97-AF65-F5344CB8AC3E}">
        <p14:creationId xmlns:p14="http://schemas.microsoft.com/office/powerpoint/2010/main" val="149676291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5A2F9111-B2DB-470C-BA56-608F9B658826}"/>
    </a:ext>
  </a:extLst>
</a:theme>
</file>

<file path=docProps/app.xml><?xml version="1.0" encoding="utf-8"?>
<Properties xmlns="http://schemas.openxmlformats.org/officeDocument/2006/extended-properties" xmlns:vt="http://schemas.openxmlformats.org/officeDocument/2006/docPropsVTypes">
  <Template>Ion</Template>
  <TotalTime>1712</TotalTime>
  <Words>927</Words>
  <Application>Microsoft Office PowerPoint</Application>
  <PresentationFormat>Grand écran</PresentationFormat>
  <Paragraphs>85</Paragraphs>
  <Slides>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7</vt:i4>
      </vt:variant>
    </vt:vector>
  </HeadingPairs>
  <TitlesOfParts>
    <vt:vector size="12" baseType="lpstr">
      <vt:lpstr>Arial</vt:lpstr>
      <vt:lpstr>Century Gothic</vt:lpstr>
      <vt:lpstr>Symbol</vt:lpstr>
      <vt:lpstr>Wingdings 3</vt:lpstr>
      <vt:lpstr>Ion</vt:lpstr>
      <vt:lpstr>1. Fonction achat et typologie des achats</vt:lpstr>
      <vt:lpstr>1. Fonction achat et typologie des achats 11. Achats et approvisionnements</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A41. Organisation et amélioration du travail administratif</dc:title>
  <dc:creator>Claude Terrier</dc:creator>
  <cp:lastModifiedBy>Claude Terrier</cp:lastModifiedBy>
  <cp:revision>47</cp:revision>
  <dcterms:created xsi:type="dcterms:W3CDTF">2014-01-14T07:42:30Z</dcterms:created>
  <dcterms:modified xsi:type="dcterms:W3CDTF">2023-01-28T23:23:46Z</dcterms:modified>
</cp:coreProperties>
</file>