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61" r:id="rId2"/>
    <p:sldId id="256" r:id="rId3"/>
    <p:sldId id="262" r:id="rId4"/>
    <p:sldId id="257" r:id="rId5"/>
    <p:sldId id="258" r:id="rId6"/>
    <p:sldId id="259" r:id="rId7"/>
    <p:sldId id="260" r:id="rId8"/>
    <p:sldId id="263"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1" d="100"/>
          <a:sy n="101" d="100"/>
        </p:scale>
        <p:origin x="858"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2"/>
            <a:ext cx="8825659"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08/12/2025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3329387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7"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9"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0B14B23-EBBB-4FF8-A86F-057ABCCE629C}" type="datetimeFigureOut">
              <a:rPr lang="fr-FR" smtClean="0"/>
              <a:t>08/12/2025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913447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5"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5"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08/12/2025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601411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4" name="Text Placeholder 3"/>
          <p:cNvSpPr>
            <a:spLocks noGrp="1"/>
          </p:cNvSpPr>
          <p:nvPr>
            <p:ph type="body" sz="half" idx="13"/>
          </p:nvPr>
        </p:nvSpPr>
        <p:spPr>
          <a:xfrm>
            <a:off x="1930401"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0" name="Text Placeholder 3"/>
          <p:cNvSpPr>
            <a:spLocks noGrp="1"/>
          </p:cNvSpPr>
          <p:nvPr>
            <p:ph type="body" sz="half" idx="2"/>
          </p:nvPr>
        </p:nvSpPr>
        <p:spPr>
          <a:xfrm>
            <a:off x="1154955"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08/12/2025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9330491"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659072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5" y="3124201"/>
            <a:ext cx="8825659"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08/12/2025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065887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652463" y="266700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3661"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3873105" y="266700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1"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124701"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B14B23-EBBB-4FF8-A86F-057ABCCE629C}" type="datetimeFigureOut">
              <a:rPr lang="fr-FR" smtClean="0"/>
              <a:t>08/12/2025</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6837532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9" name="Picture Placeholder 2"/>
          <p:cNvSpPr>
            <a:spLocks noGrp="1" noChangeAspect="1"/>
          </p:cNvSpPr>
          <p:nvPr>
            <p:ph type="pic" idx="15"/>
          </p:nvPr>
        </p:nvSpPr>
        <p:spPr>
          <a:xfrm>
            <a:off x="652463" y="2209800"/>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3"/>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9376"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0" name="Picture Placeholder 2"/>
          <p:cNvSpPr>
            <a:spLocks noGrp="1" noChangeAspect="1"/>
          </p:cNvSpPr>
          <p:nvPr>
            <p:ph type="pic" idx="21"/>
          </p:nvPr>
        </p:nvSpPr>
        <p:spPr>
          <a:xfrm>
            <a:off x="3889375"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2"/>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1"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1" name="Picture Placeholder 2"/>
          <p:cNvSpPr>
            <a:spLocks noGrp="1" noChangeAspect="1"/>
          </p:cNvSpPr>
          <p:nvPr>
            <p:ph type="pic" idx="22"/>
          </p:nvPr>
        </p:nvSpPr>
        <p:spPr>
          <a:xfrm>
            <a:off x="7124701"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6" y="4827210"/>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B14B23-EBBB-4FF8-A86F-057ABCCE629C}" type="datetimeFigureOut">
              <a:rPr lang="fr-FR" smtClean="0"/>
              <a:t>08/12/2025</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820317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08/12/2025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366351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3" y="430215"/>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4" y="887414"/>
            <a:ext cx="7423149" cy="53689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08/12/2025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643891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0B14B23-EBBB-4FF8-A86F-057ABCCE629C}" type="datetimeFigureOut">
              <a:rPr lang="fr-FR" smtClean="0"/>
              <a:t>08/12/2025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4127883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7" y="2861735"/>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08/12/2025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696413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3" y="2060577"/>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4" y="2056093"/>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0B14B23-EBBB-4FF8-A86F-057ABCCE629C}" type="datetimeFigureOut">
              <a:rPr lang="fr-FR" smtClean="0"/>
              <a:t>08/12/2025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734030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03313"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6"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654496"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0B14B23-EBBB-4FF8-A86F-057ABCCE629C}" type="datetimeFigureOut">
              <a:rPr lang="fr-FR" smtClean="0"/>
              <a:t>08/12/2025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858365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E0B14B23-EBBB-4FF8-A86F-057ABCCE629C}" type="datetimeFigureOut">
              <a:rPr lang="fr-FR" smtClean="0"/>
              <a:t>08/12/2025</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798476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0B14B23-EBBB-4FF8-A86F-057ABCCE629C}" type="datetimeFigureOut">
              <a:rPr lang="fr-FR" smtClean="0"/>
              <a:t>08/12/2025</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348830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5"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5" y="3129282"/>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Date Placeholder 4"/>
          <p:cNvSpPr>
            <a:spLocks noGrp="1"/>
          </p:cNvSpPr>
          <p:nvPr>
            <p:ph type="dt" sz="half" idx="10"/>
          </p:nvPr>
        </p:nvSpPr>
        <p:spPr/>
        <p:txBody>
          <a:bodyPr/>
          <a:lstStyle/>
          <a:p>
            <a:fld id="{E0B14B23-EBBB-4FF8-A86F-057ABCCE629C}" type="datetimeFigureOut">
              <a:rPr lang="fr-FR" smtClean="0"/>
              <a:t>08/12/2025</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638250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7"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7"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5"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0B14B23-EBBB-4FF8-A86F-057ABCCE629C}" type="datetimeFigureOut">
              <a:rPr lang="fr-FR" smtClean="0"/>
              <a:t>08/12/2025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799872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1" y="2669687"/>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1" y="2892349"/>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3" y="6092866"/>
            <a:ext cx="993735"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 name="Title Placeholder 1"/>
          <p:cNvSpPr>
            <a:spLocks noGrp="1"/>
          </p:cNvSpPr>
          <p:nvPr>
            <p:ph type="title"/>
          </p:nvPr>
        </p:nvSpPr>
        <p:spPr>
          <a:xfrm>
            <a:off x="646112"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20"/>
            <a:ext cx="8946541" cy="419548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41"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0B14B23-EBBB-4FF8-A86F-057ABCCE629C}" type="datetimeFigureOut">
              <a:rPr lang="fr-FR" smtClean="0"/>
              <a:t>08/12/2025</a:t>
            </a:fld>
            <a:endParaRPr lang="fr-FR"/>
          </a:p>
        </p:txBody>
      </p:sp>
      <p:sp>
        <p:nvSpPr>
          <p:cNvPr id="5" name="Footer Placeholder 4"/>
          <p:cNvSpPr>
            <a:spLocks noGrp="1"/>
          </p:cNvSpPr>
          <p:nvPr>
            <p:ph type="ftr" sz="quarter" idx="3"/>
          </p:nvPr>
        </p:nvSpPr>
        <p:spPr>
          <a:xfrm rot="5400000">
            <a:off x="8951575" y="3225299"/>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a:xfrm>
            <a:off x="10352542" y="295731"/>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234C07D-E8DA-4633-BC68-D66A8E810D17}" type="slidenum">
              <a:rPr lang="fr-FR" smtClean="0"/>
              <a:t>‹N°›</a:t>
            </a:fld>
            <a:endParaRPr lang="fr-FR"/>
          </a:p>
        </p:txBody>
      </p:sp>
    </p:spTree>
    <p:extLst>
      <p:ext uri="{BB962C8B-B14F-4D97-AF65-F5344CB8AC3E}">
        <p14:creationId xmlns:p14="http://schemas.microsoft.com/office/powerpoint/2010/main" val="1346983014"/>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10541000" cy="1049866"/>
          </a:xfrm>
        </p:spPr>
        <p:txBody>
          <a:bodyPr>
            <a:normAutofit fontScale="90000"/>
          </a:bodyPr>
          <a:lstStyle/>
          <a:p>
            <a:r>
              <a:rPr lang="fr-FR" sz="3200" b="1" dirty="0"/>
              <a:t>2. Aménager l‘espace de travail</a:t>
            </a:r>
            <a:br>
              <a:rPr lang="fr-FR" sz="3200" b="1" dirty="0"/>
            </a:br>
            <a:r>
              <a:rPr lang="fr-FR" sz="3200" b="1" dirty="0"/>
              <a:t>2.1. Espace d’accueil</a:t>
            </a:r>
            <a:endParaRPr lang="fr-FR" sz="5400" dirty="0"/>
          </a:p>
        </p:txBody>
      </p:sp>
      <p:sp>
        <p:nvSpPr>
          <p:cNvPr id="3" name="Rectangle 2"/>
          <p:cNvSpPr/>
          <p:nvPr/>
        </p:nvSpPr>
        <p:spPr>
          <a:xfrm>
            <a:off x="517847" y="1824889"/>
            <a:ext cx="11156305" cy="4508927"/>
          </a:xfrm>
          <a:prstGeom prst="rect">
            <a:avLst/>
          </a:prstGeom>
        </p:spPr>
        <p:txBody>
          <a:bodyPr wrap="square">
            <a:spAutoFit/>
          </a:bodyPr>
          <a:lstStyle/>
          <a:p>
            <a:pPr algn="ctr">
              <a:spcBef>
                <a:spcPts val="1200"/>
              </a:spcBef>
            </a:pPr>
            <a:r>
              <a:rPr lang="fr-FR" sz="2800" dirty="0">
                <a:latin typeface="ITC Century Std Light"/>
              </a:rPr>
              <a:t>Cet espace est souvent situé à l’entrée de l’entreprise. </a:t>
            </a:r>
          </a:p>
          <a:p>
            <a:pPr marL="457200" indent="-457200">
              <a:spcBef>
                <a:spcPts val="1200"/>
              </a:spcBef>
              <a:buFont typeface="Symbol" panose="05050102010706020507" pitchFamily="18" charset="2"/>
              <a:buChar char="Þ"/>
            </a:pPr>
            <a:r>
              <a:rPr lang="fr-FR" sz="2800" dirty="0">
                <a:latin typeface="ITC Century Std Light"/>
              </a:rPr>
              <a:t>Il doit être aménagé pour que l’hôte ou l’hôtesse d’accueil et le visiteur ne se gênent pas. </a:t>
            </a:r>
          </a:p>
          <a:p>
            <a:pPr marL="457200" indent="-457200">
              <a:spcBef>
                <a:spcPts val="600"/>
              </a:spcBef>
              <a:buFont typeface="Symbol" panose="05050102010706020507" pitchFamily="18" charset="2"/>
              <a:buChar char="Þ"/>
            </a:pPr>
            <a:r>
              <a:rPr lang="fr-FR" sz="2800" dirty="0">
                <a:latin typeface="ITC Century Std Light"/>
              </a:rPr>
              <a:t>Il est possible de délimiter les différents espaces par des paravents ou des plantes vertes. </a:t>
            </a:r>
          </a:p>
          <a:p>
            <a:pPr marL="342900" indent="-342900">
              <a:spcBef>
                <a:spcPts val="1800"/>
              </a:spcBef>
              <a:buFont typeface="Wingdings" panose="05000000000000000000" pitchFamily="2" charset="2"/>
              <a:buChar char="q"/>
            </a:pPr>
            <a:r>
              <a:rPr lang="fr-FR" sz="2800" b="1" dirty="0">
                <a:latin typeface="ITC Century Std Book"/>
              </a:rPr>
              <a:t>Le bureau d’accueil doit être fonctionnel </a:t>
            </a:r>
            <a:r>
              <a:rPr lang="fr-FR" sz="2800" dirty="0">
                <a:latin typeface="ITC Century Std Light"/>
              </a:rPr>
              <a:t>: il doit être adapté au nombre de personnes qui travaillent à l’accueil et au nombre moyen de visiteurs. Il doit être équipé de prises électriques et de connexions téléphoniques et informatiques. </a:t>
            </a:r>
          </a:p>
        </p:txBody>
      </p:sp>
      <p:pic>
        <p:nvPicPr>
          <p:cNvPr id="1026" name="Picture 2" descr="Résultat d’images pour accueil ">
            <a:extLst>
              <a:ext uri="{FF2B5EF4-FFF2-40B4-BE49-F238E27FC236}">
                <a16:creationId xmlns:a16="http://schemas.microsoft.com/office/drawing/2014/main" id="{12970A16-BC96-C7DA-56EA-0006EB25AB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3438" y="0"/>
            <a:ext cx="3218562" cy="1756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437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10541000" cy="1049866"/>
          </a:xfrm>
        </p:spPr>
        <p:txBody>
          <a:bodyPr>
            <a:normAutofit fontScale="90000"/>
          </a:bodyPr>
          <a:lstStyle/>
          <a:p>
            <a:r>
              <a:rPr lang="fr-FR" sz="3200" b="1" dirty="0"/>
              <a:t>2. Aménager l’espace de travail</a:t>
            </a:r>
            <a:br>
              <a:rPr lang="fr-FR" sz="3200" b="1" dirty="0"/>
            </a:br>
            <a:r>
              <a:rPr lang="fr-FR" sz="3200" b="1" dirty="0"/>
              <a:t>2.1. Espace d’accueil</a:t>
            </a:r>
            <a:endParaRPr lang="fr-FR" sz="5400" dirty="0"/>
          </a:p>
        </p:txBody>
      </p:sp>
      <p:sp>
        <p:nvSpPr>
          <p:cNvPr id="3" name="Rectangle 2"/>
          <p:cNvSpPr/>
          <p:nvPr/>
        </p:nvSpPr>
        <p:spPr>
          <a:xfrm>
            <a:off x="465667" y="1591733"/>
            <a:ext cx="11023600" cy="1569660"/>
          </a:xfrm>
          <a:prstGeom prst="rect">
            <a:avLst/>
          </a:prstGeom>
        </p:spPr>
        <p:txBody>
          <a:bodyPr wrap="square">
            <a:spAutoFit/>
          </a:bodyPr>
          <a:lstStyle/>
          <a:p>
            <a:pPr algn="ctr"/>
            <a:r>
              <a:rPr lang="fr-FR" sz="2400" dirty="0">
                <a:latin typeface="ITC Century Std Light"/>
              </a:rPr>
              <a:t>Le bureau se compose souvent d’une tablette supérieure, qui permet de poser des dossiers et d’échanger des documents, et d’une tablette inférieure qui fait office de bureau. </a:t>
            </a:r>
          </a:p>
          <a:p>
            <a:pPr algn="ctr"/>
            <a:r>
              <a:rPr lang="fr-FR" sz="2400" dirty="0">
                <a:latin typeface="ITC Century Std Light"/>
              </a:rPr>
              <a:t>Le standard et autres équipements ne sont pas dans le champ visuel des visiteurs. </a:t>
            </a:r>
            <a:endParaRPr lang="fr-FR" sz="2400" dirty="0"/>
          </a:p>
        </p:txBody>
      </p:sp>
      <p:pic>
        <p:nvPicPr>
          <p:cNvPr id="4" name="Image 3" descr="http://afcb.fr/wp-content/uploads/2014/02/banque-accuei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0237" y="3530725"/>
            <a:ext cx="6771428" cy="2943860"/>
          </a:xfrm>
          <a:prstGeom prst="rect">
            <a:avLst/>
          </a:prstGeom>
          <a:noFill/>
          <a:ln>
            <a:noFill/>
          </a:ln>
        </p:spPr>
      </p:pic>
    </p:spTree>
    <p:extLst>
      <p:ext uri="{BB962C8B-B14F-4D97-AF65-F5344CB8AC3E}">
        <p14:creationId xmlns:p14="http://schemas.microsoft.com/office/powerpoint/2010/main" val="5498345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10541000" cy="1049866"/>
          </a:xfrm>
        </p:spPr>
        <p:txBody>
          <a:bodyPr>
            <a:normAutofit fontScale="90000"/>
          </a:bodyPr>
          <a:lstStyle/>
          <a:p>
            <a:r>
              <a:rPr lang="fr-FR" sz="3200" b="1" dirty="0"/>
              <a:t>2. Aménager l’espace de travail</a:t>
            </a:r>
            <a:br>
              <a:rPr lang="fr-FR" sz="3200" b="1" dirty="0"/>
            </a:br>
            <a:r>
              <a:rPr lang="fr-FR" sz="3200" b="1" dirty="0"/>
              <a:t>2.1. Espace d’accueil</a:t>
            </a:r>
            <a:endParaRPr lang="fr-FR" sz="5400" dirty="0"/>
          </a:p>
        </p:txBody>
      </p:sp>
      <p:sp>
        <p:nvSpPr>
          <p:cNvPr id="3" name="Rectangle 2"/>
          <p:cNvSpPr/>
          <p:nvPr/>
        </p:nvSpPr>
        <p:spPr>
          <a:xfrm>
            <a:off x="313267" y="1286933"/>
            <a:ext cx="11192933" cy="1938992"/>
          </a:xfrm>
          <a:prstGeom prst="rect">
            <a:avLst/>
          </a:prstGeom>
        </p:spPr>
        <p:txBody>
          <a:bodyPr wrap="square">
            <a:spAutoFit/>
          </a:bodyPr>
          <a:lstStyle/>
          <a:p>
            <a:pPr marL="342900" indent="-342900">
              <a:buFont typeface="Wingdings" panose="05000000000000000000" pitchFamily="2" charset="2"/>
              <a:buChar char="q"/>
            </a:pPr>
            <a:r>
              <a:rPr lang="fr-FR" sz="2400" b="1" dirty="0">
                <a:latin typeface="Arial" panose="020B0604020202020204" pitchFamily="34" charset="0"/>
                <a:cs typeface="Arial" panose="020B0604020202020204" pitchFamily="34" charset="0"/>
              </a:rPr>
              <a:t>Utiliser le hall d’accueil pour présenter l’entreprise </a:t>
            </a:r>
            <a:r>
              <a:rPr lang="fr-FR" sz="2400" dirty="0">
                <a:latin typeface="Arial" panose="020B0604020202020204" pitchFamily="34" charset="0"/>
                <a:cs typeface="Arial" panose="020B0604020202020204" pitchFamily="34" charset="0"/>
              </a:rPr>
              <a:t>: l’espace d’accueil ou d’attente reflète l’image de l’entreprise et l’importance que l’on accorde au client. Il doit être décoré et aménagé de façon soignée (mobilier, éclairage) et dans un style cohérent avec les valeurs de l’entreprise. Les photos ou tableaux placés sur les murs doivent valoriser l’entreprise. </a:t>
            </a:r>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20621" t="-234" r="19156" b="234"/>
          <a:stretch/>
        </p:blipFill>
        <p:spPr>
          <a:xfrm>
            <a:off x="9246784" y="3045620"/>
            <a:ext cx="1984703" cy="3295611"/>
          </a:xfrm>
          <a:prstGeom prst="rect">
            <a:avLst/>
          </a:prstGeom>
        </p:spPr>
      </p:pic>
      <p:sp>
        <p:nvSpPr>
          <p:cNvPr id="5" name="Rectangle 4"/>
          <p:cNvSpPr/>
          <p:nvPr/>
        </p:nvSpPr>
        <p:spPr>
          <a:xfrm>
            <a:off x="-1" y="3829318"/>
            <a:ext cx="8845518" cy="1938992"/>
          </a:xfrm>
          <a:prstGeom prst="rect">
            <a:avLst/>
          </a:prstGeom>
        </p:spPr>
        <p:txBody>
          <a:bodyPr wrap="square">
            <a:spAutoFit/>
          </a:bodyPr>
          <a:lstStyle/>
          <a:p>
            <a:pPr lvl="1"/>
            <a:r>
              <a:rPr lang="fr-FR" sz="2400" dirty="0">
                <a:latin typeface="Arial" panose="020B0604020202020204" pitchFamily="34" charset="0"/>
                <a:cs typeface="Arial" panose="020B0604020202020204" pitchFamily="34" charset="0"/>
              </a:rPr>
              <a:t>C’est un lieu idéal pour présenter l’entreprise, son activité, ses produits ou ses services. Il est pertinent d’y placer des revues, catalogues, brochures (sur un présentoir) ; d’afficher un diaporama de l’entreprise ; d’y placer des vitrines d’exposition pour présenter les produits ou services. </a:t>
            </a:r>
          </a:p>
        </p:txBody>
      </p:sp>
    </p:spTree>
    <p:extLst>
      <p:ext uri="{BB962C8B-B14F-4D97-AF65-F5344CB8AC3E}">
        <p14:creationId xmlns:p14="http://schemas.microsoft.com/office/powerpoint/2010/main" val="2482960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10541000" cy="1049866"/>
          </a:xfrm>
        </p:spPr>
        <p:txBody>
          <a:bodyPr>
            <a:normAutofit fontScale="90000"/>
          </a:bodyPr>
          <a:lstStyle/>
          <a:p>
            <a:r>
              <a:rPr lang="fr-FR" sz="3200" b="1" dirty="0"/>
              <a:t>2. Aménager l’espace de travail</a:t>
            </a:r>
            <a:br>
              <a:rPr lang="fr-FR" sz="3200" b="1" dirty="0"/>
            </a:br>
            <a:r>
              <a:rPr lang="fr-FR" sz="3200" b="1" dirty="0"/>
              <a:t>2.1. Espace d’accueil</a:t>
            </a:r>
            <a:endParaRPr lang="fr-FR" sz="5400" dirty="0"/>
          </a:p>
        </p:txBody>
      </p:sp>
      <p:sp>
        <p:nvSpPr>
          <p:cNvPr id="3" name="Rectangle 2"/>
          <p:cNvSpPr/>
          <p:nvPr/>
        </p:nvSpPr>
        <p:spPr>
          <a:xfrm>
            <a:off x="313268" y="1286933"/>
            <a:ext cx="7780865" cy="2677656"/>
          </a:xfrm>
          <a:prstGeom prst="rect">
            <a:avLst/>
          </a:prstGeom>
        </p:spPr>
        <p:txBody>
          <a:bodyPr wrap="square">
            <a:spAutoFit/>
          </a:bodyPr>
          <a:lstStyle/>
          <a:p>
            <a:pPr marL="342900" indent="-342900">
              <a:buFont typeface="Wingdings" panose="05000000000000000000" pitchFamily="2" charset="2"/>
              <a:buChar char="q"/>
            </a:pPr>
            <a:r>
              <a:rPr lang="fr-FR" sz="2400" b="1" dirty="0">
                <a:latin typeface="Arial" panose="020B0604020202020204" pitchFamily="34" charset="0"/>
                <a:cs typeface="Arial" panose="020B0604020202020204" pitchFamily="34" charset="0"/>
              </a:rPr>
              <a:t>L’attente doit être confortable </a:t>
            </a:r>
            <a:r>
              <a:rPr lang="fr-FR" sz="2400" dirty="0">
                <a:latin typeface="Arial" panose="020B0604020202020204" pitchFamily="34" charset="0"/>
                <a:cs typeface="Arial" panose="020B0604020202020204" pitchFamily="34" charset="0"/>
              </a:rPr>
              <a:t>: la pièce doit être aménagée de façon accueillante. Pour cela, on peut opter pour un ensemble canapés et fauteuils autour d’une table basse et prévoir des sièges d’appoint pour les jours d’affluence. </a:t>
            </a:r>
          </a:p>
          <a:p>
            <a:endParaRPr lang="fr-FR" sz="2400" dirty="0">
              <a:latin typeface="Arial" panose="020B0604020202020204" pitchFamily="34" charset="0"/>
              <a:cs typeface="Arial" panose="020B0604020202020204" pitchFamily="34" charset="0"/>
            </a:endParaRPr>
          </a:p>
          <a:p>
            <a:pPr lvl="1" algn="just"/>
            <a:endParaRPr lang="fr-FR" sz="2400" dirty="0">
              <a:latin typeface="Arial" panose="020B0604020202020204" pitchFamily="34" charset="0"/>
              <a:cs typeface="Arial" panose="020B0604020202020204" pitchFamily="34" charset="0"/>
            </a:endParaRPr>
          </a:p>
        </p:txBody>
      </p:sp>
      <p:pic>
        <p:nvPicPr>
          <p:cNvPr id="4" name="Image 3"/>
          <p:cNvPicPr/>
          <p:nvPr/>
        </p:nvPicPr>
        <p:blipFill rotWithShape="1">
          <a:blip r:embed="rId2" cstate="print">
            <a:extLst>
              <a:ext uri="{28A0092B-C50C-407E-A947-70E740481C1C}">
                <a14:useLocalDpi xmlns:a14="http://schemas.microsoft.com/office/drawing/2010/main" val="0"/>
              </a:ext>
            </a:extLst>
          </a:blip>
          <a:srcRect l="22435" r="21288"/>
          <a:stretch/>
        </p:blipFill>
        <p:spPr bwMode="auto">
          <a:xfrm>
            <a:off x="313268" y="3369734"/>
            <a:ext cx="1253067" cy="3352800"/>
          </a:xfrm>
          <a:prstGeom prst="rect">
            <a:avLst/>
          </a:prstGeom>
          <a:noFill/>
          <a:ln>
            <a:noFill/>
          </a:ln>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1" y="1248896"/>
            <a:ext cx="3601508" cy="2753730"/>
          </a:xfrm>
          <a:prstGeom prst="rect">
            <a:avLst/>
          </a:prstGeom>
        </p:spPr>
      </p:pic>
      <p:sp>
        <p:nvSpPr>
          <p:cNvPr id="6" name="Rectangle 5"/>
          <p:cNvSpPr/>
          <p:nvPr/>
        </p:nvSpPr>
        <p:spPr>
          <a:xfrm>
            <a:off x="1989666" y="4466567"/>
            <a:ext cx="9262666" cy="1569660"/>
          </a:xfrm>
          <a:prstGeom prst="rect">
            <a:avLst/>
          </a:prstGeom>
        </p:spPr>
        <p:txBody>
          <a:bodyPr wrap="square">
            <a:spAutoFit/>
          </a:bodyPr>
          <a:lstStyle/>
          <a:p>
            <a:pPr marL="0" lvl="1" algn="just"/>
            <a:r>
              <a:rPr lang="fr-FR" sz="2400" dirty="0">
                <a:latin typeface="Arial" panose="020B0604020202020204" pitchFamily="34" charset="0"/>
                <a:cs typeface="Arial" panose="020B0604020202020204" pitchFamily="34" charset="0"/>
              </a:rPr>
              <a:t>Utiliser de préférences un éclairage indirect aux teintes chaudes et agrémenter l’espace avec des plantes vertes. Placer une horloge murale et équipez l’espace d’une fontaine à eau, d’une machine à café gratuite ou à prix réduit afin de rendre l’attente plus agréable. </a:t>
            </a:r>
          </a:p>
        </p:txBody>
      </p:sp>
    </p:spTree>
    <p:extLst>
      <p:ext uri="{BB962C8B-B14F-4D97-AF65-F5344CB8AC3E}">
        <p14:creationId xmlns:p14="http://schemas.microsoft.com/office/powerpoint/2010/main" val="2740503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10541000" cy="1049866"/>
          </a:xfrm>
        </p:spPr>
        <p:txBody>
          <a:bodyPr>
            <a:normAutofit fontScale="90000"/>
          </a:bodyPr>
          <a:lstStyle/>
          <a:p>
            <a:r>
              <a:rPr lang="fr-FR" sz="3200" b="1" dirty="0"/>
              <a:t>2. Aménager l’espace de travail</a:t>
            </a:r>
            <a:br>
              <a:rPr lang="fr-FR" sz="3200" b="1" dirty="0"/>
            </a:br>
            <a:r>
              <a:rPr lang="fr-FR" sz="3200" b="1" dirty="0"/>
              <a:t>2.2. Ergonomie de l’espace et du poste de travail</a:t>
            </a:r>
            <a:endParaRPr lang="fr-FR" sz="5400" dirty="0"/>
          </a:p>
        </p:txBody>
      </p:sp>
      <p:sp>
        <p:nvSpPr>
          <p:cNvPr id="3" name="Rectangle 2"/>
          <p:cNvSpPr/>
          <p:nvPr/>
        </p:nvSpPr>
        <p:spPr>
          <a:xfrm>
            <a:off x="558799" y="1282924"/>
            <a:ext cx="10727267" cy="1200329"/>
          </a:xfrm>
          <a:prstGeom prst="rect">
            <a:avLst/>
          </a:prstGeom>
        </p:spPr>
        <p:txBody>
          <a:bodyPr wrap="square">
            <a:spAutoFit/>
          </a:bodyPr>
          <a:lstStyle/>
          <a:p>
            <a:pPr algn="ctr"/>
            <a:r>
              <a:rPr lang="fr-FR" sz="2400" dirty="0">
                <a:latin typeface="Arial" panose="020B0604020202020204" pitchFamily="34" charset="0"/>
                <a:cs typeface="Arial" panose="020B0604020202020204" pitchFamily="34" charset="0"/>
              </a:rPr>
              <a:t>L’aménagement d’un local et d’un poste de travail doivent respecter des exigences techniques et réglementaires et prendre en compte les besoins des employés. </a:t>
            </a:r>
          </a:p>
        </p:txBody>
      </p:sp>
      <p:pic>
        <p:nvPicPr>
          <p:cNvPr id="4" name="Image 3"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799" y="2716310"/>
            <a:ext cx="10843969" cy="3570414"/>
          </a:xfrm>
          <a:prstGeom prst="rect">
            <a:avLst/>
          </a:prstGeom>
        </p:spPr>
      </p:pic>
    </p:spTree>
    <p:extLst>
      <p:ext uri="{BB962C8B-B14F-4D97-AF65-F5344CB8AC3E}">
        <p14:creationId xmlns:p14="http://schemas.microsoft.com/office/powerpoint/2010/main" val="39324635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10541000" cy="1049866"/>
          </a:xfrm>
        </p:spPr>
        <p:txBody>
          <a:bodyPr>
            <a:normAutofit fontScale="90000"/>
          </a:bodyPr>
          <a:lstStyle/>
          <a:p>
            <a:r>
              <a:rPr lang="fr-FR" sz="3200" b="1" dirty="0"/>
              <a:t>2. Aménager l’espace de travail</a:t>
            </a:r>
            <a:br>
              <a:rPr lang="fr-FR" sz="3200" b="1" dirty="0"/>
            </a:br>
            <a:r>
              <a:rPr lang="fr-FR" sz="3200" b="1" dirty="0"/>
              <a:t>2.2. Ergonomie de l’espace et du poste de travail</a:t>
            </a:r>
            <a:endParaRPr lang="fr-FR" sz="5400" dirty="0"/>
          </a:p>
        </p:txBody>
      </p:sp>
      <p:pic>
        <p:nvPicPr>
          <p:cNvPr id="4" name="Image 3"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969" y="1666418"/>
            <a:ext cx="10866379" cy="4213222"/>
          </a:xfrm>
          <a:prstGeom prst="rect">
            <a:avLst/>
          </a:prstGeom>
        </p:spPr>
      </p:pic>
    </p:spTree>
    <p:extLst>
      <p:ext uri="{BB962C8B-B14F-4D97-AF65-F5344CB8AC3E}">
        <p14:creationId xmlns:p14="http://schemas.microsoft.com/office/powerpoint/2010/main" val="1827038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10541000" cy="1049866"/>
          </a:xfrm>
        </p:spPr>
        <p:txBody>
          <a:bodyPr>
            <a:normAutofit fontScale="90000"/>
          </a:bodyPr>
          <a:lstStyle/>
          <a:p>
            <a:r>
              <a:rPr lang="fr-FR" sz="3200" b="1" dirty="0"/>
              <a:t>2. Aménager l’espace de travail</a:t>
            </a:r>
            <a:br>
              <a:rPr lang="fr-FR" sz="3200" b="1" dirty="0"/>
            </a:br>
            <a:r>
              <a:rPr lang="fr-FR" sz="3200" b="1" dirty="0"/>
              <a:t>2.2. Ergonomie de l’espace et du poste de travail</a:t>
            </a:r>
            <a:endParaRPr lang="fr-FR" sz="5400" dirty="0"/>
          </a:p>
        </p:txBody>
      </p:sp>
      <p:pic>
        <p:nvPicPr>
          <p:cNvPr id="4" name="Image 3"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792" y="2138477"/>
            <a:ext cx="11206883" cy="3058916"/>
          </a:xfrm>
          <a:prstGeom prst="rect">
            <a:avLst/>
          </a:prstGeom>
        </p:spPr>
      </p:pic>
    </p:spTree>
    <p:extLst>
      <p:ext uri="{BB962C8B-B14F-4D97-AF65-F5344CB8AC3E}">
        <p14:creationId xmlns:p14="http://schemas.microsoft.com/office/powerpoint/2010/main" val="3272178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10541000" cy="1049866"/>
          </a:xfrm>
        </p:spPr>
        <p:txBody>
          <a:bodyPr>
            <a:normAutofit fontScale="90000"/>
          </a:bodyPr>
          <a:lstStyle/>
          <a:p>
            <a:r>
              <a:rPr lang="fr-FR" sz="3200" b="1" dirty="0"/>
              <a:t>2. Aménager l’espace de travail</a:t>
            </a:r>
            <a:br>
              <a:rPr lang="fr-FR" sz="3200" b="1" dirty="0"/>
            </a:br>
            <a:r>
              <a:rPr lang="fr-FR" sz="3200" b="1" dirty="0"/>
              <a:t>2.2. Ergonomie de l’espace et du poste de travail</a:t>
            </a:r>
            <a:endParaRPr lang="fr-FR" sz="5400" dirty="0"/>
          </a:p>
        </p:txBody>
      </p:sp>
      <p:pic>
        <p:nvPicPr>
          <p:cNvPr id="3" name="Image 2"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3875" y="1437472"/>
            <a:ext cx="5246457" cy="4791764"/>
          </a:xfrm>
          <a:prstGeom prst="rect">
            <a:avLst/>
          </a:prstGeom>
        </p:spPr>
      </p:pic>
    </p:spTree>
    <p:extLst>
      <p:ext uri="{BB962C8B-B14F-4D97-AF65-F5344CB8AC3E}">
        <p14:creationId xmlns:p14="http://schemas.microsoft.com/office/powerpoint/2010/main" val="2244834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264</TotalTime>
  <Words>465</Words>
  <Application>Microsoft Office PowerPoint</Application>
  <PresentationFormat>Grand écran</PresentationFormat>
  <Paragraphs>19</Paragraphs>
  <Slides>8</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8</vt:i4>
      </vt:variant>
    </vt:vector>
  </HeadingPairs>
  <TitlesOfParts>
    <vt:vector size="16" baseType="lpstr">
      <vt:lpstr>Arial</vt:lpstr>
      <vt:lpstr>Century Gothic</vt:lpstr>
      <vt:lpstr>ITC Century Std Book</vt:lpstr>
      <vt:lpstr>ITC Century Std Light</vt:lpstr>
      <vt:lpstr>Symbol</vt:lpstr>
      <vt:lpstr>Wingdings</vt:lpstr>
      <vt:lpstr>Wingdings 3</vt:lpstr>
      <vt:lpstr>Ion</vt:lpstr>
      <vt:lpstr>2. Aménager l‘espace de travail 2.1. Espace d’accueil</vt:lpstr>
      <vt:lpstr>2. Aménager l’espace de travail 2.1. Espace d’accueil</vt:lpstr>
      <vt:lpstr>2. Aménager l’espace de travail 2.1. Espace d’accueil</vt:lpstr>
      <vt:lpstr>2. Aménager l’espace de travail 2.1. Espace d’accueil</vt:lpstr>
      <vt:lpstr>2. Aménager l’espace de travail 2.2. Ergonomie de l’espace et du poste de travail</vt:lpstr>
      <vt:lpstr>2. Aménager l’espace de travail 2.2. Ergonomie de l’espace et du poste de travail</vt:lpstr>
      <vt:lpstr>2. Aménager l’espace de travail 2.2. Ergonomie de l’espace et du poste de travail</vt:lpstr>
      <vt:lpstr>2. Aménager l’espace de travail 2.2. Ergonomie de l’espace et du poste de travail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A41. Organisation et amélioration du travail administratif</dc:title>
  <dc:creator>Claude Terrier</dc:creator>
  <cp:lastModifiedBy>Claude Terrier</cp:lastModifiedBy>
  <cp:revision>39</cp:revision>
  <dcterms:created xsi:type="dcterms:W3CDTF">2014-01-14T07:42:30Z</dcterms:created>
  <dcterms:modified xsi:type="dcterms:W3CDTF">2025-12-07T23:23:50Z</dcterms:modified>
</cp:coreProperties>
</file>