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71" r:id="rId8"/>
    <p:sldId id="267" r:id="rId9"/>
    <p:sldId id="265" r:id="rId10"/>
    <p:sldId id="270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9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4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0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8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7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3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3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8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8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0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47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8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2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8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3" y="6092866"/>
            <a:ext cx="993735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983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541000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1. Communiquer oralement et professionnellement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432704" y="1346769"/>
            <a:ext cx="70542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L’accueil physique ou téléphonique doit être </a:t>
            </a:r>
          </a:p>
          <a:p>
            <a:pPr algn="ctr">
              <a:spcBef>
                <a:spcPts val="1200"/>
              </a:spcBef>
            </a:pPr>
            <a:r>
              <a:rPr lang="fr-F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 </a:t>
            </a:r>
          </a:p>
          <a:p>
            <a:pPr algn="ctr"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adapté </a:t>
            </a:r>
          </a:p>
          <a:p>
            <a:pPr algn="ctr"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chaque type de contact </a:t>
            </a:r>
          </a:p>
          <a:p>
            <a:pPr algn="ctr"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en étant </a:t>
            </a:r>
            <a:r>
              <a:rPr lang="fr-F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cohérent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l’image </a:t>
            </a:r>
          </a:p>
          <a:p>
            <a:pPr algn="ctr"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l’entreprise souhaite véhiculer.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Résultat d’images pour accueil ">
            <a:extLst>
              <a:ext uri="{FF2B5EF4-FFF2-40B4-BE49-F238E27FC236}">
                <a16:creationId xmlns:a16="http://schemas.microsoft.com/office/drawing/2014/main" id="{A721139D-D508-3532-0C10-1D2DF7DF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02" y="1898404"/>
            <a:ext cx="4096747" cy="27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989733" cy="1058332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1. Communiquer oralement et professionnellement</a:t>
            </a:r>
            <a:br>
              <a:rPr lang="fr-FR" sz="3200" b="1" dirty="0"/>
            </a:br>
            <a:r>
              <a:rPr lang="fr-FR" sz="3200" b="1" dirty="0"/>
              <a:t>1.3. Technique de communication et d’argumentation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461554" y="1637211"/>
            <a:ext cx="1069412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fr-FR" sz="2800" dirty="0">
                <a:latin typeface="ITC Century Std Light"/>
              </a:rPr>
              <a:t>L’assistant doit utiliser une argumentation adaptée à la situation et à la demande. </a:t>
            </a:r>
          </a:p>
          <a:p>
            <a:pPr marL="457200" indent="-457200" algn="just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800" dirty="0">
                <a:latin typeface="ITC Century Std Light"/>
              </a:rPr>
              <a:t>Il doit notamment construire un discours positif et valorisant pour l’entreprise.</a:t>
            </a:r>
          </a:p>
          <a:p>
            <a:pPr marL="457200" indent="-457200" algn="just">
              <a:spcBef>
                <a:spcPts val="1800"/>
              </a:spcBef>
              <a:buFont typeface="Symbol" panose="05050102010706020507" pitchFamily="18" charset="2"/>
              <a:buChar char="Þ"/>
            </a:pPr>
            <a:r>
              <a:rPr lang="fr-FR" sz="2800" dirty="0">
                <a:latin typeface="ITC Century Std Light"/>
              </a:rPr>
              <a:t>Lors de ces échanges, il est important de pouvoir convaincre l’interlocuteur grâce à une </a:t>
            </a:r>
            <a:r>
              <a:rPr lang="fr-FR" sz="2800" b="1" dirty="0">
                <a:solidFill>
                  <a:srgbClr val="FFFF00"/>
                </a:solidFill>
                <a:latin typeface="ITC Century Std Light"/>
              </a:rPr>
              <a:t>argumentation</a:t>
            </a:r>
            <a:r>
              <a:rPr lang="fr-FR" sz="2800" dirty="0">
                <a:solidFill>
                  <a:srgbClr val="FFFF00"/>
                </a:solidFill>
                <a:latin typeface="ITC Century Std Light"/>
              </a:rPr>
              <a:t> </a:t>
            </a:r>
            <a:r>
              <a:rPr lang="fr-FR" sz="2800" dirty="0">
                <a:latin typeface="ITC Century Std Light"/>
              </a:rPr>
              <a:t>qui </a:t>
            </a:r>
            <a:r>
              <a:rPr lang="fr-FR" sz="2800">
                <a:latin typeface="ITC Century Std Light"/>
              </a:rPr>
              <a:t>doit l’amener </a:t>
            </a:r>
            <a:r>
              <a:rPr lang="fr-FR" sz="2800" dirty="0">
                <a:latin typeface="ITC Century Std Light"/>
              </a:rPr>
              <a:t>à adhérer à nos propos.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624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989733" cy="1058332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1. </a:t>
            </a:r>
            <a:r>
              <a:rPr lang="fr-FR" sz="3200" b="1"/>
              <a:t>Communiquer oralement et professionnellement</a:t>
            </a:r>
            <a:br>
              <a:rPr lang="fr-FR" sz="3200" b="1" dirty="0"/>
            </a:br>
            <a:r>
              <a:rPr lang="fr-FR" sz="3200" b="1" dirty="0"/>
              <a:t>1.3. Technique de communication et d’argumentation</a:t>
            </a:r>
            <a:endParaRPr lang="fr-FR" sz="5400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7" y="2320138"/>
            <a:ext cx="11156580" cy="28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541000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1. Communiquer oralement et professionnellement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397934" y="1306870"/>
            <a:ext cx="506306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Albert Mehrabian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(professeur à l’université de Californie) a évalué les effets du paralangage sur la communication. 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schéma ci-contre illustre ses conclusions. 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 d’un entretien, ce n’est pas uniquement ce que vous dites qui est important. C’est également votre communication non verbale. 	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46" y="1562159"/>
            <a:ext cx="5176578" cy="41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989733" cy="1058332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1. Communiquer oralement et professionnellement</a:t>
            </a:r>
            <a:br>
              <a:rPr lang="fr-FR" sz="3200" b="1" dirty="0"/>
            </a:br>
            <a:r>
              <a:rPr lang="fr-FR" sz="3200" b="1" dirty="0"/>
              <a:t>1.1. L’accueil en face à face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1083735" y="1753525"/>
            <a:ext cx="9414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FF00"/>
                </a:solidFill>
                <a:latin typeface="ITC Century Std Light"/>
              </a:rPr>
              <a:t>L’interlocuteur doit se sentir accueilli, considéré et respecté tout au long du contact. </a:t>
            </a:r>
            <a:endParaRPr lang="fr-FR" sz="2800" b="1" dirty="0">
              <a:solidFill>
                <a:srgbClr val="FFFF00"/>
              </a:solidFill>
            </a:endParaRP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4" y="3097099"/>
            <a:ext cx="11051490" cy="23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989733" cy="1058332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1. Communiquer oralement et professionnellement</a:t>
            </a:r>
            <a:br>
              <a:rPr lang="fr-FR" sz="3200" b="1" dirty="0"/>
            </a:br>
            <a:r>
              <a:rPr lang="fr-FR" sz="3200" b="1" dirty="0"/>
              <a:t>1.1. L’accueil en face à face</a:t>
            </a:r>
            <a:endParaRPr lang="fr-FR" sz="5400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6" y="1227666"/>
            <a:ext cx="9625150" cy="53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989733" cy="1058332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1. Communiquer oralement et professionnellement</a:t>
            </a:r>
            <a:br>
              <a:rPr lang="fr-FR" sz="3200" b="1" dirty="0"/>
            </a:br>
            <a:r>
              <a:rPr lang="fr-FR" sz="3200" b="1" dirty="0"/>
              <a:t>1.1. L’accueil en face à face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1100668" y="1290192"/>
            <a:ext cx="9414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  <a:latin typeface="ITC Century Std Light"/>
              </a:rPr>
              <a:t>L’interlocuteur doit se sentir accueilli, considéré et respecté tout au long du contact. </a:t>
            </a: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9" y="2651072"/>
            <a:ext cx="11061263" cy="10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989733" cy="1058332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1. Communiquer oralement et professionnellement</a:t>
            </a:r>
            <a:br>
              <a:rPr lang="fr-FR" sz="3200" b="1" dirty="0"/>
            </a:br>
            <a:r>
              <a:rPr lang="fr-FR" sz="3200" b="1" dirty="0"/>
              <a:t>1.2. L’accueil téléphonique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1058335" y="1132845"/>
            <a:ext cx="9414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  <a:latin typeface="ITC Century Std Light"/>
              </a:rPr>
              <a:t>L’interlocuteur doit se sentir accueilli, considéré et respecté tout au long du contact. 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1963842"/>
            <a:ext cx="11133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ITC Century Std Light"/>
              </a:rPr>
              <a:t>Il est exclusivement oral, d’où l’importance accrue du ton et du rythme de l’élocution. </a:t>
            </a:r>
            <a:endParaRPr lang="fr-FR" sz="2000" b="1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5" y="2489201"/>
            <a:ext cx="9354695" cy="42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989733" cy="1058332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1. Communiquer oralement et professionnellement</a:t>
            </a:r>
            <a:br>
              <a:rPr lang="fr-FR" sz="3200" b="1" dirty="0"/>
            </a:br>
            <a:r>
              <a:rPr lang="fr-FR" sz="3200" b="1" dirty="0"/>
              <a:t>1.3. Technique de communication et d’argumentation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1044386" y="1594303"/>
            <a:ext cx="979294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sz="2400" dirty="0">
                <a:latin typeface="ITC Century Std Light"/>
              </a:rPr>
              <a:t>Deux raisons poussent un client à contacter une entreprise : </a:t>
            </a:r>
          </a:p>
          <a:p>
            <a:pPr marL="2243138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ITC Century Std Light"/>
              </a:rPr>
              <a:t>la </a:t>
            </a:r>
            <a:r>
              <a:rPr lang="fr-FR" sz="2400" b="1" dirty="0">
                <a:latin typeface="ITC Century Std Book"/>
              </a:rPr>
              <a:t>demande d’information</a:t>
            </a:r>
          </a:p>
          <a:p>
            <a:pPr marL="2243138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ITC Century Std Light"/>
              </a:rPr>
              <a:t>la </a:t>
            </a:r>
            <a:r>
              <a:rPr lang="fr-FR" sz="2400" b="1" dirty="0">
                <a:latin typeface="ITC Century Std Book"/>
              </a:rPr>
              <a:t>réclamation</a:t>
            </a:r>
            <a:r>
              <a:rPr lang="fr-FR" sz="2400" dirty="0">
                <a:latin typeface="ITC Century Std Light"/>
              </a:rPr>
              <a:t>. </a:t>
            </a:r>
          </a:p>
          <a:p>
            <a:pPr algn="just">
              <a:spcBef>
                <a:spcPts val="1200"/>
              </a:spcBef>
            </a:pPr>
            <a:endParaRPr lang="fr-FR" sz="2400" dirty="0">
              <a:latin typeface="ITC Century Std Light"/>
            </a:endParaRPr>
          </a:p>
          <a:p>
            <a:pPr algn="just">
              <a:spcBef>
                <a:spcPts val="1200"/>
              </a:spcBef>
            </a:pPr>
            <a:r>
              <a:rPr lang="fr-FR" sz="2400" b="1" dirty="0">
                <a:solidFill>
                  <a:srgbClr val="FFFF00"/>
                </a:solidFill>
                <a:latin typeface="ITC Century Std Light"/>
              </a:rPr>
              <a:t>=&gt; Pour y faire face, l’assistant doit préparer son poste de travail et disposer des outils qui lui permettront d’apporter rapidement une réponse à la demande. 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989733" cy="1058332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1. Communiquer oralement et professionnellement</a:t>
            </a:r>
            <a:br>
              <a:rPr lang="fr-FR" sz="3200" b="1" dirty="0"/>
            </a:br>
            <a:r>
              <a:rPr lang="fr-FR" sz="3200" b="1" dirty="0"/>
              <a:t>1.3. Technique de communication et d’argumentation</a:t>
            </a:r>
            <a:endParaRPr lang="fr-FR" sz="5400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1" y="1732001"/>
            <a:ext cx="10611739" cy="3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989733" cy="1058332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1. Communiquer oralement et professionnellement</a:t>
            </a:r>
            <a:br>
              <a:rPr lang="fr-FR" sz="3200" b="1" dirty="0"/>
            </a:br>
            <a:r>
              <a:rPr lang="fr-FR" sz="3200" b="1" dirty="0"/>
              <a:t>1.3. Technique de communication et d’argumentation</a:t>
            </a:r>
            <a:endParaRPr lang="fr-FR" sz="5400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5" y="1937091"/>
            <a:ext cx="10748584" cy="371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599</TotalTime>
  <Words>366</Words>
  <Application>Microsoft Office PowerPoint</Application>
  <PresentationFormat>Grand écran</PresentationFormat>
  <Paragraphs>32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ITC Century Std Book</vt:lpstr>
      <vt:lpstr>ITC Century Std Light</vt:lpstr>
      <vt:lpstr>Symbol</vt:lpstr>
      <vt:lpstr>Wingdings</vt:lpstr>
      <vt:lpstr>Wingdings 3</vt:lpstr>
      <vt:lpstr>Ion</vt:lpstr>
      <vt:lpstr>1. Communiquer oralement et professionnellement</vt:lpstr>
      <vt:lpstr>1. Communiquer oralement et professionnellement</vt:lpstr>
      <vt:lpstr>1. Communiquer oralement et professionnellement 1.1. L’accueil en face à face</vt:lpstr>
      <vt:lpstr>1. Communiquer oralement et professionnellement 1.1. L’accueil en face à face</vt:lpstr>
      <vt:lpstr>1. Communiquer oralement et professionnellement 1.1. L’accueil en face à face</vt:lpstr>
      <vt:lpstr>1. Communiquer oralement et professionnellement 1.2. L’accueil téléphonique</vt:lpstr>
      <vt:lpstr>1. Communiquer oralement et professionnellement 1.3. Technique de communication et d’argumentation</vt:lpstr>
      <vt:lpstr>1. Communiquer oralement et professionnellement 1.3. Technique de communication et d’argumentation</vt:lpstr>
      <vt:lpstr>1. Communiquer oralement et professionnellement 1.3. Technique de communication et d’argumentation</vt:lpstr>
      <vt:lpstr>1. Communiquer oralement et professionnellement 1.3. Technique de communication et d’argumentation</vt:lpstr>
      <vt:lpstr>1. Communiquer oralement et professionnellement 1.3. Technique de communication et d’argumentation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38</cp:revision>
  <dcterms:created xsi:type="dcterms:W3CDTF">2014-01-14T07:42:30Z</dcterms:created>
  <dcterms:modified xsi:type="dcterms:W3CDTF">2023-01-23T09:19:23Z</dcterms:modified>
</cp:coreProperties>
</file>