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3" r:id="rId6"/>
    <p:sldId id="262" r:id="rId7"/>
    <p:sldId id="261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92D72-D749-4B87-B176-92DA452E8B7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61BB95D-B0EA-4B6B-97A7-6EB3E7DB8621}">
      <dgm:prSet phldrT="[Texte]" custT="1"/>
      <dgm:spPr/>
      <dgm:t>
        <a:bodyPr/>
        <a:lstStyle/>
        <a:p>
          <a:r>
            <a:rPr lang="fr-FR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L'affacturage consiste à céder à un établissement spécialisé (l’affactureur) l’intégralité ou une partie de ses créances clients. </a:t>
          </a:r>
          <a:endParaRPr lang="fr-FR" sz="2400" b="1" dirty="0"/>
        </a:p>
      </dgm:t>
    </dgm:pt>
    <dgm:pt modelId="{38EC9F1A-28FC-4D52-B0EC-6AC15EC0C594}" type="parTrans" cxnId="{CA011AD2-3934-46F4-9F63-17204665754C}">
      <dgm:prSet/>
      <dgm:spPr/>
      <dgm:t>
        <a:bodyPr/>
        <a:lstStyle/>
        <a:p>
          <a:endParaRPr lang="fr-FR" sz="1600"/>
        </a:p>
      </dgm:t>
    </dgm:pt>
    <dgm:pt modelId="{476FFD09-A82D-4C7A-BE8D-A50AF02BEE3B}" type="sibTrans" cxnId="{CA011AD2-3934-46F4-9F63-17204665754C}">
      <dgm:prSet/>
      <dgm:spPr/>
      <dgm:t>
        <a:bodyPr/>
        <a:lstStyle/>
        <a:p>
          <a:endParaRPr lang="fr-FR" sz="1600"/>
        </a:p>
      </dgm:t>
    </dgm:pt>
    <dgm:pt modelId="{654E0A57-796C-4093-A873-2A415F76B3E8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Par la suite, l’affactureur se charge d’encaisser directement les créances. </a:t>
          </a:r>
        </a:p>
      </dgm:t>
    </dgm:pt>
    <dgm:pt modelId="{BA5AE50C-4BA3-44F4-A74C-506CB0964A99}" type="parTrans" cxnId="{E9D98722-998C-4F66-8E13-9255A1E1310D}">
      <dgm:prSet/>
      <dgm:spPr/>
      <dgm:t>
        <a:bodyPr/>
        <a:lstStyle/>
        <a:p>
          <a:endParaRPr lang="fr-FR" sz="1600"/>
        </a:p>
      </dgm:t>
    </dgm:pt>
    <dgm:pt modelId="{8EF1486B-BB25-4200-A33E-3F047A9C8D57}" type="sibTrans" cxnId="{E9D98722-998C-4F66-8E13-9255A1E1310D}">
      <dgm:prSet/>
      <dgm:spPr/>
      <dgm:t>
        <a:bodyPr/>
        <a:lstStyle/>
        <a:p>
          <a:endParaRPr lang="fr-FR" sz="1600"/>
        </a:p>
      </dgm:t>
    </dgm:pt>
    <dgm:pt modelId="{F7437717-36CC-4BDF-9E7F-3338A4F2FC46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En cas d'impayés, le risque est assuré par l’affactureur qui ne peut se retourner contre la société.</a:t>
          </a:r>
        </a:p>
      </dgm:t>
    </dgm:pt>
    <dgm:pt modelId="{2D0E2B1F-B412-4F0F-9717-69C30A018166}" type="parTrans" cxnId="{D7AAD452-175F-47A1-9C5C-DFD30F51CC05}">
      <dgm:prSet/>
      <dgm:spPr/>
      <dgm:t>
        <a:bodyPr/>
        <a:lstStyle/>
        <a:p>
          <a:endParaRPr lang="fr-FR" sz="1600"/>
        </a:p>
      </dgm:t>
    </dgm:pt>
    <dgm:pt modelId="{439E02D9-7911-44A5-86B0-45D818B14A29}" type="sibTrans" cxnId="{D7AAD452-175F-47A1-9C5C-DFD30F51CC05}">
      <dgm:prSet/>
      <dgm:spPr/>
      <dgm:t>
        <a:bodyPr/>
        <a:lstStyle/>
        <a:p>
          <a:endParaRPr lang="fr-FR" sz="1600"/>
        </a:p>
      </dgm:t>
    </dgm:pt>
    <dgm:pt modelId="{219736F2-1F64-4700-9482-2911885F49D7}" type="pres">
      <dgm:prSet presAssocID="{FFB92D72-D749-4B87-B176-92DA452E8B7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105B9BB-92A7-496B-A053-A9316BCD50A7}" type="pres">
      <dgm:prSet presAssocID="{D61BB95D-B0EA-4B6B-97A7-6EB3E7DB8621}" presName="hierRoot1" presStyleCnt="0"/>
      <dgm:spPr/>
    </dgm:pt>
    <dgm:pt modelId="{E0B2D586-6FCC-470B-A6A9-24C3C709266F}" type="pres">
      <dgm:prSet presAssocID="{D61BB95D-B0EA-4B6B-97A7-6EB3E7DB8621}" presName="composite" presStyleCnt="0"/>
      <dgm:spPr/>
    </dgm:pt>
    <dgm:pt modelId="{6B912CFC-3818-4C92-9041-F04B5FAFAE57}" type="pres">
      <dgm:prSet presAssocID="{D61BB95D-B0EA-4B6B-97A7-6EB3E7DB8621}" presName="background" presStyleLbl="node0" presStyleIdx="0" presStyleCnt="1"/>
      <dgm:spPr/>
    </dgm:pt>
    <dgm:pt modelId="{E83D1EEE-A5F7-4E38-9A4D-2FB03C4C11BC}" type="pres">
      <dgm:prSet presAssocID="{D61BB95D-B0EA-4B6B-97A7-6EB3E7DB8621}" presName="text" presStyleLbl="fgAcc0" presStyleIdx="0" presStyleCnt="1" custScaleX="382667" custScaleY="66928">
        <dgm:presLayoutVars>
          <dgm:chPref val="3"/>
        </dgm:presLayoutVars>
      </dgm:prSet>
      <dgm:spPr/>
    </dgm:pt>
    <dgm:pt modelId="{64593D0D-618E-4557-8F1F-5137F2557F8F}" type="pres">
      <dgm:prSet presAssocID="{D61BB95D-B0EA-4B6B-97A7-6EB3E7DB8621}" presName="hierChild2" presStyleCnt="0"/>
      <dgm:spPr/>
    </dgm:pt>
    <dgm:pt modelId="{276CF8BE-0EEE-4582-967E-70D8F24E0D5E}" type="pres">
      <dgm:prSet presAssocID="{BA5AE50C-4BA3-44F4-A74C-506CB0964A99}" presName="Name10" presStyleLbl="parChTrans1D2" presStyleIdx="0" presStyleCnt="2"/>
      <dgm:spPr/>
    </dgm:pt>
    <dgm:pt modelId="{19C4E9C2-5FCF-4ABB-9A05-4ACD7C931FC1}" type="pres">
      <dgm:prSet presAssocID="{654E0A57-796C-4093-A873-2A415F76B3E8}" presName="hierRoot2" presStyleCnt="0"/>
      <dgm:spPr/>
    </dgm:pt>
    <dgm:pt modelId="{3E7166D6-5EA9-44E7-9144-3ECD9337688F}" type="pres">
      <dgm:prSet presAssocID="{654E0A57-796C-4093-A873-2A415F76B3E8}" presName="composite2" presStyleCnt="0"/>
      <dgm:spPr/>
    </dgm:pt>
    <dgm:pt modelId="{B9C01B7A-6897-4B5B-B058-1FB145F0497F}" type="pres">
      <dgm:prSet presAssocID="{654E0A57-796C-4093-A873-2A415F76B3E8}" presName="background2" presStyleLbl="node2" presStyleIdx="0" presStyleCnt="2"/>
      <dgm:spPr/>
    </dgm:pt>
    <dgm:pt modelId="{84CC5482-2215-4B14-B14C-04FDF84EAF87}" type="pres">
      <dgm:prSet presAssocID="{654E0A57-796C-4093-A873-2A415F76B3E8}" presName="text2" presStyleLbl="fgAcc2" presStyleIdx="0" presStyleCnt="2" custScaleX="182338">
        <dgm:presLayoutVars>
          <dgm:chPref val="3"/>
        </dgm:presLayoutVars>
      </dgm:prSet>
      <dgm:spPr/>
    </dgm:pt>
    <dgm:pt modelId="{2A46DA48-6934-498E-B86B-A8265D28EE5D}" type="pres">
      <dgm:prSet presAssocID="{654E0A57-796C-4093-A873-2A415F76B3E8}" presName="hierChild3" presStyleCnt="0"/>
      <dgm:spPr/>
    </dgm:pt>
    <dgm:pt modelId="{B134F791-1D10-40F3-9969-2258069A0A9B}" type="pres">
      <dgm:prSet presAssocID="{2D0E2B1F-B412-4F0F-9717-69C30A018166}" presName="Name10" presStyleLbl="parChTrans1D2" presStyleIdx="1" presStyleCnt="2"/>
      <dgm:spPr/>
    </dgm:pt>
    <dgm:pt modelId="{BFBDE705-7592-4101-8959-8594002E635F}" type="pres">
      <dgm:prSet presAssocID="{F7437717-36CC-4BDF-9E7F-3338A4F2FC46}" presName="hierRoot2" presStyleCnt="0"/>
      <dgm:spPr/>
    </dgm:pt>
    <dgm:pt modelId="{4FD8AC62-F810-4064-85DF-88317558C4D6}" type="pres">
      <dgm:prSet presAssocID="{F7437717-36CC-4BDF-9E7F-3338A4F2FC46}" presName="composite2" presStyleCnt="0"/>
      <dgm:spPr/>
    </dgm:pt>
    <dgm:pt modelId="{8F702C92-AC70-4F16-B9D0-17E17CDB85EF}" type="pres">
      <dgm:prSet presAssocID="{F7437717-36CC-4BDF-9E7F-3338A4F2FC46}" presName="background2" presStyleLbl="node2" presStyleIdx="1" presStyleCnt="2"/>
      <dgm:spPr/>
    </dgm:pt>
    <dgm:pt modelId="{9C3C30FD-D806-4719-BDCC-B6E5C8717D58}" type="pres">
      <dgm:prSet presAssocID="{F7437717-36CC-4BDF-9E7F-3338A4F2FC46}" presName="text2" presStyleLbl="fgAcc2" presStyleIdx="1" presStyleCnt="2" custScaleX="182338">
        <dgm:presLayoutVars>
          <dgm:chPref val="3"/>
        </dgm:presLayoutVars>
      </dgm:prSet>
      <dgm:spPr/>
    </dgm:pt>
    <dgm:pt modelId="{0D4BAEE8-6B1B-4BEF-B1BC-7636052B0582}" type="pres">
      <dgm:prSet presAssocID="{F7437717-36CC-4BDF-9E7F-3338A4F2FC46}" presName="hierChild3" presStyleCnt="0"/>
      <dgm:spPr/>
    </dgm:pt>
  </dgm:ptLst>
  <dgm:cxnLst>
    <dgm:cxn modelId="{E9D98722-998C-4F66-8E13-9255A1E1310D}" srcId="{D61BB95D-B0EA-4B6B-97A7-6EB3E7DB8621}" destId="{654E0A57-796C-4093-A873-2A415F76B3E8}" srcOrd="0" destOrd="0" parTransId="{BA5AE50C-4BA3-44F4-A74C-506CB0964A99}" sibTransId="{8EF1486B-BB25-4200-A33E-3F047A9C8D57}"/>
    <dgm:cxn modelId="{32566972-E828-4DEB-88DF-0FCE71EDF0CE}" type="presOf" srcId="{654E0A57-796C-4093-A873-2A415F76B3E8}" destId="{84CC5482-2215-4B14-B14C-04FDF84EAF87}" srcOrd="0" destOrd="0" presId="urn:microsoft.com/office/officeart/2005/8/layout/hierarchy1"/>
    <dgm:cxn modelId="{B377B072-298A-4CF8-84B1-FA9509281BDE}" type="presOf" srcId="{D61BB95D-B0EA-4B6B-97A7-6EB3E7DB8621}" destId="{E83D1EEE-A5F7-4E38-9A4D-2FB03C4C11BC}" srcOrd="0" destOrd="0" presId="urn:microsoft.com/office/officeart/2005/8/layout/hierarchy1"/>
    <dgm:cxn modelId="{D7AAD452-175F-47A1-9C5C-DFD30F51CC05}" srcId="{D61BB95D-B0EA-4B6B-97A7-6EB3E7DB8621}" destId="{F7437717-36CC-4BDF-9E7F-3338A4F2FC46}" srcOrd="1" destOrd="0" parTransId="{2D0E2B1F-B412-4F0F-9717-69C30A018166}" sibTransId="{439E02D9-7911-44A5-86B0-45D818B14A29}"/>
    <dgm:cxn modelId="{E81EBC59-C26F-4610-BC19-08917C9872F4}" type="presOf" srcId="{BA5AE50C-4BA3-44F4-A74C-506CB0964A99}" destId="{276CF8BE-0EEE-4582-967E-70D8F24E0D5E}" srcOrd="0" destOrd="0" presId="urn:microsoft.com/office/officeart/2005/8/layout/hierarchy1"/>
    <dgm:cxn modelId="{D3557A85-46E7-4200-A92B-E73F74D8D3C6}" type="presOf" srcId="{2D0E2B1F-B412-4F0F-9717-69C30A018166}" destId="{B134F791-1D10-40F3-9969-2258069A0A9B}" srcOrd="0" destOrd="0" presId="urn:microsoft.com/office/officeart/2005/8/layout/hierarchy1"/>
    <dgm:cxn modelId="{793B90CA-2CEB-4D8B-AEC0-5DC010D6FC51}" type="presOf" srcId="{F7437717-36CC-4BDF-9E7F-3338A4F2FC46}" destId="{9C3C30FD-D806-4719-BDCC-B6E5C8717D58}" srcOrd="0" destOrd="0" presId="urn:microsoft.com/office/officeart/2005/8/layout/hierarchy1"/>
    <dgm:cxn modelId="{CA011AD2-3934-46F4-9F63-17204665754C}" srcId="{FFB92D72-D749-4B87-B176-92DA452E8B7E}" destId="{D61BB95D-B0EA-4B6B-97A7-6EB3E7DB8621}" srcOrd="0" destOrd="0" parTransId="{38EC9F1A-28FC-4D52-B0EC-6AC15EC0C594}" sibTransId="{476FFD09-A82D-4C7A-BE8D-A50AF02BEE3B}"/>
    <dgm:cxn modelId="{BC5056E5-892B-498D-A38F-B396E1EDF1C8}" type="presOf" srcId="{FFB92D72-D749-4B87-B176-92DA452E8B7E}" destId="{219736F2-1F64-4700-9482-2911885F49D7}" srcOrd="0" destOrd="0" presId="urn:microsoft.com/office/officeart/2005/8/layout/hierarchy1"/>
    <dgm:cxn modelId="{89CDA937-ED11-4295-BC45-AFD7088DA497}" type="presParOf" srcId="{219736F2-1F64-4700-9482-2911885F49D7}" destId="{5105B9BB-92A7-496B-A053-A9316BCD50A7}" srcOrd="0" destOrd="0" presId="urn:microsoft.com/office/officeart/2005/8/layout/hierarchy1"/>
    <dgm:cxn modelId="{7A60E2C6-890B-4CA9-8A17-53D3D299B88A}" type="presParOf" srcId="{5105B9BB-92A7-496B-A053-A9316BCD50A7}" destId="{E0B2D586-6FCC-470B-A6A9-24C3C709266F}" srcOrd="0" destOrd="0" presId="urn:microsoft.com/office/officeart/2005/8/layout/hierarchy1"/>
    <dgm:cxn modelId="{A0C8808D-3ECB-40C6-A7E8-0E00564C3158}" type="presParOf" srcId="{E0B2D586-6FCC-470B-A6A9-24C3C709266F}" destId="{6B912CFC-3818-4C92-9041-F04B5FAFAE57}" srcOrd="0" destOrd="0" presId="urn:microsoft.com/office/officeart/2005/8/layout/hierarchy1"/>
    <dgm:cxn modelId="{CB004F90-DB5D-48CF-B59B-3CB63D89A2A2}" type="presParOf" srcId="{E0B2D586-6FCC-470B-A6A9-24C3C709266F}" destId="{E83D1EEE-A5F7-4E38-9A4D-2FB03C4C11BC}" srcOrd="1" destOrd="0" presId="urn:microsoft.com/office/officeart/2005/8/layout/hierarchy1"/>
    <dgm:cxn modelId="{80226A7C-7FB5-43D9-9820-7F090E787026}" type="presParOf" srcId="{5105B9BB-92A7-496B-A053-A9316BCD50A7}" destId="{64593D0D-618E-4557-8F1F-5137F2557F8F}" srcOrd="1" destOrd="0" presId="urn:microsoft.com/office/officeart/2005/8/layout/hierarchy1"/>
    <dgm:cxn modelId="{F431DC2A-2519-4473-A2AC-3C32001E9E47}" type="presParOf" srcId="{64593D0D-618E-4557-8F1F-5137F2557F8F}" destId="{276CF8BE-0EEE-4582-967E-70D8F24E0D5E}" srcOrd="0" destOrd="0" presId="urn:microsoft.com/office/officeart/2005/8/layout/hierarchy1"/>
    <dgm:cxn modelId="{0AD555F8-199E-4B51-B19B-7934607D26B7}" type="presParOf" srcId="{64593D0D-618E-4557-8F1F-5137F2557F8F}" destId="{19C4E9C2-5FCF-4ABB-9A05-4ACD7C931FC1}" srcOrd="1" destOrd="0" presId="urn:microsoft.com/office/officeart/2005/8/layout/hierarchy1"/>
    <dgm:cxn modelId="{D5EE12E7-F25D-4867-A8D3-6866D71764E7}" type="presParOf" srcId="{19C4E9C2-5FCF-4ABB-9A05-4ACD7C931FC1}" destId="{3E7166D6-5EA9-44E7-9144-3ECD9337688F}" srcOrd="0" destOrd="0" presId="urn:microsoft.com/office/officeart/2005/8/layout/hierarchy1"/>
    <dgm:cxn modelId="{0B4A1416-26F0-4DDA-871D-9958F4BA5CB4}" type="presParOf" srcId="{3E7166D6-5EA9-44E7-9144-3ECD9337688F}" destId="{B9C01B7A-6897-4B5B-B058-1FB145F0497F}" srcOrd="0" destOrd="0" presId="urn:microsoft.com/office/officeart/2005/8/layout/hierarchy1"/>
    <dgm:cxn modelId="{DAA946EF-D03F-4679-A893-1E0F7ADC99D8}" type="presParOf" srcId="{3E7166D6-5EA9-44E7-9144-3ECD9337688F}" destId="{84CC5482-2215-4B14-B14C-04FDF84EAF87}" srcOrd="1" destOrd="0" presId="urn:microsoft.com/office/officeart/2005/8/layout/hierarchy1"/>
    <dgm:cxn modelId="{7469CD14-D34A-4086-858B-C8EE85E893F2}" type="presParOf" srcId="{19C4E9C2-5FCF-4ABB-9A05-4ACD7C931FC1}" destId="{2A46DA48-6934-498E-B86B-A8265D28EE5D}" srcOrd="1" destOrd="0" presId="urn:microsoft.com/office/officeart/2005/8/layout/hierarchy1"/>
    <dgm:cxn modelId="{B7A07E91-BD90-4776-AA0D-5F0ADB94C21E}" type="presParOf" srcId="{64593D0D-618E-4557-8F1F-5137F2557F8F}" destId="{B134F791-1D10-40F3-9969-2258069A0A9B}" srcOrd="2" destOrd="0" presId="urn:microsoft.com/office/officeart/2005/8/layout/hierarchy1"/>
    <dgm:cxn modelId="{C4402FC1-D3BB-4E5D-B2EC-8CA2D7164C87}" type="presParOf" srcId="{64593D0D-618E-4557-8F1F-5137F2557F8F}" destId="{BFBDE705-7592-4101-8959-8594002E635F}" srcOrd="3" destOrd="0" presId="urn:microsoft.com/office/officeart/2005/8/layout/hierarchy1"/>
    <dgm:cxn modelId="{858B8D84-A56E-4A4C-B3D9-EDAC2D55CF35}" type="presParOf" srcId="{BFBDE705-7592-4101-8959-8594002E635F}" destId="{4FD8AC62-F810-4064-85DF-88317558C4D6}" srcOrd="0" destOrd="0" presId="urn:microsoft.com/office/officeart/2005/8/layout/hierarchy1"/>
    <dgm:cxn modelId="{1EFB63DE-5BED-4AD9-93AE-C05F35F051BE}" type="presParOf" srcId="{4FD8AC62-F810-4064-85DF-88317558C4D6}" destId="{8F702C92-AC70-4F16-B9D0-17E17CDB85EF}" srcOrd="0" destOrd="0" presId="urn:microsoft.com/office/officeart/2005/8/layout/hierarchy1"/>
    <dgm:cxn modelId="{43242594-26C3-472E-8AD5-B700B0B85BE6}" type="presParOf" srcId="{4FD8AC62-F810-4064-85DF-88317558C4D6}" destId="{9C3C30FD-D806-4719-BDCC-B6E5C8717D58}" srcOrd="1" destOrd="0" presId="urn:microsoft.com/office/officeart/2005/8/layout/hierarchy1"/>
    <dgm:cxn modelId="{AF2155F5-D3C1-4E01-8CBF-4B15CB8ED32C}" type="presParOf" srcId="{BFBDE705-7592-4101-8959-8594002E635F}" destId="{0D4BAEE8-6B1B-4BEF-B1BC-7636052B058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DAD1D0-B29D-4472-8F89-A89E5EE20162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F7DFEE07-D7D5-4DD4-821A-1E5BB644AB65}">
      <dgm:prSet phldrT="[Texte]" custT="1"/>
      <dgm:spPr/>
      <dgm:t>
        <a:bodyPr/>
        <a:lstStyle/>
        <a:p>
          <a:r>
            <a: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Rémunération affactureur</a:t>
          </a:r>
          <a:endParaRPr lang="fr-FR" sz="2800" dirty="0"/>
        </a:p>
      </dgm:t>
    </dgm:pt>
    <dgm:pt modelId="{4854D5BE-565F-43B5-B6EE-3740B5F38EFB}" type="parTrans" cxnId="{CC5D4B09-D1CE-4513-99F9-E09F384B51E0}">
      <dgm:prSet/>
      <dgm:spPr/>
      <dgm:t>
        <a:bodyPr/>
        <a:lstStyle/>
        <a:p>
          <a:endParaRPr lang="fr-FR" sz="1400"/>
        </a:p>
      </dgm:t>
    </dgm:pt>
    <dgm:pt modelId="{B1D9B610-2B7D-4BBF-8DAB-FAA0FDE80C63}" type="sibTrans" cxnId="{CC5D4B09-D1CE-4513-99F9-E09F384B51E0}">
      <dgm:prSet/>
      <dgm:spPr/>
      <dgm:t>
        <a:bodyPr/>
        <a:lstStyle/>
        <a:p>
          <a:endParaRPr lang="fr-FR" sz="1400"/>
        </a:p>
      </dgm:t>
    </dgm:pt>
    <dgm:pt modelId="{73033742-345A-40B3-AC21-0EE7C2E54F28}">
      <dgm:prSet custT="1"/>
      <dgm:spPr/>
      <dgm:t>
        <a:bodyPr/>
        <a:lstStyle/>
        <a:p>
          <a:r>
            <a: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Commission d'affacturage </a:t>
          </a:r>
          <a:endParaRPr lang="fr-FR" sz="2800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85717F88-A41C-49DA-AA86-9DD518FABDCC}" type="parTrans" cxnId="{060ACC37-F101-4869-8EA3-B6742CBD8EDE}">
      <dgm:prSet/>
      <dgm:spPr/>
      <dgm:t>
        <a:bodyPr/>
        <a:lstStyle/>
        <a:p>
          <a:endParaRPr lang="fr-FR" sz="1400"/>
        </a:p>
      </dgm:t>
    </dgm:pt>
    <dgm:pt modelId="{B98F13B2-DA9B-4DC3-BFE7-781B7896AC41}" type="sibTrans" cxnId="{060ACC37-F101-4869-8EA3-B6742CBD8EDE}">
      <dgm:prSet/>
      <dgm:spPr/>
      <dgm:t>
        <a:bodyPr/>
        <a:lstStyle/>
        <a:p>
          <a:endParaRPr lang="fr-FR" sz="1400"/>
        </a:p>
      </dgm:t>
    </dgm:pt>
    <dgm:pt modelId="{2EA01776-0938-4CA3-AE32-4946588FFDD4}">
      <dgm:prSet custT="1"/>
      <dgm:spPr/>
      <dgm:t>
        <a:bodyPr/>
        <a:lstStyle/>
        <a:p>
          <a:r>
            <a: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Commission de financement</a:t>
          </a:r>
          <a:r>
            <a:rPr lang="fr-FR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endParaRPr lang="fr-FR" sz="28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06D4EBA-A880-4524-B320-C6EBDFBD1D5A}" type="parTrans" cxnId="{7FD7D2E5-ECC5-4A04-BE2C-BC2AC6953489}">
      <dgm:prSet/>
      <dgm:spPr/>
      <dgm:t>
        <a:bodyPr/>
        <a:lstStyle/>
        <a:p>
          <a:endParaRPr lang="fr-FR" sz="1400"/>
        </a:p>
      </dgm:t>
    </dgm:pt>
    <dgm:pt modelId="{809DB6A4-7E1A-4E9D-9315-BA4E28484E58}" type="sibTrans" cxnId="{7FD7D2E5-ECC5-4A04-BE2C-BC2AC6953489}">
      <dgm:prSet/>
      <dgm:spPr/>
      <dgm:t>
        <a:bodyPr/>
        <a:lstStyle/>
        <a:p>
          <a:endParaRPr lang="fr-FR" sz="1400"/>
        </a:p>
      </dgm:t>
    </dgm:pt>
    <dgm:pt modelId="{FAAAE8AC-634B-4118-A26E-C48241B68B48}">
      <dgm:prSet custT="1"/>
      <dgm:spPr/>
      <dgm:t>
        <a:bodyPr/>
        <a:lstStyle/>
        <a:p>
          <a:r>
            <a: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Frais annexes</a:t>
          </a:r>
          <a:endParaRPr lang="fr-FR" sz="28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9046F5D-DBBB-4897-BFC9-E007B5BD30B4}" type="parTrans" cxnId="{1C294F00-C7C0-4A90-BEBA-E3C311C798A9}">
      <dgm:prSet/>
      <dgm:spPr/>
      <dgm:t>
        <a:bodyPr/>
        <a:lstStyle/>
        <a:p>
          <a:endParaRPr lang="fr-FR" sz="1400"/>
        </a:p>
      </dgm:t>
    </dgm:pt>
    <dgm:pt modelId="{70094425-6A21-488F-8951-6C5B9CD48C33}" type="sibTrans" cxnId="{1C294F00-C7C0-4A90-BEBA-E3C311C798A9}">
      <dgm:prSet/>
      <dgm:spPr/>
      <dgm:t>
        <a:bodyPr/>
        <a:lstStyle/>
        <a:p>
          <a:endParaRPr lang="fr-FR" sz="1400"/>
        </a:p>
      </dgm:t>
    </dgm:pt>
    <dgm:pt modelId="{5D7D70CA-96B5-46F7-9DCE-187CC5667500}" type="pres">
      <dgm:prSet presAssocID="{36DAD1D0-B29D-4472-8F89-A89E5EE2016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80CE9F1-F7DE-4DE5-AE39-2AF88291F8D8}" type="pres">
      <dgm:prSet presAssocID="{F7DFEE07-D7D5-4DD4-821A-1E5BB644AB65}" presName="hierRoot1" presStyleCnt="0">
        <dgm:presLayoutVars>
          <dgm:hierBranch val="init"/>
        </dgm:presLayoutVars>
      </dgm:prSet>
      <dgm:spPr/>
    </dgm:pt>
    <dgm:pt modelId="{C6B9448F-C8DE-4696-A0B7-E076333CEAAF}" type="pres">
      <dgm:prSet presAssocID="{F7DFEE07-D7D5-4DD4-821A-1E5BB644AB65}" presName="rootComposite1" presStyleCnt="0"/>
      <dgm:spPr/>
    </dgm:pt>
    <dgm:pt modelId="{B992DFAC-508B-4E3B-9678-43382937731B}" type="pres">
      <dgm:prSet presAssocID="{F7DFEE07-D7D5-4DD4-821A-1E5BB644AB65}" presName="rootText1" presStyleLbl="node0" presStyleIdx="0" presStyleCnt="1">
        <dgm:presLayoutVars>
          <dgm:chPref val="3"/>
        </dgm:presLayoutVars>
      </dgm:prSet>
      <dgm:spPr/>
    </dgm:pt>
    <dgm:pt modelId="{651D5FE4-20FB-4C3F-B611-066E74AC0D7B}" type="pres">
      <dgm:prSet presAssocID="{F7DFEE07-D7D5-4DD4-821A-1E5BB644AB65}" presName="rootConnector1" presStyleLbl="node1" presStyleIdx="0" presStyleCnt="0"/>
      <dgm:spPr/>
    </dgm:pt>
    <dgm:pt modelId="{4728B8CB-0EB1-40DC-BC28-658821E48789}" type="pres">
      <dgm:prSet presAssocID="{F7DFEE07-D7D5-4DD4-821A-1E5BB644AB65}" presName="hierChild2" presStyleCnt="0"/>
      <dgm:spPr/>
    </dgm:pt>
    <dgm:pt modelId="{2BF039E5-CAD1-4FDC-BC44-AF0C627B2B0A}" type="pres">
      <dgm:prSet presAssocID="{85717F88-A41C-49DA-AA86-9DD518FABDCC}" presName="Name64" presStyleLbl="parChTrans1D2" presStyleIdx="0" presStyleCnt="3"/>
      <dgm:spPr/>
    </dgm:pt>
    <dgm:pt modelId="{AE853920-FD9E-47E6-B864-D87E879C6A44}" type="pres">
      <dgm:prSet presAssocID="{73033742-345A-40B3-AC21-0EE7C2E54F28}" presName="hierRoot2" presStyleCnt="0">
        <dgm:presLayoutVars>
          <dgm:hierBranch val="init"/>
        </dgm:presLayoutVars>
      </dgm:prSet>
      <dgm:spPr/>
    </dgm:pt>
    <dgm:pt modelId="{8DDC6705-43F9-4A19-9B5F-A856CBE111AC}" type="pres">
      <dgm:prSet presAssocID="{73033742-345A-40B3-AC21-0EE7C2E54F28}" presName="rootComposite" presStyleCnt="0"/>
      <dgm:spPr/>
    </dgm:pt>
    <dgm:pt modelId="{272C30AD-9A16-4C38-9440-DD2B83BD5867}" type="pres">
      <dgm:prSet presAssocID="{73033742-345A-40B3-AC21-0EE7C2E54F28}" presName="rootText" presStyleLbl="node2" presStyleIdx="0" presStyleCnt="3" custScaleX="173957">
        <dgm:presLayoutVars>
          <dgm:chPref val="3"/>
        </dgm:presLayoutVars>
      </dgm:prSet>
      <dgm:spPr/>
    </dgm:pt>
    <dgm:pt modelId="{2622BA82-64AC-45DF-8762-B47FD6A13270}" type="pres">
      <dgm:prSet presAssocID="{73033742-345A-40B3-AC21-0EE7C2E54F28}" presName="rootConnector" presStyleLbl="node2" presStyleIdx="0" presStyleCnt="3"/>
      <dgm:spPr/>
    </dgm:pt>
    <dgm:pt modelId="{1FE92780-4634-4389-9EEE-59B1D171BBB7}" type="pres">
      <dgm:prSet presAssocID="{73033742-345A-40B3-AC21-0EE7C2E54F28}" presName="hierChild4" presStyleCnt="0"/>
      <dgm:spPr/>
    </dgm:pt>
    <dgm:pt modelId="{28E9CCCB-6CAE-4C70-8996-2B2ACDDD97CD}" type="pres">
      <dgm:prSet presAssocID="{73033742-345A-40B3-AC21-0EE7C2E54F28}" presName="hierChild5" presStyleCnt="0"/>
      <dgm:spPr/>
    </dgm:pt>
    <dgm:pt modelId="{C3F8A443-706F-4D67-90FE-7B8E6FC29B7E}" type="pres">
      <dgm:prSet presAssocID="{906D4EBA-A880-4524-B320-C6EBDFBD1D5A}" presName="Name64" presStyleLbl="parChTrans1D2" presStyleIdx="1" presStyleCnt="3"/>
      <dgm:spPr/>
    </dgm:pt>
    <dgm:pt modelId="{39082812-1E01-43B5-8BB7-C3E7A5B28999}" type="pres">
      <dgm:prSet presAssocID="{2EA01776-0938-4CA3-AE32-4946588FFDD4}" presName="hierRoot2" presStyleCnt="0">
        <dgm:presLayoutVars>
          <dgm:hierBranch val="init"/>
        </dgm:presLayoutVars>
      </dgm:prSet>
      <dgm:spPr/>
    </dgm:pt>
    <dgm:pt modelId="{29B05246-82CD-409B-BB4E-27EA1847605B}" type="pres">
      <dgm:prSet presAssocID="{2EA01776-0938-4CA3-AE32-4946588FFDD4}" presName="rootComposite" presStyleCnt="0"/>
      <dgm:spPr/>
    </dgm:pt>
    <dgm:pt modelId="{18F36767-84E4-43A0-B668-33931EFE174F}" type="pres">
      <dgm:prSet presAssocID="{2EA01776-0938-4CA3-AE32-4946588FFDD4}" presName="rootText" presStyleLbl="node2" presStyleIdx="1" presStyleCnt="3" custScaleX="173957">
        <dgm:presLayoutVars>
          <dgm:chPref val="3"/>
        </dgm:presLayoutVars>
      </dgm:prSet>
      <dgm:spPr/>
    </dgm:pt>
    <dgm:pt modelId="{42FAC2E7-F89A-40E8-982C-CD5A85E844B3}" type="pres">
      <dgm:prSet presAssocID="{2EA01776-0938-4CA3-AE32-4946588FFDD4}" presName="rootConnector" presStyleLbl="node2" presStyleIdx="1" presStyleCnt="3"/>
      <dgm:spPr/>
    </dgm:pt>
    <dgm:pt modelId="{8A51741E-AA36-4E40-B84C-7F10ECC5069E}" type="pres">
      <dgm:prSet presAssocID="{2EA01776-0938-4CA3-AE32-4946588FFDD4}" presName="hierChild4" presStyleCnt="0"/>
      <dgm:spPr/>
    </dgm:pt>
    <dgm:pt modelId="{43811A0A-059C-48B0-9D63-3BC270C5F5B7}" type="pres">
      <dgm:prSet presAssocID="{2EA01776-0938-4CA3-AE32-4946588FFDD4}" presName="hierChild5" presStyleCnt="0"/>
      <dgm:spPr/>
    </dgm:pt>
    <dgm:pt modelId="{5820F79D-B0AB-4D1C-8D40-F7DF43E81880}" type="pres">
      <dgm:prSet presAssocID="{C9046F5D-DBBB-4897-BFC9-E007B5BD30B4}" presName="Name64" presStyleLbl="parChTrans1D2" presStyleIdx="2" presStyleCnt="3"/>
      <dgm:spPr/>
    </dgm:pt>
    <dgm:pt modelId="{195183CF-7770-4D05-8B15-BDDC6BB81891}" type="pres">
      <dgm:prSet presAssocID="{FAAAE8AC-634B-4118-A26E-C48241B68B48}" presName="hierRoot2" presStyleCnt="0">
        <dgm:presLayoutVars>
          <dgm:hierBranch val="init"/>
        </dgm:presLayoutVars>
      </dgm:prSet>
      <dgm:spPr/>
    </dgm:pt>
    <dgm:pt modelId="{6D270667-9AA2-4126-9493-15A90C74C719}" type="pres">
      <dgm:prSet presAssocID="{FAAAE8AC-634B-4118-A26E-C48241B68B48}" presName="rootComposite" presStyleCnt="0"/>
      <dgm:spPr/>
    </dgm:pt>
    <dgm:pt modelId="{C8F31C97-1224-44FB-942C-CE0742441E78}" type="pres">
      <dgm:prSet presAssocID="{FAAAE8AC-634B-4118-A26E-C48241B68B48}" presName="rootText" presStyleLbl="node2" presStyleIdx="2" presStyleCnt="3" custScaleX="173957">
        <dgm:presLayoutVars>
          <dgm:chPref val="3"/>
        </dgm:presLayoutVars>
      </dgm:prSet>
      <dgm:spPr/>
    </dgm:pt>
    <dgm:pt modelId="{42A1FE80-AE30-4700-96FD-0195DC0C1493}" type="pres">
      <dgm:prSet presAssocID="{FAAAE8AC-634B-4118-A26E-C48241B68B48}" presName="rootConnector" presStyleLbl="node2" presStyleIdx="2" presStyleCnt="3"/>
      <dgm:spPr/>
    </dgm:pt>
    <dgm:pt modelId="{783873EC-A4A7-4215-BFD7-7A25CC45647A}" type="pres">
      <dgm:prSet presAssocID="{FAAAE8AC-634B-4118-A26E-C48241B68B48}" presName="hierChild4" presStyleCnt="0"/>
      <dgm:spPr/>
    </dgm:pt>
    <dgm:pt modelId="{F43FA937-0E5E-42F1-ABB3-7FD093DD3BD4}" type="pres">
      <dgm:prSet presAssocID="{FAAAE8AC-634B-4118-A26E-C48241B68B48}" presName="hierChild5" presStyleCnt="0"/>
      <dgm:spPr/>
    </dgm:pt>
    <dgm:pt modelId="{893D01FA-EDBA-46EB-B293-BA8435F9FF43}" type="pres">
      <dgm:prSet presAssocID="{F7DFEE07-D7D5-4DD4-821A-1E5BB644AB65}" presName="hierChild3" presStyleCnt="0"/>
      <dgm:spPr/>
    </dgm:pt>
  </dgm:ptLst>
  <dgm:cxnLst>
    <dgm:cxn modelId="{1C294F00-C7C0-4A90-BEBA-E3C311C798A9}" srcId="{F7DFEE07-D7D5-4DD4-821A-1E5BB644AB65}" destId="{FAAAE8AC-634B-4118-A26E-C48241B68B48}" srcOrd="2" destOrd="0" parTransId="{C9046F5D-DBBB-4897-BFC9-E007B5BD30B4}" sibTransId="{70094425-6A21-488F-8951-6C5B9CD48C33}"/>
    <dgm:cxn modelId="{CC5D4B09-D1CE-4513-99F9-E09F384B51E0}" srcId="{36DAD1D0-B29D-4472-8F89-A89E5EE20162}" destId="{F7DFEE07-D7D5-4DD4-821A-1E5BB644AB65}" srcOrd="0" destOrd="0" parTransId="{4854D5BE-565F-43B5-B6EE-3740B5F38EFB}" sibTransId="{B1D9B610-2B7D-4BBF-8DAB-FAA0FDE80C63}"/>
    <dgm:cxn modelId="{CE0F3B1E-83A1-4617-97A1-06CEC027962D}" type="presOf" srcId="{36DAD1D0-B29D-4472-8F89-A89E5EE20162}" destId="{5D7D70CA-96B5-46F7-9DCE-187CC5667500}" srcOrd="0" destOrd="0" presId="urn:microsoft.com/office/officeart/2009/3/layout/HorizontalOrganizationChart"/>
    <dgm:cxn modelId="{9674DB25-AEB5-44B6-90DC-0A404959642E}" type="presOf" srcId="{C9046F5D-DBBB-4897-BFC9-E007B5BD30B4}" destId="{5820F79D-B0AB-4D1C-8D40-F7DF43E81880}" srcOrd="0" destOrd="0" presId="urn:microsoft.com/office/officeart/2009/3/layout/HorizontalOrganizationChart"/>
    <dgm:cxn modelId="{060ACC37-F101-4869-8EA3-B6742CBD8EDE}" srcId="{F7DFEE07-D7D5-4DD4-821A-1E5BB644AB65}" destId="{73033742-345A-40B3-AC21-0EE7C2E54F28}" srcOrd="0" destOrd="0" parTransId="{85717F88-A41C-49DA-AA86-9DD518FABDCC}" sibTransId="{B98F13B2-DA9B-4DC3-BFE7-781B7896AC41}"/>
    <dgm:cxn modelId="{5622B469-6A2B-4E6F-8B0A-A770096DE891}" type="presOf" srcId="{85717F88-A41C-49DA-AA86-9DD518FABDCC}" destId="{2BF039E5-CAD1-4FDC-BC44-AF0C627B2B0A}" srcOrd="0" destOrd="0" presId="urn:microsoft.com/office/officeart/2009/3/layout/HorizontalOrganizationChart"/>
    <dgm:cxn modelId="{B41F0150-ADFB-4831-977D-D2860FA7F579}" type="presOf" srcId="{2EA01776-0938-4CA3-AE32-4946588FFDD4}" destId="{18F36767-84E4-43A0-B668-33931EFE174F}" srcOrd="0" destOrd="0" presId="urn:microsoft.com/office/officeart/2009/3/layout/HorizontalOrganizationChart"/>
    <dgm:cxn modelId="{A85A8C78-C674-4DD8-A4BC-11723091FEFB}" type="presOf" srcId="{906D4EBA-A880-4524-B320-C6EBDFBD1D5A}" destId="{C3F8A443-706F-4D67-90FE-7B8E6FC29B7E}" srcOrd="0" destOrd="0" presId="urn:microsoft.com/office/officeart/2009/3/layout/HorizontalOrganizationChart"/>
    <dgm:cxn modelId="{92A24686-FCAD-4E3C-ACE2-4B03ABEE5050}" type="presOf" srcId="{FAAAE8AC-634B-4118-A26E-C48241B68B48}" destId="{42A1FE80-AE30-4700-96FD-0195DC0C1493}" srcOrd="1" destOrd="0" presId="urn:microsoft.com/office/officeart/2009/3/layout/HorizontalOrganizationChart"/>
    <dgm:cxn modelId="{5B996390-B7C2-4E77-96BD-69C3A5BC49E0}" type="presOf" srcId="{2EA01776-0938-4CA3-AE32-4946588FFDD4}" destId="{42FAC2E7-F89A-40E8-982C-CD5A85E844B3}" srcOrd="1" destOrd="0" presId="urn:microsoft.com/office/officeart/2009/3/layout/HorizontalOrganizationChart"/>
    <dgm:cxn modelId="{D9A4F4AE-3563-48B0-A9A8-4BB5B0F57889}" type="presOf" srcId="{73033742-345A-40B3-AC21-0EE7C2E54F28}" destId="{2622BA82-64AC-45DF-8762-B47FD6A13270}" srcOrd="1" destOrd="0" presId="urn:microsoft.com/office/officeart/2009/3/layout/HorizontalOrganizationChart"/>
    <dgm:cxn modelId="{72D988C6-D3B3-44BD-BF27-632238A703DD}" type="presOf" srcId="{FAAAE8AC-634B-4118-A26E-C48241B68B48}" destId="{C8F31C97-1224-44FB-942C-CE0742441E78}" srcOrd="0" destOrd="0" presId="urn:microsoft.com/office/officeart/2009/3/layout/HorizontalOrganizationChart"/>
    <dgm:cxn modelId="{9D9095CE-2F32-43E6-BD07-7DF6FD84AA9B}" type="presOf" srcId="{F7DFEE07-D7D5-4DD4-821A-1E5BB644AB65}" destId="{651D5FE4-20FB-4C3F-B611-066E74AC0D7B}" srcOrd="1" destOrd="0" presId="urn:microsoft.com/office/officeart/2009/3/layout/HorizontalOrganizationChart"/>
    <dgm:cxn modelId="{7FD7D2E5-ECC5-4A04-BE2C-BC2AC6953489}" srcId="{F7DFEE07-D7D5-4DD4-821A-1E5BB644AB65}" destId="{2EA01776-0938-4CA3-AE32-4946588FFDD4}" srcOrd="1" destOrd="0" parTransId="{906D4EBA-A880-4524-B320-C6EBDFBD1D5A}" sibTransId="{809DB6A4-7E1A-4E9D-9315-BA4E28484E58}"/>
    <dgm:cxn modelId="{634D9CEC-F0DF-423A-B59F-83463BFD849F}" type="presOf" srcId="{73033742-345A-40B3-AC21-0EE7C2E54F28}" destId="{272C30AD-9A16-4C38-9440-DD2B83BD5867}" srcOrd="0" destOrd="0" presId="urn:microsoft.com/office/officeart/2009/3/layout/HorizontalOrganizationChart"/>
    <dgm:cxn modelId="{49786CF1-78C8-4459-B6B4-53EA01A15CF9}" type="presOf" srcId="{F7DFEE07-D7D5-4DD4-821A-1E5BB644AB65}" destId="{B992DFAC-508B-4E3B-9678-43382937731B}" srcOrd="0" destOrd="0" presId="urn:microsoft.com/office/officeart/2009/3/layout/HorizontalOrganizationChart"/>
    <dgm:cxn modelId="{F4A5E2C9-9BD7-4DC7-B3BE-9CEC5F78771D}" type="presParOf" srcId="{5D7D70CA-96B5-46F7-9DCE-187CC5667500}" destId="{380CE9F1-F7DE-4DE5-AE39-2AF88291F8D8}" srcOrd="0" destOrd="0" presId="urn:microsoft.com/office/officeart/2009/3/layout/HorizontalOrganizationChart"/>
    <dgm:cxn modelId="{0F71349B-794D-483D-B291-D48C934EC930}" type="presParOf" srcId="{380CE9F1-F7DE-4DE5-AE39-2AF88291F8D8}" destId="{C6B9448F-C8DE-4696-A0B7-E076333CEAAF}" srcOrd="0" destOrd="0" presId="urn:microsoft.com/office/officeart/2009/3/layout/HorizontalOrganizationChart"/>
    <dgm:cxn modelId="{DB15FCBB-6344-4F0A-BB27-9959AF5C8040}" type="presParOf" srcId="{C6B9448F-C8DE-4696-A0B7-E076333CEAAF}" destId="{B992DFAC-508B-4E3B-9678-43382937731B}" srcOrd="0" destOrd="0" presId="urn:microsoft.com/office/officeart/2009/3/layout/HorizontalOrganizationChart"/>
    <dgm:cxn modelId="{94532DD5-E831-40B4-931D-DDDCE9CD074A}" type="presParOf" srcId="{C6B9448F-C8DE-4696-A0B7-E076333CEAAF}" destId="{651D5FE4-20FB-4C3F-B611-066E74AC0D7B}" srcOrd="1" destOrd="0" presId="urn:microsoft.com/office/officeart/2009/3/layout/HorizontalOrganizationChart"/>
    <dgm:cxn modelId="{331856A4-3D74-4A5C-A03E-9239D4B5987F}" type="presParOf" srcId="{380CE9F1-F7DE-4DE5-AE39-2AF88291F8D8}" destId="{4728B8CB-0EB1-40DC-BC28-658821E48789}" srcOrd="1" destOrd="0" presId="urn:microsoft.com/office/officeart/2009/3/layout/HorizontalOrganizationChart"/>
    <dgm:cxn modelId="{3E778E0E-7C74-4F73-989C-A9E961B6116D}" type="presParOf" srcId="{4728B8CB-0EB1-40DC-BC28-658821E48789}" destId="{2BF039E5-CAD1-4FDC-BC44-AF0C627B2B0A}" srcOrd="0" destOrd="0" presId="urn:microsoft.com/office/officeart/2009/3/layout/HorizontalOrganizationChart"/>
    <dgm:cxn modelId="{D04D8CCF-4C87-4CFA-8BF8-F726AA996A31}" type="presParOf" srcId="{4728B8CB-0EB1-40DC-BC28-658821E48789}" destId="{AE853920-FD9E-47E6-B864-D87E879C6A44}" srcOrd="1" destOrd="0" presId="urn:microsoft.com/office/officeart/2009/3/layout/HorizontalOrganizationChart"/>
    <dgm:cxn modelId="{290B5694-A659-4E2A-8100-20E2BAB59378}" type="presParOf" srcId="{AE853920-FD9E-47E6-B864-D87E879C6A44}" destId="{8DDC6705-43F9-4A19-9B5F-A856CBE111AC}" srcOrd="0" destOrd="0" presId="urn:microsoft.com/office/officeart/2009/3/layout/HorizontalOrganizationChart"/>
    <dgm:cxn modelId="{9D1934EF-0064-4424-86A3-F1FBCF7DE77E}" type="presParOf" srcId="{8DDC6705-43F9-4A19-9B5F-A856CBE111AC}" destId="{272C30AD-9A16-4C38-9440-DD2B83BD5867}" srcOrd="0" destOrd="0" presId="urn:microsoft.com/office/officeart/2009/3/layout/HorizontalOrganizationChart"/>
    <dgm:cxn modelId="{3596F993-FAE5-4FA3-BCBD-CAABE6F87343}" type="presParOf" srcId="{8DDC6705-43F9-4A19-9B5F-A856CBE111AC}" destId="{2622BA82-64AC-45DF-8762-B47FD6A13270}" srcOrd="1" destOrd="0" presId="urn:microsoft.com/office/officeart/2009/3/layout/HorizontalOrganizationChart"/>
    <dgm:cxn modelId="{F00E7FBD-9444-4D92-ADCD-F6CAD277292D}" type="presParOf" srcId="{AE853920-FD9E-47E6-B864-D87E879C6A44}" destId="{1FE92780-4634-4389-9EEE-59B1D171BBB7}" srcOrd="1" destOrd="0" presId="urn:microsoft.com/office/officeart/2009/3/layout/HorizontalOrganizationChart"/>
    <dgm:cxn modelId="{76E56159-1F2D-404B-A46D-9167E480EE51}" type="presParOf" srcId="{AE853920-FD9E-47E6-B864-D87E879C6A44}" destId="{28E9CCCB-6CAE-4C70-8996-2B2ACDDD97CD}" srcOrd="2" destOrd="0" presId="urn:microsoft.com/office/officeart/2009/3/layout/HorizontalOrganizationChart"/>
    <dgm:cxn modelId="{AACAAC70-1ABE-4A82-9D5B-F4A68F1D7B1B}" type="presParOf" srcId="{4728B8CB-0EB1-40DC-BC28-658821E48789}" destId="{C3F8A443-706F-4D67-90FE-7B8E6FC29B7E}" srcOrd="2" destOrd="0" presId="urn:microsoft.com/office/officeart/2009/3/layout/HorizontalOrganizationChart"/>
    <dgm:cxn modelId="{831FB1F2-1B4E-4233-883E-C0945B499A7B}" type="presParOf" srcId="{4728B8CB-0EB1-40DC-BC28-658821E48789}" destId="{39082812-1E01-43B5-8BB7-C3E7A5B28999}" srcOrd="3" destOrd="0" presId="urn:microsoft.com/office/officeart/2009/3/layout/HorizontalOrganizationChart"/>
    <dgm:cxn modelId="{8E410490-6C2C-4645-BFA8-A7AE0268F3AD}" type="presParOf" srcId="{39082812-1E01-43B5-8BB7-C3E7A5B28999}" destId="{29B05246-82CD-409B-BB4E-27EA1847605B}" srcOrd="0" destOrd="0" presId="urn:microsoft.com/office/officeart/2009/3/layout/HorizontalOrganizationChart"/>
    <dgm:cxn modelId="{EFA34296-613A-41B0-A2FA-906A536D2722}" type="presParOf" srcId="{29B05246-82CD-409B-BB4E-27EA1847605B}" destId="{18F36767-84E4-43A0-B668-33931EFE174F}" srcOrd="0" destOrd="0" presId="urn:microsoft.com/office/officeart/2009/3/layout/HorizontalOrganizationChart"/>
    <dgm:cxn modelId="{307B34FE-FB80-4789-8B47-41FF18FBC853}" type="presParOf" srcId="{29B05246-82CD-409B-BB4E-27EA1847605B}" destId="{42FAC2E7-F89A-40E8-982C-CD5A85E844B3}" srcOrd="1" destOrd="0" presId="urn:microsoft.com/office/officeart/2009/3/layout/HorizontalOrganizationChart"/>
    <dgm:cxn modelId="{5E73B764-C363-49D9-992F-E6BFF1019EA3}" type="presParOf" srcId="{39082812-1E01-43B5-8BB7-C3E7A5B28999}" destId="{8A51741E-AA36-4E40-B84C-7F10ECC5069E}" srcOrd="1" destOrd="0" presId="urn:microsoft.com/office/officeart/2009/3/layout/HorizontalOrganizationChart"/>
    <dgm:cxn modelId="{7EC599D8-5FF7-4D68-9321-231420D738CF}" type="presParOf" srcId="{39082812-1E01-43B5-8BB7-C3E7A5B28999}" destId="{43811A0A-059C-48B0-9D63-3BC270C5F5B7}" srcOrd="2" destOrd="0" presId="urn:microsoft.com/office/officeart/2009/3/layout/HorizontalOrganizationChart"/>
    <dgm:cxn modelId="{4723F938-DE5A-4B7E-B2E4-69BA6F798898}" type="presParOf" srcId="{4728B8CB-0EB1-40DC-BC28-658821E48789}" destId="{5820F79D-B0AB-4D1C-8D40-F7DF43E81880}" srcOrd="4" destOrd="0" presId="urn:microsoft.com/office/officeart/2009/3/layout/HorizontalOrganizationChart"/>
    <dgm:cxn modelId="{8394AD61-6A54-4AF5-90E4-E2D35E9514DF}" type="presParOf" srcId="{4728B8CB-0EB1-40DC-BC28-658821E48789}" destId="{195183CF-7770-4D05-8B15-BDDC6BB81891}" srcOrd="5" destOrd="0" presId="urn:microsoft.com/office/officeart/2009/3/layout/HorizontalOrganizationChart"/>
    <dgm:cxn modelId="{D9E2BC37-A297-4D92-83B3-8269A7E31230}" type="presParOf" srcId="{195183CF-7770-4D05-8B15-BDDC6BB81891}" destId="{6D270667-9AA2-4126-9493-15A90C74C719}" srcOrd="0" destOrd="0" presId="urn:microsoft.com/office/officeart/2009/3/layout/HorizontalOrganizationChart"/>
    <dgm:cxn modelId="{F825147F-304A-4D65-8B4B-D3C7F466AB92}" type="presParOf" srcId="{6D270667-9AA2-4126-9493-15A90C74C719}" destId="{C8F31C97-1224-44FB-942C-CE0742441E78}" srcOrd="0" destOrd="0" presId="urn:microsoft.com/office/officeart/2009/3/layout/HorizontalOrganizationChart"/>
    <dgm:cxn modelId="{2FCD0508-B428-415C-9E11-6E8D638C18EF}" type="presParOf" srcId="{6D270667-9AA2-4126-9493-15A90C74C719}" destId="{42A1FE80-AE30-4700-96FD-0195DC0C1493}" srcOrd="1" destOrd="0" presId="urn:microsoft.com/office/officeart/2009/3/layout/HorizontalOrganizationChart"/>
    <dgm:cxn modelId="{95EB76F0-D9FC-4B9F-B521-108CA13F9DC9}" type="presParOf" srcId="{195183CF-7770-4D05-8B15-BDDC6BB81891}" destId="{783873EC-A4A7-4215-BFD7-7A25CC45647A}" srcOrd="1" destOrd="0" presId="urn:microsoft.com/office/officeart/2009/3/layout/HorizontalOrganizationChart"/>
    <dgm:cxn modelId="{9E372353-87AD-4C9B-8E77-FBD1B420A631}" type="presParOf" srcId="{195183CF-7770-4D05-8B15-BDDC6BB81891}" destId="{F43FA937-0E5E-42F1-ABB3-7FD093DD3BD4}" srcOrd="2" destOrd="0" presId="urn:microsoft.com/office/officeart/2009/3/layout/HorizontalOrganizationChart"/>
    <dgm:cxn modelId="{B960572A-B969-4524-A0E1-0EAAD42C7113}" type="presParOf" srcId="{380CE9F1-F7DE-4DE5-AE39-2AF88291F8D8}" destId="{893D01FA-EDBA-46EB-B293-BA8435F9FF43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4F791-1D10-40F3-9969-2258069A0A9B}">
      <dsp:nvSpPr>
        <dsp:cNvPr id="0" name=""/>
        <dsp:cNvSpPr/>
      </dsp:nvSpPr>
      <dsp:spPr>
        <a:xfrm>
          <a:off x="5012440" y="1195186"/>
          <a:ext cx="2646668" cy="752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2861"/>
              </a:lnTo>
              <a:lnTo>
                <a:pt x="2646668" y="512861"/>
              </a:lnTo>
              <a:lnTo>
                <a:pt x="2646668" y="75257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6CF8BE-0EEE-4582-967E-70D8F24E0D5E}">
      <dsp:nvSpPr>
        <dsp:cNvPr id="0" name=""/>
        <dsp:cNvSpPr/>
      </dsp:nvSpPr>
      <dsp:spPr>
        <a:xfrm>
          <a:off x="2365771" y="1195186"/>
          <a:ext cx="2646668" cy="752579"/>
        </a:xfrm>
        <a:custGeom>
          <a:avLst/>
          <a:gdLst/>
          <a:ahLst/>
          <a:cxnLst/>
          <a:rect l="0" t="0" r="0" b="0"/>
          <a:pathLst>
            <a:path>
              <a:moveTo>
                <a:pt x="2646668" y="0"/>
              </a:moveTo>
              <a:lnTo>
                <a:pt x="2646668" y="512861"/>
              </a:lnTo>
              <a:lnTo>
                <a:pt x="0" y="512861"/>
              </a:lnTo>
              <a:lnTo>
                <a:pt x="0" y="75257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12CFC-3818-4C92-9041-F04B5FAFAE57}">
      <dsp:nvSpPr>
        <dsp:cNvPr id="0" name=""/>
        <dsp:cNvSpPr/>
      </dsp:nvSpPr>
      <dsp:spPr>
        <a:xfrm>
          <a:off x="61366" y="95446"/>
          <a:ext cx="9902148" cy="1099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3D1EEE-A5F7-4E38-9A4D-2FB03C4C11BC}">
      <dsp:nvSpPr>
        <dsp:cNvPr id="0" name=""/>
        <dsp:cNvSpPr/>
      </dsp:nvSpPr>
      <dsp:spPr>
        <a:xfrm>
          <a:off x="348885" y="368589"/>
          <a:ext cx="9902148" cy="1099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L'affacturage consiste à céder à un établissement spécialisé (l’affactureur) l’intégralité ou une partie de ses créances clients. </a:t>
          </a:r>
          <a:endParaRPr lang="fr-FR" sz="2400" b="1" kern="1200" dirty="0"/>
        </a:p>
      </dsp:txBody>
      <dsp:txXfrm>
        <a:off x="381095" y="400799"/>
        <a:ext cx="9837728" cy="1035319"/>
      </dsp:txXfrm>
    </dsp:sp>
    <dsp:sp modelId="{B9C01B7A-6897-4B5B-B058-1FB145F0497F}">
      <dsp:nvSpPr>
        <dsp:cNvPr id="0" name=""/>
        <dsp:cNvSpPr/>
      </dsp:nvSpPr>
      <dsp:spPr>
        <a:xfrm>
          <a:off x="6621" y="1947766"/>
          <a:ext cx="4718300" cy="16431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C5482-2215-4B14-B14C-04FDF84EAF87}">
      <dsp:nvSpPr>
        <dsp:cNvPr id="0" name=""/>
        <dsp:cNvSpPr/>
      </dsp:nvSpPr>
      <dsp:spPr>
        <a:xfrm>
          <a:off x="294140" y="2220909"/>
          <a:ext cx="4718300" cy="1643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Par la suite, l’affactureur se charge d’encaisser directement les créances. </a:t>
          </a:r>
        </a:p>
      </dsp:txBody>
      <dsp:txXfrm>
        <a:off x="342267" y="2269036"/>
        <a:ext cx="4622046" cy="1546914"/>
      </dsp:txXfrm>
    </dsp:sp>
    <dsp:sp modelId="{8F702C92-AC70-4F16-B9D0-17E17CDB85EF}">
      <dsp:nvSpPr>
        <dsp:cNvPr id="0" name=""/>
        <dsp:cNvSpPr/>
      </dsp:nvSpPr>
      <dsp:spPr>
        <a:xfrm>
          <a:off x="5299959" y="1947766"/>
          <a:ext cx="4718300" cy="16431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C30FD-D806-4719-BDCC-B6E5C8717D58}">
      <dsp:nvSpPr>
        <dsp:cNvPr id="0" name=""/>
        <dsp:cNvSpPr/>
      </dsp:nvSpPr>
      <dsp:spPr>
        <a:xfrm>
          <a:off x="5587477" y="2220909"/>
          <a:ext cx="4718300" cy="1643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En cas d'impayés, le risque est assuré par l’affactureur qui ne peut se retourner contre la société.</a:t>
          </a:r>
        </a:p>
      </dsp:txBody>
      <dsp:txXfrm>
        <a:off x="5635604" y="2269036"/>
        <a:ext cx="4622046" cy="15469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20F79D-B0AB-4D1C-8D40-F7DF43E81880}">
      <dsp:nvSpPr>
        <dsp:cNvPr id="0" name=""/>
        <dsp:cNvSpPr/>
      </dsp:nvSpPr>
      <dsp:spPr>
        <a:xfrm>
          <a:off x="3673584" y="2167706"/>
          <a:ext cx="734018" cy="1578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7009" y="0"/>
              </a:lnTo>
              <a:lnTo>
                <a:pt x="367009" y="1578140"/>
              </a:lnTo>
              <a:lnTo>
                <a:pt x="734018" y="157814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8A443-706F-4D67-90FE-7B8E6FC29B7E}">
      <dsp:nvSpPr>
        <dsp:cNvPr id="0" name=""/>
        <dsp:cNvSpPr/>
      </dsp:nvSpPr>
      <dsp:spPr>
        <a:xfrm>
          <a:off x="3673584" y="2121986"/>
          <a:ext cx="7340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4018" y="4572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039E5-CAD1-4FDC-BC44-AF0C627B2B0A}">
      <dsp:nvSpPr>
        <dsp:cNvPr id="0" name=""/>
        <dsp:cNvSpPr/>
      </dsp:nvSpPr>
      <dsp:spPr>
        <a:xfrm>
          <a:off x="3673584" y="589565"/>
          <a:ext cx="734018" cy="1578140"/>
        </a:xfrm>
        <a:custGeom>
          <a:avLst/>
          <a:gdLst/>
          <a:ahLst/>
          <a:cxnLst/>
          <a:rect l="0" t="0" r="0" b="0"/>
          <a:pathLst>
            <a:path>
              <a:moveTo>
                <a:pt x="0" y="1578140"/>
              </a:moveTo>
              <a:lnTo>
                <a:pt x="367009" y="1578140"/>
              </a:lnTo>
              <a:lnTo>
                <a:pt x="367009" y="0"/>
              </a:lnTo>
              <a:lnTo>
                <a:pt x="734018" y="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92DFAC-508B-4E3B-9678-43382937731B}">
      <dsp:nvSpPr>
        <dsp:cNvPr id="0" name=""/>
        <dsp:cNvSpPr/>
      </dsp:nvSpPr>
      <dsp:spPr>
        <a:xfrm>
          <a:off x="3490" y="1608016"/>
          <a:ext cx="3670094" cy="11193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Rémunération affactureur</a:t>
          </a:r>
          <a:endParaRPr lang="fr-FR" sz="2800" kern="1200" dirty="0"/>
        </a:p>
      </dsp:txBody>
      <dsp:txXfrm>
        <a:off x="3490" y="1608016"/>
        <a:ext cx="3670094" cy="1119378"/>
      </dsp:txXfrm>
    </dsp:sp>
    <dsp:sp modelId="{272C30AD-9A16-4C38-9440-DD2B83BD5867}">
      <dsp:nvSpPr>
        <dsp:cNvPr id="0" name=""/>
        <dsp:cNvSpPr/>
      </dsp:nvSpPr>
      <dsp:spPr>
        <a:xfrm>
          <a:off x="4407603" y="29876"/>
          <a:ext cx="6384385" cy="1119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Commission d'affacturage </a:t>
          </a:r>
          <a:endParaRPr lang="fr-FR" sz="2800" kern="1200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4407603" y="29876"/>
        <a:ext cx="6384385" cy="1119378"/>
      </dsp:txXfrm>
    </dsp:sp>
    <dsp:sp modelId="{18F36767-84E4-43A0-B668-33931EFE174F}">
      <dsp:nvSpPr>
        <dsp:cNvPr id="0" name=""/>
        <dsp:cNvSpPr/>
      </dsp:nvSpPr>
      <dsp:spPr>
        <a:xfrm>
          <a:off x="4407603" y="1608016"/>
          <a:ext cx="6384385" cy="1119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Commission de financement</a:t>
          </a:r>
          <a:r>
            <a:rPr lang="fr-FR" sz="2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endParaRPr lang="fr-FR" sz="28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407603" y="1608016"/>
        <a:ext cx="6384385" cy="1119378"/>
      </dsp:txXfrm>
    </dsp:sp>
    <dsp:sp modelId="{C8F31C97-1224-44FB-942C-CE0742441E78}">
      <dsp:nvSpPr>
        <dsp:cNvPr id="0" name=""/>
        <dsp:cNvSpPr/>
      </dsp:nvSpPr>
      <dsp:spPr>
        <a:xfrm>
          <a:off x="4407603" y="3186157"/>
          <a:ext cx="6384385" cy="1119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Frais annexes</a:t>
          </a:r>
          <a:endParaRPr lang="fr-FR" sz="28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407603" y="3186157"/>
        <a:ext cx="6384385" cy="1119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E43F6-9109-B74F-8755-DCE98A4935F7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AAB08-F227-7446-987A-FBF16CFBE7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213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6 - Évaluer le risque client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667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La couverture du risque client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987" y="1135779"/>
            <a:ext cx="11825719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6.1. Le contrat de vente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contrat de vente peut inclure des clauses qui protègent l’entreprise en cas de difficultés. Attention, ces clauses doivent être écrites dans les conditions de vente, sous peine de nullité.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163523"/>
              </p:ext>
            </p:extLst>
          </p:nvPr>
        </p:nvGraphicFramePr>
        <p:xfrm>
          <a:off x="301386" y="2732398"/>
          <a:ext cx="11414919" cy="369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5437">
                  <a:extLst>
                    <a:ext uri="{9D8B030D-6E8A-4147-A177-3AD203B41FA5}">
                      <a16:colId xmlns:a16="http://schemas.microsoft.com/office/drawing/2014/main" val="287131356"/>
                    </a:ext>
                  </a:extLst>
                </a:gridCol>
                <a:gridCol w="9749482">
                  <a:extLst>
                    <a:ext uri="{9D8B030D-6E8A-4147-A177-3AD203B41FA5}">
                      <a16:colId xmlns:a16="http://schemas.microsoft.com/office/drawing/2014/main" val="3584001243"/>
                    </a:ext>
                  </a:extLst>
                </a:gridCol>
              </a:tblGrid>
              <a:tr h="3694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Clauses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particulières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Réserve de propriété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: 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Constitue une sécurité pour le vendeur en repoussant le transfert de propriété au paiement total de la facture.</a:t>
                      </a:r>
                      <a:endParaRPr lang="fr-FR" sz="2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Pénale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: 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Précise les sanctions applicables en cas de non-exécution des obligations par l’une des parties. </a:t>
                      </a:r>
                      <a:endParaRPr lang="fr-FR" sz="2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Résolutoire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: 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Prévoit l’annulation du contrat en cas de manquement à une obligation contractuelle de l'une des parties.</a:t>
                      </a:r>
                      <a:endParaRPr lang="fr-FR" sz="2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Déchéance du terme de paiement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: 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Concerne les ventes dont les livraisons et les paiements sont échelonnés. Cette clause permet d’exiger l’intégralité du montant du contrat si une échéance n’est pas payée.</a:t>
                      </a:r>
                      <a:endParaRPr lang="fr-FR" sz="2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529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667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La couverture du risque client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6980"/>
            <a:ext cx="1142137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6.2. L’assurance-crédit</a:t>
            </a:r>
          </a:p>
          <a:p>
            <a:pPr algn="ctr">
              <a:spcBef>
                <a:spcPts val="24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Assurance qui protège les entreprises contre le risque d'impayés. </a:t>
            </a:r>
          </a:p>
          <a:p>
            <a:pPr algn="ctr">
              <a:spcBef>
                <a:spcPts val="600"/>
              </a:spcBef>
              <a:spcAft>
                <a:spcPts val="1800"/>
              </a:spcAft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est facturée entre 0,1 et 1,5 % de la créance assurée. </a:t>
            </a:r>
          </a:p>
          <a:p>
            <a:pPr marL="715963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Service souscrit avant la signature du contrat et son montant dépend du risque évalué par l’assureur.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5963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Lorsqu'il y a défaillance d’un client, l’assureur garantit les sommes assurées à hauteur d’un montant qui se situe aux alentours de 90 % du montant HT de la créance impayée.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5963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Certaines entreprises couvrent tous leurs contrats, mais compte tenu de son coût, d’autres y souscrivent uniquement pour les contrats qui présentent un risque spécifique.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92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667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La couverture du risque client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23220"/>
            <a:ext cx="1152489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6.3. L’affacturage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726949815"/>
              </p:ext>
            </p:extLst>
          </p:nvPr>
        </p:nvGraphicFramePr>
        <p:xfrm>
          <a:off x="884687" y="1682151"/>
          <a:ext cx="10312400" cy="3959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056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667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La couverture du risque client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23220"/>
            <a:ext cx="1152489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6.3. L’affacturage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406043162"/>
              </p:ext>
            </p:extLst>
          </p:nvPr>
        </p:nvGraphicFramePr>
        <p:xfrm>
          <a:off x="832928" y="1406106"/>
          <a:ext cx="10795480" cy="4335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014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667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La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couverture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risque client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638" y="584775"/>
            <a:ext cx="11524891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6.3. L’affacturage</a:t>
            </a: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Commission d'affacturage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715963" lvl="0" algn="ctr">
              <a:spcBef>
                <a:spcPts val="600"/>
              </a:spcBef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pourcentage calculé sur le CA confié à l’affactureur </a:t>
            </a:r>
          </a:p>
          <a:p>
            <a:pPr marL="715963" lvl="0" algn="ctr">
              <a:spcBef>
                <a:spcPts val="600"/>
              </a:spcBef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(entre 0,1 % et 2 % selon la qualité des clients). </a:t>
            </a:r>
            <a:endParaRPr lang="fr-FR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1950" lvl="0" algn="ctr">
              <a:spcBef>
                <a:spcPts val="600"/>
              </a:spcBef>
              <a:spcAft>
                <a:spcPts val="180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Cette commission peut être mensualisée. </a:t>
            </a:r>
          </a:p>
          <a:p>
            <a:pPr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</a:t>
            </a:r>
          </a:p>
          <a:p>
            <a:pPr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Taux affactureur 1 % ; CA annuel : 500 000 € ; </a:t>
            </a:r>
          </a:p>
          <a:p>
            <a:pPr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 confié à l’affactureur 50 % </a:t>
            </a:r>
          </a:p>
          <a:p>
            <a:pPr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500 000 x 50 % = 250 000 x 1 % = </a:t>
            </a:r>
            <a:r>
              <a:rPr lang="fr-FR" sz="2400" b="1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2 500 €.</a:t>
            </a:r>
            <a:endParaRPr lang="fr-FR" sz="24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68011"/>
            <a:ext cx="2432649" cy="168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77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667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La couverture du risque client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3517" y="685346"/>
            <a:ext cx="11524891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6.3. L’affacturage</a:t>
            </a: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commission de financement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Intérêt calculé sur le délai de paiement des clients. 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 taux est égal au taux EURIBOR* à 3 mois majoré du taux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l’affactureur qui est compris entre 0,7 et 3 % du montant des créances cédées. </a:t>
            </a:r>
          </a:p>
          <a:p>
            <a:pPr marL="449263" lvl="0" algn="ctr">
              <a:spcBef>
                <a:spcPts val="600"/>
              </a:spcBef>
            </a:pPr>
            <a:r>
              <a:rPr lang="fr-FR" sz="20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</a:t>
            </a:r>
            <a:r>
              <a:rPr lang="fr-FR" sz="20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L’Euribor est le taux d’intérêt auquel les banques européennes se financent entre elles. </a:t>
            </a:r>
            <a:endParaRPr lang="fr-FR" sz="2400" i="1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263" lvl="0" algn="ctr">
              <a:spcBef>
                <a:spcPts val="1800"/>
              </a:spcBef>
            </a:pPr>
            <a:r>
              <a:rPr lang="fr-FR" sz="2400" b="1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 : 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Taux EURIBOR + Taux affactureur = 2,5 %, 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 confié à l’affactureur 50 % du CA annuel ; 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crédit moyen client : 45 jours 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250 000 x 2,5 % x 45/360 = </a:t>
            </a:r>
            <a:r>
              <a:rPr lang="fr-FR" sz="2400" b="1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781,25 €.</a:t>
            </a:r>
            <a:endParaRPr lang="fr-FR" sz="22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59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667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La couverture du risque client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3517" y="685346"/>
            <a:ext cx="11576649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32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6.3. L’affacturage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frais annexes </a:t>
            </a:r>
          </a:p>
          <a:p>
            <a:pPr marL="361950" lvl="0" algn="ctr">
              <a:spcBef>
                <a:spcPts val="2400"/>
              </a:spcBef>
              <a:spcAft>
                <a:spcPts val="18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Ils sont faibles en comparaison des commissions d'affacturage et de financement mais ils sont incompressibles car indispensables au bon fonctionnement du contrat. </a:t>
            </a:r>
          </a:p>
          <a:p>
            <a:pPr marL="801688" lvl="0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Coûts de demande de garantie (en moyenne 20 €) </a:t>
            </a:r>
          </a:p>
          <a:p>
            <a:pPr marL="801688" lvl="0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Abonnements Internet pour accéder au site de l’affactureur </a:t>
            </a:r>
            <a:b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(50 € par mois environ) </a:t>
            </a:r>
          </a:p>
          <a:p>
            <a:pPr marL="801688" lvl="0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Frais sur litiges ou avoirs (une moyenne de 20 € par ligne) </a:t>
            </a:r>
          </a:p>
          <a:p>
            <a:pPr marL="801688" lvl="0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Frais de dossiers</a:t>
            </a:r>
            <a:endParaRPr lang="fr-FR" sz="2400" b="1" dirty="0">
              <a:solidFill>
                <a:srgbClr val="92D05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6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667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La couverture du risque client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3517" y="685346"/>
            <a:ext cx="11352362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6.3. L’affacturage</a:t>
            </a:r>
          </a:p>
          <a:p>
            <a:pPr lvl="0">
              <a:spcBef>
                <a:spcPts val="600"/>
              </a:spcBef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ts val="600"/>
              </a:spcBef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Malgré son coût élevé pour l’entreprise, </a:t>
            </a:r>
          </a:p>
          <a:p>
            <a:pPr lvl="0" algn="ctr">
              <a:spcBef>
                <a:spcPts val="600"/>
              </a:spcBef>
              <a:spcAft>
                <a:spcPts val="24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L’affacturage rencontre un certain succès car </a:t>
            </a:r>
          </a:p>
          <a:p>
            <a:pPr marL="1165225" lvl="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permet d’encaisser immédiatement les créances clients, </a:t>
            </a:r>
          </a:p>
          <a:p>
            <a:pPr marL="1165225" lvl="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d’externaliser cette tâche, </a:t>
            </a:r>
          </a:p>
          <a:p>
            <a:pPr marL="1165225" lvl="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ne plus avoir à s’occuper des encaissements et des impayés (gain sur les salaires notamment).</a:t>
            </a:r>
            <a:endParaRPr lang="fr-FR" sz="2400" b="1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1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220</TotalTime>
  <Words>656</Words>
  <Application>Microsoft Office PowerPoint</Application>
  <PresentationFormat>Grand écran</PresentationFormat>
  <Paragraphs>65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Wingdings</vt:lpstr>
      <vt:lpstr>Wingdings 3</vt:lpstr>
      <vt:lpstr>Ion</vt:lpstr>
      <vt:lpstr>Chap. 6 - Évaluer le risque client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2023-01-21T22:36:53Z</dcterms:modified>
</cp:coreProperties>
</file>