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4"/>
  </p:notesMasterIdLst>
  <p:sldIdLst>
    <p:sldId id="257" r:id="rId2"/>
    <p:sldId id="256" r:id="rId3"/>
    <p:sldId id="258" r:id="rId4"/>
    <p:sldId id="259" r:id="rId5"/>
    <p:sldId id="260" r:id="rId6"/>
    <p:sldId id="266" r:id="rId7"/>
    <p:sldId id="261" r:id="rId8"/>
    <p:sldId id="262" r:id="rId9"/>
    <p:sldId id="263" r:id="rId10"/>
    <p:sldId id="264" r:id="rId11"/>
    <p:sldId id="267" r:id="rId12"/>
    <p:sldId id="265"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B18DB-D50E-D441-9CC4-0F888ACE363C}" type="datetimeFigureOut">
              <a:rPr lang="fr-FR" smtClean="0"/>
              <a:t>21/01/2023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907825-7BB9-0644-95FB-6E9CE96993A6}" type="slidenum">
              <a:rPr lang="fr-FR" smtClean="0"/>
              <a:t>‹N°›</a:t>
            </a:fld>
            <a:endParaRPr lang="fr-FR"/>
          </a:p>
        </p:txBody>
      </p:sp>
    </p:spTree>
    <p:extLst>
      <p:ext uri="{BB962C8B-B14F-4D97-AF65-F5344CB8AC3E}">
        <p14:creationId xmlns:p14="http://schemas.microsoft.com/office/powerpoint/2010/main" val="19404650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21/01/2023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371667" cy="612558"/>
          </a:xfrm>
        </p:spPr>
        <p:txBody>
          <a:bodyPr>
            <a:noAutofit/>
          </a:bodyPr>
          <a:lstStyle/>
          <a:p>
            <a:r>
              <a:rPr lang="fr-FR" sz="3200" b="1" dirty="0">
                <a:latin typeface="Arial" panose="020B0604020202020204" pitchFamily="34" charset="0"/>
                <a:cs typeface="Arial" panose="020B0604020202020204" pitchFamily="34" charset="0"/>
              </a:rPr>
              <a:t>Chap. </a:t>
            </a:r>
            <a:r>
              <a:rPr lang="fr-FR" sz="3200" b="1">
                <a:latin typeface="Arial" panose="020B0604020202020204" pitchFamily="34" charset="0"/>
                <a:cs typeface="Arial" panose="020B0604020202020204" pitchFamily="34" charset="0"/>
              </a:rPr>
              <a:t>6 </a:t>
            </a:r>
            <a:r>
              <a:rPr lang="fr-FR" sz="3200" b="1" dirty="0">
                <a:latin typeface="Arial" panose="020B0604020202020204" pitchFamily="34" charset="0"/>
                <a:cs typeface="Arial" panose="020B0604020202020204" pitchFamily="34" charset="0"/>
              </a:rPr>
              <a:t>– Évaluer le risque client</a:t>
            </a:r>
          </a:p>
        </p:txBody>
      </p:sp>
      <p:sp>
        <p:nvSpPr>
          <p:cNvPr id="6" name="ZoneTexte 5"/>
          <p:cNvSpPr txBox="1"/>
          <p:nvPr/>
        </p:nvSpPr>
        <p:spPr>
          <a:xfrm>
            <a:off x="-1" y="612559"/>
            <a:ext cx="10075653"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4" name="Rectangle 3"/>
          <p:cNvSpPr/>
          <p:nvPr/>
        </p:nvSpPr>
        <p:spPr>
          <a:xfrm>
            <a:off x="1069675" y="1939839"/>
            <a:ext cx="9937632" cy="2677656"/>
          </a:xfrm>
          <a:prstGeom prst="rect">
            <a:avLst/>
          </a:prstGeom>
        </p:spPr>
        <p:txBody>
          <a:bodyPr wrap="square">
            <a:spAutoFit/>
          </a:bodyPr>
          <a:lstStyle/>
          <a:p>
            <a:pPr algn="ctr">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L’analyse financière d’un bilan et d’un compte de résultat prend du temps, ce qui rend ce travail impossible à réaliser pour tous les clients. </a:t>
            </a:r>
          </a:p>
          <a:p>
            <a:pPr algn="ctr">
              <a:spcAft>
                <a:spcPts val="0"/>
              </a:spcAft>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=&gt; Il est réservé aux clients clés qui représentent un chiffre d’affaires important et un risque élevé pour l’entreprise.</a:t>
            </a:r>
          </a:p>
        </p:txBody>
      </p:sp>
    </p:spTree>
    <p:extLst>
      <p:ext uri="{BB962C8B-B14F-4D97-AF65-F5344CB8AC3E}">
        <p14:creationId xmlns:p14="http://schemas.microsoft.com/office/powerpoint/2010/main" val="4247985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0"/>
            <a:ext cx="11619781"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1422216445"/>
              </p:ext>
            </p:extLst>
          </p:nvPr>
        </p:nvGraphicFramePr>
        <p:xfrm>
          <a:off x="396815" y="1785801"/>
          <a:ext cx="11329367" cy="4192304"/>
        </p:xfrm>
        <a:graphic>
          <a:graphicData uri="http://schemas.openxmlformats.org/drawingml/2006/table">
            <a:tbl>
              <a:tblPr firstRow="1" firstCol="1" bandRow="1">
                <a:tableStyleId>{C083E6E3-FA7D-4D7B-A595-EF9225AFEA82}</a:tableStyleId>
              </a:tblPr>
              <a:tblGrid>
                <a:gridCol w="9401175">
                  <a:extLst>
                    <a:ext uri="{9D8B030D-6E8A-4147-A177-3AD203B41FA5}">
                      <a16:colId xmlns:a16="http://schemas.microsoft.com/office/drawing/2014/main" val="1460889859"/>
                    </a:ext>
                  </a:extLst>
                </a:gridCol>
                <a:gridCol w="1928192">
                  <a:extLst>
                    <a:ext uri="{9D8B030D-6E8A-4147-A177-3AD203B41FA5}">
                      <a16:colId xmlns:a16="http://schemas.microsoft.com/office/drawing/2014/main" val="3245694598"/>
                    </a:ext>
                  </a:extLst>
                </a:gridCol>
              </a:tblGrid>
              <a:tr h="524038">
                <a:tc>
                  <a:txBody>
                    <a:bodyPr/>
                    <a:lstStyle/>
                    <a:p>
                      <a:pPr algn="ctr">
                        <a:spcAft>
                          <a:spcPts val="0"/>
                        </a:spcAft>
                      </a:pPr>
                      <a:r>
                        <a:rPr lang="fr-FR" sz="2000">
                          <a:effectLst/>
                          <a:latin typeface="Arial" panose="020B0604020202020204" pitchFamily="34" charset="0"/>
                          <a:cs typeface="Arial" panose="020B0604020202020204" pitchFamily="34" charset="0"/>
                        </a:rPr>
                        <a:t>Méthode additive</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COMPTES</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054019709"/>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Résultat Net</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94828988"/>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 Dotation aux amortissements et aux provisions</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681, 686, 687</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61927954"/>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 Reprises sur amortissements et provisions</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781, 786, 787</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808377501"/>
                  </a:ext>
                </a:extLst>
              </a:tr>
              <a:tr h="524038">
                <a:tc>
                  <a:txBody>
                    <a:bodyPr/>
                    <a:lstStyle/>
                    <a:p>
                      <a:pPr algn="l">
                        <a:spcAft>
                          <a:spcPts val="0"/>
                        </a:spcAft>
                      </a:pPr>
                      <a:r>
                        <a:rPr lang="fr-FR" sz="2000" dirty="0">
                          <a:effectLst/>
                          <a:latin typeface="Arial" panose="020B0604020202020204" pitchFamily="34" charset="0"/>
                          <a:cs typeface="Arial" panose="020B0604020202020204" pitchFamily="34" charset="0"/>
                        </a:rPr>
                        <a:t>+ Valeur comptable des éléments d'actif cédés</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675</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311887987"/>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 Produits des cessions des éléments d'actif</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775</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184586035"/>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 Quote-part des subventions d'investissement virée au résultat de l'exercice</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777</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101521756"/>
                  </a:ext>
                </a:extLst>
              </a:tr>
              <a:tr h="524038">
                <a:tc>
                  <a:txBody>
                    <a:bodyPr/>
                    <a:lstStyle/>
                    <a:p>
                      <a:pPr algn="l">
                        <a:spcAft>
                          <a:spcPts val="0"/>
                        </a:spcAft>
                      </a:pPr>
                      <a:r>
                        <a:rPr lang="fr-FR" sz="2000">
                          <a:effectLst/>
                          <a:latin typeface="Arial" panose="020B0604020202020204" pitchFamily="34" charset="0"/>
                          <a:cs typeface="Arial" panose="020B0604020202020204" pitchFamily="34" charset="0"/>
                        </a:rPr>
                        <a:t>= Capacité d'autofinancement</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069492860"/>
                  </a:ext>
                </a:extLst>
              </a:tr>
            </a:tbl>
          </a:graphicData>
        </a:graphic>
      </p:graphicFrame>
      <p:sp>
        <p:nvSpPr>
          <p:cNvPr id="3" name="Rectangle 2"/>
          <p:cNvSpPr/>
          <p:nvPr/>
        </p:nvSpPr>
        <p:spPr>
          <a:xfrm>
            <a:off x="196311" y="720957"/>
            <a:ext cx="5950668" cy="461665"/>
          </a:xfrm>
          <a:prstGeom prst="rect">
            <a:avLst/>
          </a:prstGeom>
        </p:spPr>
        <p:txBody>
          <a:bodyPr wrap="none">
            <a:spAutoFit/>
          </a:bodyPr>
          <a:lstStyle/>
          <a:p>
            <a:pPr lvl="0" indent="-342900" algn="just">
              <a:spcBef>
                <a:spcPts val="1200"/>
              </a:spcBef>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La capacité d’autofinancement (CAF)</a:t>
            </a:r>
          </a:p>
        </p:txBody>
      </p:sp>
    </p:spTree>
    <p:extLst>
      <p:ext uri="{BB962C8B-B14F-4D97-AF65-F5344CB8AC3E}">
        <p14:creationId xmlns:p14="http://schemas.microsoft.com/office/powerpoint/2010/main" val="28033534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77638"/>
            <a:ext cx="11240219"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7798490"/>
              </p:ext>
            </p:extLst>
          </p:nvPr>
        </p:nvGraphicFramePr>
        <p:xfrm>
          <a:off x="264590" y="1280789"/>
          <a:ext cx="11662819" cy="4745504"/>
        </p:xfrm>
        <a:graphic>
          <a:graphicData uri="http://schemas.openxmlformats.org/drawingml/2006/table">
            <a:tbl>
              <a:tblPr firstRow="1" firstCol="1" bandRow="1">
                <a:tableStyleId>{5C22544A-7EE6-4342-B048-85BDC9FD1C3A}</a:tableStyleId>
              </a:tblPr>
              <a:tblGrid>
                <a:gridCol w="822576">
                  <a:extLst>
                    <a:ext uri="{9D8B030D-6E8A-4147-A177-3AD203B41FA5}">
                      <a16:colId xmlns:a16="http://schemas.microsoft.com/office/drawing/2014/main" val="1852161181"/>
                    </a:ext>
                  </a:extLst>
                </a:gridCol>
                <a:gridCol w="1938183">
                  <a:extLst>
                    <a:ext uri="{9D8B030D-6E8A-4147-A177-3AD203B41FA5}">
                      <a16:colId xmlns:a16="http://schemas.microsoft.com/office/drawing/2014/main" val="3562657487"/>
                    </a:ext>
                  </a:extLst>
                </a:gridCol>
                <a:gridCol w="1290482">
                  <a:extLst>
                    <a:ext uri="{9D8B030D-6E8A-4147-A177-3AD203B41FA5}">
                      <a16:colId xmlns:a16="http://schemas.microsoft.com/office/drawing/2014/main" val="3559288724"/>
                    </a:ext>
                  </a:extLst>
                </a:gridCol>
                <a:gridCol w="1288895">
                  <a:extLst>
                    <a:ext uri="{9D8B030D-6E8A-4147-A177-3AD203B41FA5}">
                      <a16:colId xmlns:a16="http://schemas.microsoft.com/office/drawing/2014/main" val="499550867"/>
                    </a:ext>
                  </a:extLst>
                </a:gridCol>
                <a:gridCol w="710406">
                  <a:extLst>
                    <a:ext uri="{9D8B030D-6E8A-4147-A177-3AD203B41FA5}">
                      <a16:colId xmlns:a16="http://schemas.microsoft.com/office/drawing/2014/main" val="962434217"/>
                    </a:ext>
                  </a:extLst>
                </a:gridCol>
                <a:gridCol w="2797020">
                  <a:extLst>
                    <a:ext uri="{9D8B030D-6E8A-4147-A177-3AD203B41FA5}">
                      <a16:colId xmlns:a16="http://schemas.microsoft.com/office/drawing/2014/main" val="3775540078"/>
                    </a:ext>
                  </a:extLst>
                </a:gridCol>
                <a:gridCol w="1342870">
                  <a:extLst>
                    <a:ext uri="{9D8B030D-6E8A-4147-A177-3AD203B41FA5}">
                      <a16:colId xmlns:a16="http://schemas.microsoft.com/office/drawing/2014/main" val="976886177"/>
                    </a:ext>
                  </a:extLst>
                </a:gridCol>
                <a:gridCol w="1472387">
                  <a:extLst>
                    <a:ext uri="{9D8B030D-6E8A-4147-A177-3AD203B41FA5}">
                      <a16:colId xmlns:a16="http://schemas.microsoft.com/office/drawing/2014/main" val="1405631707"/>
                    </a:ext>
                  </a:extLst>
                </a:gridCol>
              </a:tblGrid>
              <a:tr h="483616">
                <a:tc gridSpan="8">
                  <a:txBody>
                    <a:bodyPr/>
                    <a:lstStyle/>
                    <a:p>
                      <a:pPr algn="ctr">
                        <a:spcAft>
                          <a:spcPts val="0"/>
                        </a:spcAft>
                      </a:pPr>
                      <a:r>
                        <a:rPr lang="fr-FR" sz="1800" dirty="0">
                          <a:effectLst/>
                          <a:latin typeface="Arial" panose="020B0604020202020204" pitchFamily="34" charset="0"/>
                          <a:cs typeface="Arial" panose="020B0604020202020204" pitchFamily="34" charset="0"/>
                        </a:rPr>
                        <a:t>Compte de résultat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33667748"/>
                  </a:ext>
                </a:extLst>
              </a:tr>
              <a:tr h="263741">
                <a:tc>
                  <a:txBody>
                    <a:bodyPr/>
                    <a:lstStyle/>
                    <a:p>
                      <a:pPr algn="ctr">
                        <a:spcAft>
                          <a:spcPts val="0"/>
                        </a:spcAft>
                      </a:pPr>
                      <a:r>
                        <a:rPr lang="fr-FR" sz="1800" dirty="0">
                          <a:effectLst/>
                          <a:latin typeface="Arial" panose="020B0604020202020204" pitchFamily="34" charset="0"/>
                          <a:cs typeface="Arial" panose="020B0604020202020204" pitchFamily="34" charset="0"/>
                        </a:rPr>
                        <a:t>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Compte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800" b="1" dirty="0">
                          <a:effectLst/>
                          <a:latin typeface="Arial" panose="020B0604020202020204" pitchFamily="34" charset="0"/>
                          <a:cs typeface="Arial" panose="020B0604020202020204" pitchFamily="34" charset="0"/>
                        </a:rPr>
                        <a:t>N</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800" b="1" dirty="0">
                          <a:effectLst/>
                          <a:latin typeface="Arial" panose="020B0604020202020204" pitchFamily="34" charset="0"/>
                          <a:cs typeface="Arial" panose="020B0604020202020204" pitchFamily="34" charset="0"/>
                        </a:rPr>
                        <a:t>N-1</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800" b="1" dirty="0">
                          <a:solidFill>
                            <a:schemeClr val="tx1"/>
                          </a:solidFill>
                          <a:effectLst/>
                          <a:latin typeface="Arial" panose="020B0604020202020204" pitchFamily="34" charset="0"/>
                          <a:cs typeface="Arial" panose="020B0604020202020204" pitchFamily="34" charset="0"/>
                        </a:rPr>
                        <a:t>N°</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Compte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800" b="1">
                          <a:effectLst/>
                          <a:latin typeface="Arial" panose="020B0604020202020204" pitchFamily="34" charset="0"/>
                          <a:cs typeface="Arial" panose="020B0604020202020204" pitchFamily="34" charset="0"/>
                        </a:rPr>
                        <a:t>N</a:t>
                      </a:r>
                      <a:endParaRPr lang="fr-FR" sz="1800" b="1">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800" b="1" dirty="0">
                          <a:effectLst/>
                          <a:latin typeface="Arial" panose="020B0604020202020204" pitchFamily="34" charset="0"/>
                          <a:cs typeface="Arial" panose="020B0604020202020204" pitchFamily="34" charset="0"/>
                        </a:rPr>
                        <a:t>N-1</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3287226691"/>
                  </a:ext>
                </a:extLst>
              </a:tr>
              <a:tr h="349974">
                <a:tc>
                  <a:txBody>
                    <a:bodyPr/>
                    <a:lstStyle/>
                    <a:p>
                      <a:pPr algn="ctr">
                        <a:spcAft>
                          <a:spcPts val="0"/>
                        </a:spcAft>
                      </a:pPr>
                      <a:r>
                        <a:rPr lang="fr-FR" sz="1600" dirty="0">
                          <a:effectLst/>
                          <a:latin typeface="Arial" panose="020B0604020202020204" pitchFamily="34" charset="0"/>
                          <a:cs typeface="Arial" panose="020B0604020202020204" pitchFamily="34" charset="0"/>
                        </a:rPr>
                        <a:t>60370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Var. stock </a:t>
                      </a:r>
                      <a:r>
                        <a:rPr lang="fr-FR" sz="1600" dirty="0" err="1">
                          <a:effectLst/>
                          <a:latin typeface="Arial" panose="020B0604020202020204" pitchFamily="34" charset="0"/>
                          <a:cs typeface="Arial" panose="020B0604020202020204" pitchFamily="34" charset="0"/>
                        </a:rPr>
                        <a:t>march</a:t>
                      </a:r>
                      <a:r>
                        <a:rPr lang="fr-FR" sz="1600" dirty="0">
                          <a:effectLst/>
                          <a:latin typeface="Arial" panose="020B0604020202020204" pitchFamily="34" charset="0"/>
                          <a:cs typeface="Arial" panose="020B0604020202020204" pitchFamily="34" charset="0"/>
                        </a:rPr>
                        <a: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        8 700 €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      18 600 €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b="1" dirty="0">
                          <a:solidFill>
                            <a:schemeClr val="tx1"/>
                          </a:solidFill>
                          <a:effectLst/>
                          <a:latin typeface="Arial" panose="020B0604020202020204" pitchFamily="34" charset="0"/>
                          <a:cs typeface="Arial" panose="020B0604020202020204" pitchFamily="34" charset="0"/>
                        </a:rPr>
                        <a:t>70700</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Ventes de marchandises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dirty="0">
                          <a:effectLst/>
                          <a:latin typeface="Arial" panose="020B0604020202020204" pitchFamily="34" charset="0"/>
                          <a:cs typeface="Arial" panose="020B0604020202020204" pitchFamily="34" charset="0"/>
                        </a:rPr>
                        <a:t>  2 008 333 €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dirty="0">
                          <a:effectLst/>
                          <a:latin typeface="Arial" panose="020B0604020202020204" pitchFamily="34" charset="0"/>
                          <a:cs typeface="Arial" panose="020B0604020202020204" pitchFamily="34" charset="0"/>
                        </a:rPr>
                        <a:t>  2 183 333 €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1897491619"/>
                  </a:ext>
                </a:extLst>
              </a:tr>
              <a:tr h="302654">
                <a:tc>
                  <a:txBody>
                    <a:bodyPr/>
                    <a:lstStyle/>
                    <a:p>
                      <a:pPr algn="ctr">
                        <a:spcAft>
                          <a:spcPts val="0"/>
                        </a:spcAft>
                      </a:pPr>
                      <a:r>
                        <a:rPr lang="fr-FR" sz="1600" dirty="0">
                          <a:effectLst/>
                          <a:latin typeface="Arial" panose="020B0604020202020204" pitchFamily="34" charset="0"/>
                          <a:cs typeface="Arial" panose="020B0604020202020204" pitchFamily="34" charset="0"/>
                        </a:rPr>
                        <a:t>60610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Essences Énergie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38 200 €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32 600 €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b="1" dirty="0">
                          <a:solidFill>
                            <a:schemeClr val="tx1"/>
                          </a:solidFill>
                          <a:effectLst/>
                          <a:latin typeface="Arial" panose="020B0604020202020204" pitchFamily="34" charset="0"/>
                          <a:cs typeface="Arial" panose="020B0604020202020204" pitchFamily="34" charset="0"/>
                        </a:rPr>
                        <a:t>76100</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Produits de participation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21 400 €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12 500 €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014952228"/>
                  </a:ext>
                </a:extLst>
              </a:tr>
              <a:tr h="278762">
                <a:tc>
                  <a:txBody>
                    <a:bodyPr/>
                    <a:lstStyle/>
                    <a:p>
                      <a:pPr algn="ctr">
                        <a:spcAft>
                          <a:spcPts val="0"/>
                        </a:spcAft>
                      </a:pPr>
                      <a:r>
                        <a:rPr lang="fr-FR" sz="1600" dirty="0">
                          <a:effectLst/>
                          <a:latin typeface="Arial" panose="020B0604020202020204" pitchFamily="34" charset="0"/>
                          <a:cs typeface="Arial" panose="020B0604020202020204" pitchFamily="34" charset="0"/>
                        </a:rPr>
                        <a:t>60700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Achat marchandises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1 276 000 €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1 395 000 €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b="1" dirty="0">
                          <a:solidFill>
                            <a:schemeClr val="tx1"/>
                          </a:solidFill>
                          <a:effectLst/>
                          <a:latin typeface="Arial" panose="020B0604020202020204" pitchFamily="34" charset="0"/>
                          <a:cs typeface="Arial" panose="020B0604020202020204" pitchFamily="34" charset="0"/>
                        </a:rPr>
                        <a:t>78100</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Reprise sur amortissement</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25 200 €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18 900 €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3548393402"/>
                  </a:ext>
                </a:extLst>
              </a:tr>
              <a:tr h="294690">
                <a:tc>
                  <a:txBody>
                    <a:bodyPr/>
                    <a:lstStyle/>
                    <a:p>
                      <a:pPr algn="ctr">
                        <a:spcAft>
                          <a:spcPts val="0"/>
                        </a:spcAft>
                      </a:pPr>
                      <a:r>
                        <a:rPr lang="fr-FR" sz="1600" dirty="0">
                          <a:effectLst/>
                          <a:latin typeface="Arial" panose="020B0604020202020204" pitchFamily="34" charset="0"/>
                          <a:cs typeface="Arial" panose="020B0604020202020204" pitchFamily="34" charset="0"/>
                        </a:rPr>
                        <a:t>61300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Locations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37 900 €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36 800 €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b="1" dirty="0">
                          <a:solidFill>
                            <a:schemeClr val="tx1"/>
                          </a:solidFill>
                          <a:effectLst/>
                          <a:latin typeface="Arial" panose="020B0604020202020204" pitchFamily="34" charset="0"/>
                          <a:cs typeface="Arial" panose="020B0604020202020204" pitchFamily="34" charset="0"/>
                        </a:rPr>
                        <a:t>77520</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Produit cession éléments actif</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14 000 €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8 000 €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365605449"/>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62400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Frais de transport</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36 200 €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27 300 €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solidFill>
                      <a:srgbClr val="FF0000"/>
                    </a:solidFill>
                  </a:tcPr>
                </a:tc>
                <a:tc>
                  <a:txBody>
                    <a:bodyPr/>
                    <a:lstStyle/>
                    <a:p>
                      <a:pPr algn="l">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4028650486"/>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62600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Téléphone</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8 700 €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9 300 €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3647397106"/>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63100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Impôts et taxes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52 800 €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45 900 €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428874347"/>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64100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Salaires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445 000 €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431 000 €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536561226"/>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66100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a:effectLst/>
                          <a:latin typeface="Arial" panose="020B0604020202020204" pitchFamily="34" charset="0"/>
                          <a:cs typeface="Arial" panose="020B0604020202020204" pitchFamily="34" charset="0"/>
                        </a:rPr>
                        <a:t>Intérêts bancaires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6 800 €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8 900 €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solidFill>
                      <a:srgbClr val="FF0000"/>
                    </a:solidFill>
                  </a:tcPr>
                </a:tc>
                <a:tc>
                  <a:txBody>
                    <a:bodyPr/>
                    <a:lstStyle/>
                    <a:p>
                      <a:pPr algn="l">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57272402"/>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67000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Charges exception.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3 500 €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4 200 €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solidFill>
                      <a:srgbClr val="FF0000"/>
                    </a:solidFill>
                  </a:tcPr>
                </a:tc>
                <a:tc>
                  <a:txBody>
                    <a:bodyPr/>
                    <a:lstStyle/>
                    <a:p>
                      <a:pPr algn="l">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026314846"/>
                  </a:ext>
                </a:extLst>
              </a:tr>
              <a:tr h="234436">
                <a:tc>
                  <a:txBody>
                    <a:bodyPr/>
                    <a:lstStyle/>
                    <a:p>
                      <a:pPr algn="ctr">
                        <a:spcAft>
                          <a:spcPts val="0"/>
                        </a:spcAft>
                      </a:pPr>
                      <a:r>
                        <a:rPr lang="fr-FR" sz="1600" dirty="0">
                          <a:effectLst/>
                          <a:latin typeface="Arial" panose="020B0604020202020204" pitchFamily="34" charset="0"/>
                          <a:cs typeface="Arial" panose="020B0604020202020204" pitchFamily="34" charset="0"/>
                        </a:rPr>
                        <a:t>68100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600" dirty="0">
                          <a:effectLst/>
                          <a:latin typeface="Arial" panose="020B0604020202020204" pitchFamily="34" charset="0"/>
                          <a:cs typeface="Arial" panose="020B0604020202020204" pitchFamily="34" charset="0"/>
                        </a:rPr>
                        <a:t>Dot. amortissement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48 600 €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31 400 €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l">
                        <a:spcAft>
                          <a:spcPts val="0"/>
                        </a:spcAft>
                      </a:pPr>
                      <a:r>
                        <a:rPr lang="fr-FR" sz="16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solidFill>
                      <a:srgbClr val="FF0000"/>
                    </a:solidFill>
                  </a:tcPr>
                </a:tc>
                <a:tc>
                  <a:txBody>
                    <a:bodyPr/>
                    <a:lstStyle/>
                    <a:p>
                      <a:pPr algn="l">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b"/>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ctr">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3053688972"/>
                  </a:ext>
                </a:extLst>
              </a:tr>
              <a:tr h="311682">
                <a:tc>
                  <a:txBody>
                    <a:bodyPr/>
                    <a:lstStyle/>
                    <a:p>
                      <a:pPr algn="ctr">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r">
                        <a:spcAft>
                          <a:spcPts val="0"/>
                        </a:spcAft>
                      </a:pPr>
                      <a:r>
                        <a:rPr lang="fr-FR" sz="1800" b="1" dirty="0">
                          <a:effectLst/>
                          <a:latin typeface="Arial" panose="020B0604020202020204" pitchFamily="34" charset="0"/>
                          <a:cs typeface="Arial" panose="020B0604020202020204" pitchFamily="34" charset="0"/>
                        </a:rPr>
                        <a:t>Total</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1 962 400 €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2 041 000 €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just">
                        <a:spcAft>
                          <a:spcPts val="0"/>
                        </a:spcAft>
                      </a:pPr>
                      <a:r>
                        <a:rPr lang="fr-FR" sz="18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r">
                        <a:spcAft>
                          <a:spcPts val="0"/>
                        </a:spcAft>
                      </a:pPr>
                      <a:r>
                        <a:rPr lang="fr-FR" sz="1800" b="1" dirty="0">
                          <a:effectLst/>
                          <a:latin typeface="Arial" panose="020B0604020202020204" pitchFamily="34" charset="0"/>
                          <a:cs typeface="Arial" panose="020B0604020202020204" pitchFamily="34" charset="0"/>
                        </a:rPr>
                        <a:t>Total</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2 068 933 €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2 222 733 €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575468452"/>
                  </a:ext>
                </a:extLst>
              </a:tr>
              <a:tr h="263741">
                <a:tc>
                  <a:txBody>
                    <a:bodyPr/>
                    <a:lstStyle/>
                    <a:p>
                      <a:pPr algn="just">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r">
                        <a:spcAft>
                          <a:spcPts val="0"/>
                        </a:spcAft>
                      </a:pPr>
                      <a:r>
                        <a:rPr lang="fr-FR" sz="1800" b="1" dirty="0">
                          <a:effectLst/>
                          <a:latin typeface="Arial" panose="020B0604020202020204" pitchFamily="34" charset="0"/>
                          <a:cs typeface="Arial" panose="020B0604020202020204" pitchFamily="34" charset="0"/>
                        </a:rPr>
                        <a:t>Bénéfice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106 533 €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181 733 €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just">
                        <a:spcAft>
                          <a:spcPts val="0"/>
                        </a:spcAft>
                      </a:pPr>
                      <a:r>
                        <a:rPr lang="fr-FR" sz="18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just">
                        <a:spcAft>
                          <a:spcPts val="0"/>
                        </a:spcAft>
                      </a:pPr>
                      <a:r>
                        <a:rPr lang="fr-FR" sz="1800" b="1" dirty="0">
                          <a:effectLst/>
                          <a:latin typeface="Arial" panose="020B0604020202020204" pitchFamily="34" charset="0"/>
                          <a:cs typeface="Arial" panose="020B0604020202020204" pitchFamily="34" charset="0"/>
                        </a:rPr>
                        <a:t>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just">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just">
                        <a:spcAft>
                          <a:spcPts val="0"/>
                        </a:spcAft>
                      </a:pPr>
                      <a:r>
                        <a:rPr lang="fr-FR" sz="16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1802000371"/>
                  </a:ext>
                </a:extLst>
              </a:tr>
              <a:tr h="468606">
                <a:tc>
                  <a:txBody>
                    <a:bodyPr/>
                    <a:lstStyle/>
                    <a:p>
                      <a:pPr algn="just">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r">
                        <a:spcAft>
                          <a:spcPts val="0"/>
                        </a:spcAft>
                      </a:pPr>
                      <a:r>
                        <a:rPr lang="fr-FR" sz="1800" b="1" dirty="0">
                          <a:effectLst/>
                          <a:latin typeface="Arial" panose="020B0604020202020204" pitchFamily="34" charset="0"/>
                          <a:cs typeface="Arial" panose="020B0604020202020204" pitchFamily="34" charset="0"/>
                        </a:rPr>
                        <a:t> Total</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2 068 933 €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2 222 733 €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just">
                        <a:spcAft>
                          <a:spcPts val="0"/>
                        </a:spcAft>
                      </a:pPr>
                      <a:r>
                        <a:rPr lang="fr-FR" sz="1800" b="1" dirty="0">
                          <a:solidFill>
                            <a:schemeClr val="tx1"/>
                          </a:solidFill>
                          <a:effectLst/>
                          <a:latin typeface="Arial" panose="020B0604020202020204" pitchFamily="34" charset="0"/>
                          <a:cs typeface="Arial" panose="020B0604020202020204" pitchFamily="34" charset="0"/>
                        </a:rPr>
                        <a:t>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solidFill>
                      <a:srgbClr val="FF0000"/>
                    </a:solidFill>
                  </a:tcPr>
                </a:tc>
                <a:tc>
                  <a:txBody>
                    <a:bodyPr/>
                    <a:lstStyle/>
                    <a:p>
                      <a:pPr algn="r">
                        <a:spcAft>
                          <a:spcPts val="0"/>
                        </a:spcAft>
                      </a:pPr>
                      <a:r>
                        <a:rPr lang="fr-FR" sz="1800" b="1" dirty="0">
                          <a:effectLst/>
                          <a:latin typeface="Arial" panose="020B0604020202020204" pitchFamily="34" charset="0"/>
                          <a:cs typeface="Arial" panose="020B0604020202020204" pitchFamily="34" charset="0"/>
                        </a:rPr>
                        <a:t>Total</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2 068 933 €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1600" b="1" dirty="0">
                          <a:effectLst/>
                          <a:latin typeface="Arial" panose="020B0604020202020204" pitchFamily="34" charset="0"/>
                          <a:cs typeface="Arial" panose="020B0604020202020204" pitchFamily="34" charset="0"/>
                        </a:rPr>
                        <a:t>2 222 733 €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4002644652"/>
                  </a:ext>
                </a:extLst>
              </a:tr>
            </a:tbl>
          </a:graphicData>
        </a:graphic>
      </p:graphicFrame>
    </p:spTree>
    <p:extLst>
      <p:ext uri="{BB962C8B-B14F-4D97-AF65-F5344CB8AC3E}">
        <p14:creationId xmlns:p14="http://schemas.microsoft.com/office/powerpoint/2010/main" val="25699346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0"/>
            <a:ext cx="11240219"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2120853663"/>
              </p:ext>
            </p:extLst>
          </p:nvPr>
        </p:nvGraphicFramePr>
        <p:xfrm>
          <a:off x="572296" y="1392809"/>
          <a:ext cx="10900835" cy="3929688"/>
        </p:xfrm>
        <a:graphic>
          <a:graphicData uri="http://schemas.openxmlformats.org/drawingml/2006/table">
            <a:tbl>
              <a:tblPr firstRow="1" firstCol="1" bandRow="1">
                <a:tableStyleId>{9D7B26C5-4107-4FEC-AEDC-1716B250A1EF}</a:tableStyleId>
              </a:tblPr>
              <a:tblGrid>
                <a:gridCol w="8618273">
                  <a:extLst>
                    <a:ext uri="{9D8B030D-6E8A-4147-A177-3AD203B41FA5}">
                      <a16:colId xmlns:a16="http://schemas.microsoft.com/office/drawing/2014/main" val="1852161181"/>
                    </a:ext>
                  </a:extLst>
                </a:gridCol>
                <a:gridCol w="2282562">
                  <a:extLst>
                    <a:ext uri="{9D8B030D-6E8A-4147-A177-3AD203B41FA5}">
                      <a16:colId xmlns:a16="http://schemas.microsoft.com/office/drawing/2014/main" val="845410172"/>
                    </a:ext>
                  </a:extLst>
                </a:gridCol>
              </a:tblGrid>
              <a:tr h="491211">
                <a:tc>
                  <a:txBody>
                    <a:bodyPr/>
                    <a:lstStyle/>
                    <a:p>
                      <a:pPr algn="l">
                        <a:spcAft>
                          <a:spcPts val="0"/>
                        </a:spcAft>
                      </a:pPr>
                      <a:r>
                        <a:rPr lang="fr-FR" sz="2200" dirty="0">
                          <a:effectLst/>
                          <a:latin typeface="Arial" panose="020B0604020202020204" pitchFamily="34" charset="0"/>
                          <a:cs typeface="Arial" panose="020B0604020202020204" pitchFamily="34" charset="0"/>
                        </a:rPr>
                        <a:t>+  Résultat Net</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dirty="0">
                          <a:effectLst/>
                          <a:latin typeface="Arial" panose="020B0604020202020204" pitchFamily="34" charset="0"/>
                          <a:cs typeface="Arial" panose="020B0604020202020204" pitchFamily="34" charset="0"/>
                        </a:rPr>
                        <a:t>+106  533</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4082010222"/>
                  </a:ext>
                </a:extLst>
              </a:tr>
              <a:tr h="491211">
                <a:tc>
                  <a:txBody>
                    <a:bodyPr/>
                    <a:lstStyle/>
                    <a:p>
                      <a:pPr algn="l">
                        <a:spcAft>
                          <a:spcPts val="0"/>
                        </a:spcAft>
                      </a:pPr>
                      <a:r>
                        <a:rPr lang="fr-FR" sz="2200" dirty="0">
                          <a:effectLst/>
                          <a:latin typeface="Arial" panose="020B0604020202020204" pitchFamily="34" charset="0"/>
                          <a:cs typeface="Arial" panose="020B0604020202020204" pitchFamily="34" charset="0"/>
                        </a:rPr>
                        <a:t>+  Dotation aux amortissements et aux provisions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dirty="0">
                          <a:effectLst/>
                          <a:latin typeface="Arial" panose="020B0604020202020204" pitchFamily="34" charset="0"/>
                          <a:cs typeface="Arial" panose="020B0604020202020204" pitchFamily="34" charset="0"/>
                        </a:rPr>
                        <a:t>+ 48 600</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1225932199"/>
                  </a:ext>
                </a:extLst>
              </a:tr>
              <a:tr h="491211">
                <a:tc>
                  <a:txBody>
                    <a:bodyPr/>
                    <a:lstStyle/>
                    <a:p>
                      <a:pPr algn="l">
                        <a:spcAft>
                          <a:spcPts val="0"/>
                        </a:spcAft>
                      </a:pPr>
                      <a:r>
                        <a:rPr lang="fr-FR" sz="2200" dirty="0">
                          <a:effectLst/>
                          <a:latin typeface="Arial" panose="020B0604020202020204" pitchFamily="34" charset="0"/>
                          <a:cs typeface="Arial" panose="020B0604020202020204" pitchFamily="34" charset="0"/>
                        </a:rPr>
                        <a:t>-  Reprises sur amortissements et provisions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a:effectLst/>
                          <a:latin typeface="Arial" panose="020B0604020202020204" pitchFamily="34" charset="0"/>
                          <a:cs typeface="Arial" panose="020B0604020202020204" pitchFamily="34" charset="0"/>
                        </a:rPr>
                        <a:t>- 25 200</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988067597"/>
                  </a:ext>
                </a:extLst>
              </a:tr>
              <a:tr h="491211">
                <a:tc>
                  <a:txBody>
                    <a:bodyPr/>
                    <a:lstStyle/>
                    <a:p>
                      <a:pPr algn="l">
                        <a:spcAft>
                          <a:spcPts val="0"/>
                        </a:spcAft>
                      </a:pPr>
                      <a:r>
                        <a:rPr lang="fr-FR" sz="2200" dirty="0">
                          <a:effectLst/>
                          <a:latin typeface="Arial" panose="020B0604020202020204" pitchFamily="34" charset="0"/>
                          <a:cs typeface="Arial" panose="020B0604020202020204" pitchFamily="34" charset="0"/>
                        </a:rPr>
                        <a:t>+ Valeur comptable des éléments d'actif cédés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a:effectLst/>
                          <a:latin typeface="Arial" panose="020B0604020202020204" pitchFamily="34" charset="0"/>
                          <a:cs typeface="Arial" panose="020B0604020202020204" pitchFamily="34" charset="0"/>
                        </a:rPr>
                        <a:t> 0</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589601219"/>
                  </a:ext>
                </a:extLst>
              </a:tr>
              <a:tr h="491211">
                <a:tc>
                  <a:txBody>
                    <a:bodyPr/>
                    <a:lstStyle/>
                    <a:p>
                      <a:pPr algn="l">
                        <a:spcAft>
                          <a:spcPts val="0"/>
                        </a:spcAft>
                      </a:pPr>
                      <a:r>
                        <a:rPr lang="fr-FR" sz="2200" dirty="0">
                          <a:effectLst/>
                          <a:latin typeface="Arial" panose="020B0604020202020204" pitchFamily="34" charset="0"/>
                          <a:cs typeface="Arial" panose="020B0604020202020204" pitchFamily="34" charset="0"/>
                        </a:rPr>
                        <a:t>-  Produits des cessions des éléments d'actif</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a:effectLst/>
                          <a:latin typeface="Arial" panose="020B0604020202020204" pitchFamily="34" charset="0"/>
                          <a:cs typeface="Arial" panose="020B0604020202020204" pitchFamily="34" charset="0"/>
                        </a:rPr>
                        <a:t>- 14 000</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2609459672"/>
                  </a:ext>
                </a:extLst>
              </a:tr>
              <a:tr h="982422">
                <a:tc>
                  <a:txBody>
                    <a:bodyPr/>
                    <a:lstStyle/>
                    <a:p>
                      <a:pPr algn="l">
                        <a:spcAft>
                          <a:spcPts val="0"/>
                        </a:spcAft>
                      </a:pPr>
                      <a:r>
                        <a:rPr lang="fr-FR" sz="2200" dirty="0">
                          <a:effectLst/>
                          <a:latin typeface="Arial" panose="020B0604020202020204" pitchFamily="34" charset="0"/>
                          <a:cs typeface="Arial" panose="020B0604020202020204" pitchFamily="34" charset="0"/>
                        </a:rPr>
                        <a:t>-  Quote-part des subventions d'investissement virée au résultat de l'exercice</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a:effectLst/>
                          <a:latin typeface="Arial" panose="020B0604020202020204" pitchFamily="34" charset="0"/>
                          <a:cs typeface="Arial" panose="020B0604020202020204" pitchFamily="34" charset="0"/>
                        </a:rPr>
                        <a:t>0</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1070273971"/>
                  </a:ext>
                </a:extLst>
              </a:tr>
              <a:tr h="491211">
                <a:tc>
                  <a:txBody>
                    <a:bodyPr/>
                    <a:lstStyle/>
                    <a:p>
                      <a:pPr algn="l">
                        <a:spcAft>
                          <a:spcPts val="0"/>
                        </a:spcAft>
                      </a:pPr>
                      <a:r>
                        <a:rPr lang="fr-FR" sz="2400">
                          <a:effectLst/>
                          <a:latin typeface="Arial" panose="020B0604020202020204" pitchFamily="34" charset="0"/>
                          <a:cs typeface="Arial" panose="020B0604020202020204" pitchFamily="34" charset="0"/>
                        </a:rPr>
                        <a:t>= Capacité d'autofinancement</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tc>
                  <a:txBody>
                    <a:bodyPr/>
                    <a:lstStyle/>
                    <a:p>
                      <a:pPr algn="r">
                        <a:spcAft>
                          <a:spcPts val="0"/>
                        </a:spcAft>
                      </a:pPr>
                      <a:r>
                        <a:rPr lang="fr-FR" sz="2400" b="1" dirty="0">
                          <a:effectLst/>
                          <a:latin typeface="Arial" panose="020B0604020202020204" pitchFamily="34" charset="0"/>
                          <a:cs typeface="Arial" panose="020B0604020202020204" pitchFamily="34" charset="0"/>
                        </a:rPr>
                        <a:t>115 933</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20560" marR="20560" marT="0" marB="0" anchor="ctr"/>
                </a:tc>
                <a:extLst>
                  <a:ext uri="{0D108BD9-81ED-4DB2-BD59-A6C34878D82A}">
                    <a16:rowId xmlns:a16="http://schemas.microsoft.com/office/drawing/2014/main" val="1586965134"/>
                  </a:ext>
                </a:extLst>
              </a:tr>
            </a:tbl>
          </a:graphicData>
        </a:graphic>
      </p:graphicFrame>
    </p:spTree>
    <p:extLst>
      <p:ext uri="{BB962C8B-B14F-4D97-AF65-F5344CB8AC3E}">
        <p14:creationId xmlns:p14="http://schemas.microsoft.com/office/powerpoint/2010/main" val="12145080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055873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5" name="Rectangle 4"/>
          <p:cNvSpPr/>
          <p:nvPr/>
        </p:nvSpPr>
        <p:spPr>
          <a:xfrm>
            <a:off x="493690" y="725760"/>
            <a:ext cx="10766738" cy="4705391"/>
          </a:xfrm>
          <a:prstGeom prst="rect">
            <a:avLst/>
          </a:prstGeom>
        </p:spPr>
        <p:txBody>
          <a:bodyPr wrap="square">
            <a:spAutoFit/>
          </a:bodyPr>
          <a:lstStyle/>
          <a:p>
            <a:pPr algn="just">
              <a:spcAft>
                <a:spcPts val="600"/>
              </a:spcAft>
            </a:pPr>
            <a:r>
              <a:rPr lang="fr-FR" sz="2800" b="1" dirty="0">
                <a:solidFill>
                  <a:srgbClr val="00B0F0"/>
                </a:solidFill>
                <a:latin typeface="Arial" panose="020B0604020202020204" pitchFamily="34" charset="0"/>
                <a:ea typeface="Times New Roman" panose="02020603050405020304" pitchFamily="18" charset="0"/>
              </a:rPr>
              <a:t>4.1. L’analyse du bilan </a:t>
            </a:r>
          </a:p>
          <a:p>
            <a:pPr marL="361950" algn="ctr">
              <a:lnSpc>
                <a:spcPct val="97000"/>
              </a:lnSpc>
              <a:spcBef>
                <a:spcPts val="3000"/>
              </a:spcBef>
              <a:spcAft>
                <a:spcPts val="600"/>
              </a:spcAft>
            </a:pPr>
            <a:r>
              <a:rPr lang="fr-FR" sz="2600" dirty="0">
                <a:solidFill>
                  <a:srgbClr val="FFFF00"/>
                </a:solidFill>
                <a:latin typeface="Arial" panose="020B0604020202020204" pitchFamily="34" charset="0"/>
                <a:ea typeface="Calibri" panose="020F0502020204030204" pitchFamily="34" charset="0"/>
                <a:cs typeface="Times New Roman" panose="02020603050405020304" pitchFamily="18" charset="0"/>
              </a:rPr>
              <a:t>Le bilan permet de connaitre la structure financière de l’entreprise, son financement, son endettement et leurs évolutions. </a:t>
            </a:r>
          </a:p>
          <a:p>
            <a:pPr marL="361950" algn="ctr">
              <a:lnSpc>
                <a:spcPct val="97000"/>
              </a:lnSpc>
              <a:spcBef>
                <a:spcPts val="1800"/>
              </a:spcBef>
              <a:spcAft>
                <a:spcPts val="600"/>
              </a:spcAft>
            </a:pPr>
            <a:r>
              <a:rPr lang="fr-FR" sz="2600" dirty="0">
                <a:latin typeface="Arial" panose="020B0604020202020204" pitchFamily="34" charset="0"/>
                <a:ea typeface="Calibri" panose="020F0502020204030204" pitchFamily="34" charset="0"/>
                <a:cs typeface="Times New Roman" panose="02020603050405020304" pitchFamily="18" charset="0"/>
              </a:rPr>
              <a:t>L’analyse est réalisée à partir d’un bilan comptable retraité appelé « </a:t>
            </a:r>
            <a:r>
              <a:rPr lang="fr-FR" sz="2600" b="1" dirty="0">
                <a:latin typeface="Arial" panose="020B0604020202020204" pitchFamily="34" charset="0"/>
                <a:ea typeface="Calibri" panose="020F0502020204030204" pitchFamily="34" charset="0"/>
                <a:cs typeface="Times New Roman" panose="02020603050405020304" pitchFamily="18" charset="0"/>
              </a:rPr>
              <a:t>Bilan fonctionnel »</a:t>
            </a:r>
            <a:r>
              <a:rPr lang="fr-FR" sz="2600" dirty="0">
                <a:latin typeface="Arial" panose="020B0604020202020204" pitchFamily="34" charset="0"/>
                <a:ea typeface="Calibri" panose="020F0502020204030204" pitchFamily="34" charset="0"/>
                <a:cs typeface="Times New Roman" panose="02020603050405020304" pitchFamily="18" charset="0"/>
              </a:rPr>
              <a:t> qui regroupe les postes en fonction des cycles d’investissement, de financement et d’exploitation. </a:t>
            </a:r>
          </a:p>
          <a:p>
            <a:pPr marL="361950" algn="just">
              <a:lnSpc>
                <a:spcPct val="97000"/>
              </a:lnSpc>
              <a:spcBef>
                <a:spcPts val="1800"/>
              </a:spcBef>
              <a:spcAft>
                <a:spcPts val="600"/>
              </a:spcAft>
            </a:pPr>
            <a:r>
              <a:rPr lang="fr-FR" sz="2600" i="1" dirty="0">
                <a:latin typeface="Arial" panose="020B0604020202020204" pitchFamily="34" charset="0"/>
                <a:ea typeface="Calibri" panose="020F0502020204030204" pitchFamily="34" charset="0"/>
                <a:cs typeface="Times New Roman" panose="02020603050405020304" pitchFamily="18" charset="0"/>
              </a:rPr>
              <a:t>(le retraitement du bilan comptable en bilan fonctionnel est abordé de façon plus </a:t>
            </a:r>
            <a:r>
              <a:rPr lang="fr-FR" sz="2600" dirty="0">
                <a:solidFill>
                  <a:srgbClr val="00B0F0"/>
                </a:solidFill>
                <a:latin typeface="Arial" panose="020B0604020202020204" pitchFamily="34" charset="0"/>
                <a:ea typeface="Calibri" panose="020F0502020204030204" pitchFamily="34" charset="0"/>
                <a:cs typeface="Arial" panose="020B0604020202020204" pitchFamily="34" charset="0"/>
              </a:rPr>
              <a:t>approfondie </a:t>
            </a:r>
            <a:r>
              <a:rPr lang="fr-FR" sz="2600" dirty="0">
                <a:solidFill>
                  <a:srgbClr val="00B0F0"/>
                </a:solidFill>
                <a:latin typeface="Arial" panose="020B0604020202020204" pitchFamily="34" charset="0"/>
                <a:cs typeface="Arial" panose="020B0604020202020204" pitchFamily="34" charset="0"/>
              </a:rPr>
              <a:t>dans le manuel A6 Pérennisation de l’entreprise.)</a:t>
            </a:r>
            <a:endParaRPr lang="fr-FR" sz="26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0"/>
            <a:ext cx="10498347"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385794" y="584775"/>
            <a:ext cx="3432350" cy="461665"/>
          </a:xfrm>
          <a:prstGeom prst="rect">
            <a:avLst/>
          </a:prstGeom>
        </p:spPr>
        <p:txBody>
          <a:bodyPr wrap="none">
            <a:spAutoFit/>
          </a:bodyPr>
          <a:lstStyle/>
          <a:p>
            <a:pPr marL="342900" lvl="0" indent="-342900" algn="just">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Le bilan fonctionnel</a:t>
            </a:r>
          </a:p>
        </p:txBody>
      </p:sp>
      <p:graphicFrame>
        <p:nvGraphicFramePr>
          <p:cNvPr id="3" name="Tableau 2"/>
          <p:cNvGraphicFramePr>
            <a:graphicFrameLocks noGrp="1"/>
          </p:cNvGraphicFramePr>
          <p:nvPr>
            <p:extLst>
              <p:ext uri="{D42A27DB-BD31-4B8C-83A1-F6EECF244321}">
                <p14:modId xmlns:p14="http://schemas.microsoft.com/office/powerpoint/2010/main" val="1667209149"/>
              </p:ext>
            </p:extLst>
          </p:nvPr>
        </p:nvGraphicFramePr>
        <p:xfrm>
          <a:off x="305330" y="1107995"/>
          <a:ext cx="10933410" cy="5303520"/>
        </p:xfrm>
        <a:graphic>
          <a:graphicData uri="http://schemas.openxmlformats.org/drawingml/2006/table">
            <a:tbl>
              <a:tblPr firstRow="1" firstCol="1" bandRow="1">
                <a:tableStyleId>{5C22544A-7EE6-4342-B048-85BDC9FD1C3A}</a:tableStyleId>
              </a:tblPr>
              <a:tblGrid>
                <a:gridCol w="2819400">
                  <a:extLst>
                    <a:ext uri="{9D8B030D-6E8A-4147-A177-3AD203B41FA5}">
                      <a16:colId xmlns:a16="http://schemas.microsoft.com/office/drawing/2014/main" val="4025044526"/>
                    </a:ext>
                  </a:extLst>
                </a:gridCol>
                <a:gridCol w="1295400">
                  <a:extLst>
                    <a:ext uri="{9D8B030D-6E8A-4147-A177-3AD203B41FA5}">
                      <a16:colId xmlns:a16="http://schemas.microsoft.com/office/drawing/2014/main" val="3786331916"/>
                    </a:ext>
                  </a:extLst>
                </a:gridCol>
                <a:gridCol w="1295400">
                  <a:extLst>
                    <a:ext uri="{9D8B030D-6E8A-4147-A177-3AD203B41FA5}">
                      <a16:colId xmlns:a16="http://schemas.microsoft.com/office/drawing/2014/main" val="2362210486"/>
                    </a:ext>
                  </a:extLst>
                </a:gridCol>
                <a:gridCol w="2959100">
                  <a:extLst>
                    <a:ext uri="{9D8B030D-6E8A-4147-A177-3AD203B41FA5}">
                      <a16:colId xmlns:a16="http://schemas.microsoft.com/office/drawing/2014/main" val="1438086272"/>
                    </a:ext>
                  </a:extLst>
                </a:gridCol>
                <a:gridCol w="1295400">
                  <a:extLst>
                    <a:ext uri="{9D8B030D-6E8A-4147-A177-3AD203B41FA5}">
                      <a16:colId xmlns:a16="http://schemas.microsoft.com/office/drawing/2014/main" val="2154409453"/>
                    </a:ext>
                  </a:extLst>
                </a:gridCol>
                <a:gridCol w="1268710">
                  <a:extLst>
                    <a:ext uri="{9D8B030D-6E8A-4147-A177-3AD203B41FA5}">
                      <a16:colId xmlns:a16="http://schemas.microsoft.com/office/drawing/2014/main" val="2770883886"/>
                    </a:ext>
                  </a:extLst>
                </a:gridCol>
              </a:tblGrid>
              <a:tr h="0">
                <a:tc gridSpan="6">
                  <a:txBody>
                    <a:bodyPr/>
                    <a:lstStyle/>
                    <a:p>
                      <a:pPr algn="ctr">
                        <a:spcAft>
                          <a:spcPts val="0"/>
                        </a:spcAft>
                      </a:pPr>
                      <a:r>
                        <a:rPr lang="fr-FR" sz="2400" dirty="0">
                          <a:solidFill>
                            <a:schemeClr val="bg1"/>
                          </a:solidFill>
                          <a:effectLst/>
                          <a:latin typeface="Arial" panose="020B0604020202020204" pitchFamily="34" charset="0"/>
                          <a:cs typeface="Arial" panose="020B0604020202020204" pitchFamily="34" charset="0"/>
                        </a:rPr>
                        <a:t>Bilan</a:t>
                      </a:r>
                      <a:endParaRPr lang="fr-F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184066041"/>
                  </a:ext>
                </a:extLst>
              </a:tr>
              <a:tr h="0">
                <a:tc>
                  <a:txBody>
                    <a:bodyPr/>
                    <a:lstStyle/>
                    <a:p>
                      <a:pPr algn="ctr">
                        <a:spcAft>
                          <a:spcPts val="0"/>
                        </a:spcAft>
                      </a:pPr>
                      <a:r>
                        <a:rPr lang="fr-FR" sz="1800" dirty="0">
                          <a:solidFill>
                            <a:schemeClr val="bg1"/>
                          </a:solidFill>
                          <a:effectLst/>
                          <a:latin typeface="Arial" panose="020B0604020202020204" pitchFamily="34" charset="0"/>
                          <a:cs typeface="Arial" panose="020B0604020202020204" pitchFamily="34" charset="0"/>
                        </a:rPr>
                        <a:t>ACTIF</a:t>
                      </a:r>
                      <a:endParaRPr lang="fr-FR"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ctr">
                        <a:spcAft>
                          <a:spcPts val="0"/>
                        </a:spcAft>
                      </a:pPr>
                      <a:r>
                        <a:rPr lang="fr-FR" sz="1800" b="1" dirty="0">
                          <a:solidFill>
                            <a:schemeClr val="bg1"/>
                          </a:solidFill>
                          <a:effectLst/>
                          <a:latin typeface="Arial" panose="020B0604020202020204" pitchFamily="34" charset="0"/>
                          <a:cs typeface="Arial" panose="020B0604020202020204" pitchFamily="34" charset="0"/>
                        </a:rPr>
                        <a:t>N</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tc>
                  <a:txBody>
                    <a:bodyPr/>
                    <a:lstStyle/>
                    <a:p>
                      <a:pPr algn="ctr">
                        <a:spcAft>
                          <a:spcPts val="0"/>
                        </a:spcAft>
                      </a:pPr>
                      <a:r>
                        <a:rPr lang="fr-FR" sz="1800" b="1" dirty="0">
                          <a:solidFill>
                            <a:schemeClr val="bg1"/>
                          </a:solidFill>
                          <a:effectLst/>
                          <a:latin typeface="Arial" panose="020B0604020202020204" pitchFamily="34" charset="0"/>
                          <a:cs typeface="Arial" panose="020B0604020202020204" pitchFamily="34" charset="0"/>
                        </a:rPr>
                        <a:t>N-1</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tc>
                  <a:txBody>
                    <a:bodyPr/>
                    <a:lstStyle/>
                    <a:p>
                      <a:pPr algn="ctr">
                        <a:spcAft>
                          <a:spcPts val="0"/>
                        </a:spcAft>
                      </a:pPr>
                      <a:r>
                        <a:rPr lang="fr-FR" sz="1800" b="1" dirty="0">
                          <a:solidFill>
                            <a:schemeClr val="bg1"/>
                          </a:solidFill>
                          <a:effectLst/>
                          <a:latin typeface="Arial" panose="020B0604020202020204" pitchFamily="34" charset="0"/>
                          <a:cs typeface="Arial" panose="020B0604020202020204" pitchFamily="34" charset="0"/>
                        </a:rPr>
                        <a:t>PASSIF</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tc>
                  <a:txBody>
                    <a:bodyPr/>
                    <a:lstStyle/>
                    <a:p>
                      <a:pPr algn="ctr">
                        <a:spcAft>
                          <a:spcPts val="0"/>
                        </a:spcAft>
                      </a:pPr>
                      <a:r>
                        <a:rPr lang="fr-FR" sz="1800" b="1" dirty="0">
                          <a:solidFill>
                            <a:schemeClr val="bg1"/>
                          </a:solidFill>
                          <a:effectLst/>
                          <a:latin typeface="Arial" panose="020B0604020202020204" pitchFamily="34" charset="0"/>
                          <a:cs typeface="Arial" panose="020B0604020202020204" pitchFamily="34" charset="0"/>
                        </a:rPr>
                        <a:t>N</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tc>
                  <a:txBody>
                    <a:bodyPr/>
                    <a:lstStyle/>
                    <a:p>
                      <a:pPr algn="ctr">
                        <a:spcAft>
                          <a:spcPts val="0"/>
                        </a:spcAft>
                      </a:pPr>
                      <a:r>
                        <a:rPr lang="fr-FR" sz="1800" b="1" dirty="0">
                          <a:solidFill>
                            <a:schemeClr val="bg1"/>
                          </a:solidFill>
                          <a:effectLst/>
                          <a:latin typeface="Arial" panose="020B0604020202020204" pitchFamily="34" charset="0"/>
                          <a:cs typeface="Arial" panose="020B0604020202020204" pitchFamily="34" charset="0"/>
                        </a:rPr>
                        <a:t>N-1</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FFC000"/>
                    </a:solidFill>
                  </a:tcPr>
                </a:tc>
                <a:extLst>
                  <a:ext uri="{0D108BD9-81ED-4DB2-BD59-A6C34878D82A}">
                    <a16:rowId xmlns:a16="http://schemas.microsoft.com/office/drawing/2014/main" val="2461166914"/>
                  </a:ext>
                </a:extLst>
              </a:tr>
              <a:tr h="0">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Immobilisations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b="1" dirty="0">
                          <a:solidFill>
                            <a:schemeClr val="tx1"/>
                          </a:solidFill>
                          <a:effectLst/>
                          <a:latin typeface="Arial" panose="020B0604020202020204" pitchFamily="34" charset="0"/>
                          <a:cs typeface="Arial" panose="020B0604020202020204" pitchFamily="34" charset="0"/>
                        </a:rPr>
                        <a:t>Capitaux</a:t>
                      </a: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058408160"/>
                  </a:ext>
                </a:extLst>
              </a:tr>
              <a:tr h="0">
                <a:tc>
                  <a:txBody>
                    <a:bodyPr/>
                    <a:lstStyle/>
                    <a:p>
                      <a:pPr marL="180975" lvl="1"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 </a:t>
                      </a:r>
                      <a:r>
                        <a:rPr lang="fr-FR" sz="1800" b="0" kern="1200" dirty="0" err="1">
                          <a:solidFill>
                            <a:schemeClr val="tx1"/>
                          </a:solidFill>
                          <a:effectLst/>
                          <a:latin typeface="Arial" panose="020B0604020202020204" pitchFamily="34" charset="0"/>
                          <a:ea typeface="+mn-ea"/>
                          <a:cs typeface="Arial" panose="020B0604020202020204" pitchFamily="34" charset="0"/>
                        </a:rPr>
                        <a:t>Immo</a:t>
                      </a:r>
                      <a:r>
                        <a:rPr lang="fr-FR" sz="1800" b="0" kern="1200" dirty="0">
                          <a:solidFill>
                            <a:schemeClr val="tx1"/>
                          </a:solidFill>
                          <a:effectLst/>
                          <a:latin typeface="Arial" panose="020B0604020202020204" pitchFamily="34" charset="0"/>
                          <a:ea typeface="+mn-ea"/>
                          <a:cs typeface="Arial" panose="020B0604020202020204" pitchFamily="34" charset="0"/>
                        </a:rPr>
                        <a:t>. incorporelles</a:t>
                      </a: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42 500 €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32 000 €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tabLst/>
                      </a:pPr>
                      <a:r>
                        <a:rPr lang="fr-FR" sz="1800" dirty="0">
                          <a:solidFill>
                            <a:schemeClr val="tx1"/>
                          </a:solidFill>
                          <a:effectLst/>
                          <a:latin typeface="Arial" panose="020B0604020202020204" pitchFamily="34" charset="0"/>
                          <a:cs typeface="Arial" panose="020B0604020202020204" pitchFamily="34" charset="0"/>
                        </a:rPr>
                        <a:t>Capitaux propres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124 000 €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145 000 €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4056046827"/>
                  </a:ext>
                </a:extLst>
              </a:tr>
              <a:tr h="0">
                <a:tc>
                  <a:txBody>
                    <a:bodyPr/>
                    <a:lstStyle/>
                    <a:p>
                      <a:pPr marL="180975" lvl="1"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 </a:t>
                      </a:r>
                      <a:r>
                        <a:rPr lang="fr-FR" sz="1800" b="0" kern="1200" dirty="0" err="1">
                          <a:solidFill>
                            <a:schemeClr val="tx1"/>
                          </a:solidFill>
                          <a:effectLst/>
                          <a:latin typeface="Arial" panose="020B0604020202020204" pitchFamily="34" charset="0"/>
                          <a:ea typeface="+mn-ea"/>
                          <a:cs typeface="Arial" panose="020B0604020202020204" pitchFamily="34" charset="0"/>
                        </a:rPr>
                        <a:t>Immo</a:t>
                      </a:r>
                      <a:r>
                        <a:rPr lang="fr-FR" sz="1800" b="0" kern="1200" dirty="0">
                          <a:solidFill>
                            <a:schemeClr val="tx1"/>
                          </a:solidFill>
                          <a:effectLst/>
                          <a:latin typeface="Arial" panose="020B0604020202020204" pitchFamily="34" charset="0"/>
                          <a:ea typeface="+mn-ea"/>
                          <a:cs typeface="Arial" panose="020B0604020202020204" pitchFamily="34" charset="0"/>
                        </a:rPr>
                        <a:t>. corporelles</a:t>
                      </a: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143 500 €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134 000 €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a:solidFill>
                            <a:schemeClr val="tx1"/>
                          </a:solidFill>
                          <a:effectLst/>
                          <a:latin typeface="Arial" panose="020B0604020202020204" pitchFamily="34" charset="0"/>
                          <a:cs typeface="Arial" panose="020B0604020202020204" pitchFamily="34" charset="0"/>
                        </a:rPr>
                        <a:t>Amortissements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25 400 €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16 800 €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579372101"/>
                  </a:ext>
                </a:extLst>
              </a:tr>
              <a:tr h="0">
                <a:tc>
                  <a:txBody>
                    <a:bodyPr/>
                    <a:lstStyle/>
                    <a:p>
                      <a:pPr marL="180975" lvl="1"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 </a:t>
                      </a:r>
                      <a:r>
                        <a:rPr lang="fr-FR" sz="1800" b="0" kern="1200" dirty="0" err="1">
                          <a:solidFill>
                            <a:schemeClr val="tx1"/>
                          </a:solidFill>
                          <a:effectLst/>
                          <a:latin typeface="Arial" panose="020B0604020202020204" pitchFamily="34" charset="0"/>
                          <a:ea typeface="+mn-ea"/>
                          <a:cs typeface="Arial" panose="020B0604020202020204" pitchFamily="34" charset="0"/>
                        </a:rPr>
                        <a:t>Immo</a:t>
                      </a:r>
                      <a:r>
                        <a:rPr lang="fr-FR" sz="1800" b="0" kern="1200" dirty="0">
                          <a:solidFill>
                            <a:schemeClr val="tx1"/>
                          </a:solidFill>
                          <a:effectLst/>
                          <a:latin typeface="Arial" panose="020B0604020202020204" pitchFamily="34" charset="0"/>
                          <a:ea typeface="+mn-ea"/>
                          <a:cs typeface="Arial" panose="020B0604020202020204" pitchFamily="34" charset="0"/>
                        </a:rPr>
                        <a:t>. financières</a:t>
                      </a: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10 000 €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5 000 €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kern="1200" dirty="0">
                          <a:solidFill>
                            <a:schemeClr val="tx1"/>
                          </a:solidFill>
                          <a:effectLst/>
                          <a:latin typeface="Arial" panose="020B0604020202020204" pitchFamily="34" charset="0"/>
                          <a:ea typeface="+mn-ea"/>
                          <a:cs typeface="Arial" panose="020B0604020202020204" pitchFamily="34" charset="0"/>
                        </a:rPr>
                        <a:t>Dettes</a:t>
                      </a:r>
                      <a:r>
                        <a:rPr lang="fr-FR" sz="1800" dirty="0">
                          <a:solidFill>
                            <a:schemeClr val="tx1"/>
                          </a:solidFill>
                          <a:effectLst/>
                          <a:latin typeface="Arial" panose="020B0604020202020204" pitchFamily="34" charset="0"/>
                          <a:cs typeface="Arial" panose="020B0604020202020204" pitchFamily="34" charset="0"/>
                        </a:rPr>
                        <a:t> financières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896677548"/>
                  </a:ext>
                </a:extLst>
              </a:tr>
              <a:tr h="0">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a:solidFill>
                            <a:schemeClr val="tx1"/>
                          </a:solidFill>
                          <a:effectLst/>
                          <a:latin typeface="Arial" panose="020B0604020202020204" pitchFamily="34" charset="0"/>
                          <a:cs typeface="Arial" panose="020B0604020202020204" pitchFamily="34" charset="0"/>
                        </a:rPr>
                        <a:t>Emprunts à long terme</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52 000 €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38 000 €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705521099"/>
                  </a:ext>
                </a:extLst>
              </a:tr>
              <a:tr h="0">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Emplois durables</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196 000 €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171 000 €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Ressources durables</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201 400 €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199 800 €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extLst>
                  <a:ext uri="{0D108BD9-81ED-4DB2-BD59-A6C34878D82A}">
                    <a16:rowId xmlns:a16="http://schemas.microsoft.com/office/drawing/2014/main" val="2103641754"/>
                  </a:ext>
                </a:extLst>
              </a:tr>
              <a:tr h="0">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Exploitation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l">
                        <a:spcAft>
                          <a:spcPts val="0"/>
                        </a:spcAft>
                      </a:pPr>
                      <a:r>
                        <a:rPr lang="fr-FR" sz="1800" dirty="0">
                          <a:solidFill>
                            <a:schemeClr val="tx1"/>
                          </a:solidFill>
                          <a:effectLst/>
                          <a:latin typeface="Arial" panose="020B0604020202020204" pitchFamily="34" charset="0"/>
                          <a:cs typeface="Arial" panose="020B0604020202020204" pitchFamily="34" charset="0"/>
                        </a:rPr>
                        <a:t>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noFill/>
                  </a:tcPr>
                </a:tc>
                <a:tc>
                  <a:txBody>
                    <a:bodyPr/>
                    <a:lstStyle/>
                    <a:p>
                      <a:pPr algn="l">
                        <a:spcAft>
                          <a:spcPts val="0"/>
                        </a:spcAft>
                      </a:pPr>
                      <a:r>
                        <a:rPr lang="fr-FR" sz="1800" b="1" dirty="0">
                          <a:solidFill>
                            <a:schemeClr val="tx1"/>
                          </a:solidFill>
                          <a:effectLst/>
                          <a:latin typeface="Arial" panose="020B0604020202020204" pitchFamily="34" charset="0"/>
                          <a:cs typeface="Arial" panose="020B0604020202020204" pitchFamily="34" charset="0"/>
                        </a:rPr>
                        <a:t>Exploitation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2164874485"/>
                  </a:ext>
                </a:extLst>
              </a:tr>
              <a:tr h="0">
                <a:tc>
                  <a:txBody>
                    <a:bodyPr/>
                    <a:lstStyle/>
                    <a:p>
                      <a:pPr marL="180975" lvl="0" indent="0" algn="l">
                        <a:spcAft>
                          <a:spcPts val="0"/>
                        </a:spcAft>
                      </a:pPr>
                      <a:r>
                        <a:rPr lang="fr-FR" sz="1800" b="0" dirty="0">
                          <a:solidFill>
                            <a:schemeClr val="tx1"/>
                          </a:solidFill>
                          <a:effectLst/>
                          <a:latin typeface="Arial" panose="020B0604020202020204" pitchFamily="34" charset="0"/>
                          <a:cs typeface="Arial" panose="020B0604020202020204" pitchFamily="34" charset="0"/>
                        </a:rPr>
                        <a:t>Stocks </a:t>
                      </a:r>
                      <a:endParaRPr lang="fr-FR"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36 900 €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28 200 €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a:solidFill>
                            <a:schemeClr val="tx1"/>
                          </a:solidFill>
                          <a:effectLst/>
                          <a:latin typeface="Arial" panose="020B0604020202020204" pitchFamily="34" charset="0"/>
                          <a:cs typeface="Arial" panose="020B0604020202020204" pitchFamily="34" charset="0"/>
                        </a:rPr>
                        <a:t>Dettes fournisseurs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112 000 €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85 000 €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4110916082"/>
                  </a:ext>
                </a:extLst>
              </a:tr>
              <a:tr h="0">
                <a:tc>
                  <a:txBody>
                    <a:bodyPr/>
                    <a:lstStyle/>
                    <a:p>
                      <a:pPr marL="180975" lvl="0"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Créances clients</a:t>
                      </a: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128 000 €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93 800 €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a:solidFill>
                            <a:schemeClr val="tx1"/>
                          </a:solidFill>
                          <a:effectLst/>
                          <a:latin typeface="Arial" panose="020B0604020202020204" pitchFamily="34" charset="0"/>
                          <a:cs typeface="Arial" panose="020B0604020202020204" pitchFamily="34" charset="0"/>
                        </a:rPr>
                        <a:t>Dettes fiscales et sociales</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38 000 €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35 000 €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562396070"/>
                  </a:ext>
                </a:extLst>
              </a:tr>
              <a:tr h="0">
                <a:tc>
                  <a:txBody>
                    <a:bodyPr/>
                    <a:lstStyle/>
                    <a:p>
                      <a:pPr algn="l">
                        <a:spcAft>
                          <a:spcPts val="0"/>
                        </a:spcAft>
                      </a:pPr>
                      <a:r>
                        <a:rPr lang="fr-FR" sz="1800">
                          <a:solidFill>
                            <a:schemeClr val="tx1"/>
                          </a:solidFill>
                          <a:effectLst/>
                          <a:latin typeface="Arial" panose="020B0604020202020204" pitchFamily="34" charset="0"/>
                          <a:cs typeface="Arial" panose="020B0604020202020204" pitchFamily="34" charset="0"/>
                        </a:rPr>
                        <a:t>Hors exploitation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b="1" dirty="0">
                          <a:solidFill>
                            <a:schemeClr val="tx1"/>
                          </a:solidFill>
                          <a:effectLst/>
                          <a:latin typeface="Arial" panose="020B0604020202020204" pitchFamily="34" charset="0"/>
                          <a:cs typeface="Arial" panose="020B0604020202020204" pitchFamily="34" charset="0"/>
                        </a:rPr>
                        <a:t>Hors exploitation </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2552637860"/>
                  </a:ext>
                </a:extLst>
              </a:tr>
              <a:tr h="0">
                <a:tc>
                  <a:txBody>
                    <a:bodyPr/>
                    <a:lstStyle/>
                    <a:p>
                      <a:pPr marL="180975" lvl="1"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Créances</a:t>
                      </a:r>
                      <a:r>
                        <a:rPr lang="fr-FR" sz="1800" b="0" dirty="0">
                          <a:solidFill>
                            <a:schemeClr val="tx1"/>
                          </a:solidFill>
                          <a:effectLst/>
                          <a:latin typeface="Arial" panose="020B0604020202020204" pitchFamily="34" charset="0"/>
                          <a:cs typeface="Arial" panose="020B0604020202020204" pitchFamily="34" charset="0"/>
                        </a:rPr>
                        <a:t> diverses</a:t>
                      </a:r>
                      <a:endParaRPr lang="fr-FR"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8 000 €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29 500 €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a:solidFill>
                            <a:schemeClr val="tx1"/>
                          </a:solidFill>
                          <a:effectLst/>
                          <a:latin typeface="Arial" panose="020B0604020202020204" pitchFamily="34" charset="0"/>
                          <a:cs typeface="Arial" panose="020B0604020202020204" pitchFamily="34" charset="0"/>
                        </a:rPr>
                        <a:t>Dettes diverses</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28 000 €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35 000 €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4258855234"/>
                  </a:ext>
                </a:extLst>
              </a:tr>
              <a:tr h="0">
                <a:tc>
                  <a:txBody>
                    <a:bodyPr/>
                    <a:lstStyle/>
                    <a:p>
                      <a:pPr marL="180975" lvl="1" indent="0" algn="l">
                        <a:spcAft>
                          <a:spcPts val="0"/>
                        </a:spcAft>
                      </a:pPr>
                      <a:r>
                        <a:rPr lang="fr-FR" sz="1800" b="0" kern="1200" dirty="0">
                          <a:solidFill>
                            <a:schemeClr val="tx1"/>
                          </a:solidFill>
                          <a:effectLst/>
                          <a:latin typeface="Arial" panose="020B0604020202020204" pitchFamily="34" charset="0"/>
                          <a:ea typeface="+mn-ea"/>
                          <a:cs typeface="Arial" panose="020B0604020202020204" pitchFamily="34" charset="0"/>
                        </a:rPr>
                        <a:t>VMP</a:t>
                      </a: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8 000 €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15 000 €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85725" indent="95250" algn="l">
                        <a:spcAft>
                          <a:spcPts val="0"/>
                        </a:spcAft>
                      </a:pPr>
                      <a:r>
                        <a:rPr lang="fr-FR" sz="1800" dirty="0">
                          <a:solidFill>
                            <a:schemeClr val="tx1"/>
                          </a:solidFill>
                          <a:effectLst/>
                          <a:latin typeface="Arial" panose="020B0604020202020204" pitchFamily="34" charset="0"/>
                          <a:cs typeface="Arial" panose="020B0604020202020204" pitchFamily="34" charset="0"/>
                        </a:rPr>
                        <a:t>Dettes sur immobilisations</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2 500 €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8 600 €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421652034"/>
                  </a:ext>
                </a:extLst>
              </a:tr>
              <a:tr h="0">
                <a:tc>
                  <a:txBody>
                    <a:bodyPr/>
                    <a:lstStyle/>
                    <a:p>
                      <a:pPr marL="180975" lvl="1" indent="0" algn="l">
                        <a:spcAft>
                          <a:spcPts val="0"/>
                        </a:spcAft>
                      </a:pPr>
                      <a:r>
                        <a:rPr lang="fr-FR" sz="1800" b="0" dirty="0">
                          <a:solidFill>
                            <a:schemeClr val="tx1"/>
                          </a:solidFill>
                          <a:effectLst/>
                          <a:latin typeface="Arial" panose="020B0604020202020204" pitchFamily="34" charset="0"/>
                          <a:cs typeface="Arial" panose="020B0604020202020204" pitchFamily="34" charset="0"/>
                        </a:rPr>
                        <a:t>Ch. constatées d’avance</a:t>
                      </a:r>
                      <a:endParaRPr lang="fr-FR"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800 €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1 100 €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marL="180975" indent="0" algn="l">
                        <a:spcAft>
                          <a:spcPts val="0"/>
                        </a:spcAft>
                      </a:pPr>
                      <a:r>
                        <a:rPr lang="fr-FR" sz="1800" dirty="0" err="1">
                          <a:solidFill>
                            <a:schemeClr val="tx1"/>
                          </a:solidFill>
                          <a:effectLst/>
                          <a:latin typeface="Arial" panose="020B0604020202020204" pitchFamily="34" charset="0"/>
                          <a:cs typeface="Arial" panose="020B0604020202020204" pitchFamily="34" charset="0"/>
                        </a:rPr>
                        <a:t>Prod</a:t>
                      </a:r>
                      <a:r>
                        <a:rPr lang="fr-FR" sz="1800" dirty="0">
                          <a:solidFill>
                            <a:schemeClr val="tx1"/>
                          </a:solidFill>
                          <a:effectLst/>
                          <a:latin typeface="Arial" panose="020B0604020202020204" pitchFamily="34" charset="0"/>
                          <a:cs typeface="Arial" panose="020B0604020202020204" pitchFamily="34" charset="0"/>
                        </a:rPr>
                        <a:t>. constatés d’avance</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300 €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700 €</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361838129"/>
                  </a:ext>
                </a:extLst>
              </a:tr>
              <a:tr h="0">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Actif circulant </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 181 700 € </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 167 600 € </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Passif circulant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 180 800 €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b="1" dirty="0">
                          <a:solidFill>
                            <a:srgbClr val="FFFF00"/>
                          </a:solidFill>
                          <a:effectLst/>
                          <a:latin typeface="Arial" panose="020B0604020202020204" pitchFamily="34" charset="0"/>
                          <a:cs typeface="Arial" panose="020B0604020202020204" pitchFamily="34" charset="0"/>
                        </a:rPr>
                        <a:t> 164 300 € </a:t>
                      </a:r>
                      <a:endParaRPr lang="fr-FR"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1937274924"/>
                  </a:ext>
                </a:extLst>
              </a:tr>
              <a:tr h="0">
                <a:tc>
                  <a:txBody>
                    <a:bodyPr/>
                    <a:lstStyle/>
                    <a:p>
                      <a:pPr algn="l">
                        <a:spcAft>
                          <a:spcPts val="0"/>
                        </a:spcAft>
                      </a:pPr>
                      <a:r>
                        <a:rPr lang="fr-FR" sz="1800">
                          <a:solidFill>
                            <a:schemeClr val="tx1"/>
                          </a:solidFill>
                          <a:effectLst/>
                          <a:latin typeface="Arial" panose="020B0604020202020204" pitchFamily="34" charset="0"/>
                          <a:cs typeface="Arial" panose="020B0604020202020204" pitchFamily="34" charset="0"/>
                        </a:rPr>
                        <a:t>Disponibilités</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4 500 €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a:solidFill>
                            <a:schemeClr val="tx1"/>
                          </a:solidFill>
                          <a:effectLst/>
                          <a:latin typeface="Arial" panose="020B0604020202020204" pitchFamily="34" charset="0"/>
                          <a:cs typeface="Arial" panose="020B0604020202020204" pitchFamily="34" charset="0"/>
                        </a:rPr>
                        <a:t>25 500 €</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l">
                        <a:spcAft>
                          <a:spcPts val="0"/>
                        </a:spcAft>
                      </a:pPr>
                      <a:r>
                        <a:rPr lang="fr-FR" sz="1800">
                          <a:solidFill>
                            <a:schemeClr val="tx1"/>
                          </a:solidFill>
                          <a:effectLst/>
                          <a:latin typeface="Arial" panose="020B0604020202020204" pitchFamily="34" charset="0"/>
                          <a:cs typeface="Arial" panose="020B0604020202020204" pitchFamily="34" charset="0"/>
                        </a:rPr>
                        <a:t>Découvert</a:t>
                      </a:r>
                      <a:endParaRPr lang="fr-FR"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0</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0</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347433969"/>
                  </a:ext>
                </a:extLst>
              </a:tr>
              <a:tr h="0">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Trésorerie Actif</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4 500 €</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rgbClr val="FFFF00"/>
                          </a:solidFill>
                          <a:effectLst/>
                          <a:latin typeface="Arial" panose="020B0604020202020204" pitchFamily="34" charset="0"/>
                          <a:cs typeface="Arial" panose="020B0604020202020204" pitchFamily="34" charset="0"/>
                        </a:rPr>
                        <a:t>25 500 €</a:t>
                      </a:r>
                      <a:endParaRPr lang="fr-FR"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b="1" dirty="0">
                          <a:solidFill>
                            <a:schemeClr val="tx1"/>
                          </a:solidFill>
                          <a:effectLst/>
                          <a:latin typeface="Arial" panose="020B0604020202020204" pitchFamily="34" charset="0"/>
                          <a:cs typeface="Arial" panose="020B0604020202020204" pitchFamily="34" charset="0"/>
                        </a:rPr>
                        <a:t>Trésorerie passif</a:t>
                      </a:r>
                      <a:endParaRPr lang="fr-F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0</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tc>
                  <a:txBody>
                    <a:bodyPr/>
                    <a:lstStyle/>
                    <a:p>
                      <a:pPr algn="r">
                        <a:spcAft>
                          <a:spcPts val="0"/>
                        </a:spcAft>
                      </a:pPr>
                      <a:r>
                        <a:rPr lang="fr-FR" sz="1800" dirty="0">
                          <a:solidFill>
                            <a:schemeClr val="tx1"/>
                          </a:solidFill>
                          <a:effectLst/>
                          <a:latin typeface="Arial" panose="020B0604020202020204" pitchFamily="34" charset="0"/>
                          <a:cs typeface="Arial" panose="020B0604020202020204" pitchFamily="34" charset="0"/>
                        </a:rPr>
                        <a:t>0</a:t>
                      </a:r>
                      <a:endParaRPr lang="fr-FR"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noFill/>
                  </a:tcPr>
                </a:tc>
                <a:extLst>
                  <a:ext uri="{0D108BD9-81ED-4DB2-BD59-A6C34878D82A}">
                    <a16:rowId xmlns:a16="http://schemas.microsoft.com/office/drawing/2014/main" val="2896910904"/>
                  </a:ext>
                </a:extLst>
              </a:tr>
              <a:tr h="0">
                <a:tc>
                  <a:txBody>
                    <a:bodyPr/>
                    <a:lstStyle/>
                    <a:p>
                      <a:pPr algn="r">
                        <a:spcAft>
                          <a:spcPts val="0"/>
                        </a:spcAft>
                      </a:pPr>
                      <a:r>
                        <a:rPr lang="fr-FR" sz="1800" dirty="0">
                          <a:solidFill>
                            <a:schemeClr val="bg1"/>
                          </a:solidFill>
                          <a:effectLst/>
                          <a:latin typeface="Arial" panose="020B0604020202020204" pitchFamily="34" charset="0"/>
                          <a:cs typeface="Arial" panose="020B0604020202020204" pitchFamily="34" charset="0"/>
                        </a:rPr>
                        <a:t>Totaux </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r">
                        <a:spcAft>
                          <a:spcPts val="0"/>
                        </a:spcAft>
                      </a:pPr>
                      <a:r>
                        <a:rPr lang="fr-FR" sz="1800" b="1" dirty="0">
                          <a:solidFill>
                            <a:schemeClr val="bg1"/>
                          </a:solidFill>
                          <a:effectLst/>
                          <a:latin typeface="Arial" panose="020B0604020202020204" pitchFamily="34" charset="0"/>
                          <a:cs typeface="Arial" panose="020B0604020202020204" pitchFamily="34" charset="0"/>
                        </a:rPr>
                        <a:t>382 200 €</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r">
                        <a:spcAft>
                          <a:spcPts val="0"/>
                        </a:spcAft>
                      </a:pPr>
                      <a:r>
                        <a:rPr lang="fr-FR" sz="1800" b="1" dirty="0">
                          <a:solidFill>
                            <a:schemeClr val="bg1"/>
                          </a:solidFill>
                          <a:effectLst/>
                          <a:latin typeface="Arial" panose="020B0604020202020204" pitchFamily="34" charset="0"/>
                          <a:cs typeface="Arial" panose="020B0604020202020204" pitchFamily="34" charset="0"/>
                        </a:rPr>
                        <a:t>364 100 €</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r">
                        <a:spcAft>
                          <a:spcPts val="0"/>
                        </a:spcAft>
                      </a:pPr>
                      <a:r>
                        <a:rPr lang="fr-FR" sz="1800" b="1" dirty="0">
                          <a:solidFill>
                            <a:schemeClr val="bg1"/>
                          </a:solidFill>
                          <a:effectLst/>
                          <a:latin typeface="Arial" panose="020B0604020202020204" pitchFamily="34" charset="0"/>
                          <a:cs typeface="Arial" panose="020B0604020202020204" pitchFamily="34" charset="0"/>
                        </a:rPr>
                        <a:t>Totaux </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r">
                        <a:spcAft>
                          <a:spcPts val="0"/>
                        </a:spcAft>
                      </a:pPr>
                      <a:r>
                        <a:rPr lang="fr-FR" sz="1800" b="1" dirty="0">
                          <a:solidFill>
                            <a:schemeClr val="bg1"/>
                          </a:solidFill>
                          <a:effectLst/>
                          <a:latin typeface="Arial" panose="020B0604020202020204" pitchFamily="34" charset="0"/>
                          <a:cs typeface="Arial" panose="020B0604020202020204" pitchFamily="34" charset="0"/>
                        </a:rPr>
                        <a:t> 382 200 € </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tc>
                  <a:txBody>
                    <a:bodyPr/>
                    <a:lstStyle/>
                    <a:p>
                      <a:pPr algn="r">
                        <a:spcAft>
                          <a:spcPts val="0"/>
                        </a:spcAft>
                      </a:pPr>
                      <a:r>
                        <a:rPr lang="fr-FR" sz="1800" b="1" dirty="0">
                          <a:solidFill>
                            <a:schemeClr val="bg1"/>
                          </a:solidFill>
                          <a:effectLst/>
                          <a:latin typeface="Arial" panose="020B0604020202020204" pitchFamily="34" charset="0"/>
                          <a:cs typeface="Arial" panose="020B0604020202020204" pitchFamily="34" charset="0"/>
                        </a:rPr>
                        <a:t> 364 100 € </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3"/>
                    </a:solidFill>
                  </a:tcPr>
                </a:tc>
                <a:extLst>
                  <a:ext uri="{0D108BD9-81ED-4DB2-BD59-A6C34878D82A}">
                    <a16:rowId xmlns:a16="http://schemas.microsoft.com/office/drawing/2014/main" val="1268588127"/>
                  </a:ext>
                </a:extLst>
              </a:tr>
            </a:tbl>
          </a:graphicData>
        </a:graphic>
      </p:graphicFrame>
    </p:spTree>
    <p:extLst>
      <p:ext uri="{BB962C8B-B14F-4D97-AF65-F5344CB8AC3E}">
        <p14:creationId xmlns:p14="http://schemas.microsoft.com/office/powerpoint/2010/main" val="23041751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0808898"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0" y="523220"/>
            <a:ext cx="11507638" cy="1338828"/>
          </a:xfrm>
          <a:prstGeom prst="rect">
            <a:avLst/>
          </a:prstGeom>
        </p:spPr>
        <p:txBody>
          <a:bodyPr wrap="square">
            <a:spAutoFit/>
          </a:bodyPr>
          <a:lstStyle/>
          <a:p>
            <a:pPr marL="342900" lvl="0" indent="-342900" algn="just">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Fond de roulement, besoin en fonds de roulement</a:t>
            </a:r>
          </a:p>
          <a:p>
            <a:pPr marL="361950" algn="ctr">
              <a:spcBef>
                <a:spcPts val="1200"/>
              </a:spcBef>
            </a:pPr>
            <a:r>
              <a:rPr lang="fr-FR" sz="2100" b="1" dirty="0">
                <a:latin typeface="Arial" panose="020B0604020202020204" pitchFamily="34" charset="0"/>
                <a:ea typeface="Calibri" panose="020F0502020204030204" pitchFamily="34" charset="0"/>
                <a:cs typeface="Times New Roman" panose="02020603050405020304" pitchFamily="18" charset="0"/>
              </a:rPr>
              <a:t>Le bilan fonctionnel permet de calculer </a:t>
            </a:r>
          </a:p>
          <a:p>
            <a:pPr marL="361950" algn="ctr">
              <a:spcAft>
                <a:spcPts val="635"/>
              </a:spcAft>
            </a:pPr>
            <a:r>
              <a:rPr lang="fr-FR" sz="21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 fond de roulement et le besoin en fonds de roulement</a:t>
            </a:r>
          </a:p>
        </p:txBody>
      </p:sp>
      <p:graphicFrame>
        <p:nvGraphicFramePr>
          <p:cNvPr id="3" name="Tableau 2"/>
          <p:cNvGraphicFramePr>
            <a:graphicFrameLocks noGrp="1"/>
          </p:cNvGraphicFramePr>
          <p:nvPr>
            <p:extLst>
              <p:ext uri="{D42A27DB-BD31-4B8C-83A1-F6EECF244321}">
                <p14:modId xmlns:p14="http://schemas.microsoft.com/office/powerpoint/2010/main" val="2616004002"/>
              </p:ext>
            </p:extLst>
          </p:nvPr>
        </p:nvGraphicFramePr>
        <p:xfrm>
          <a:off x="376686" y="2018277"/>
          <a:ext cx="11473132" cy="4592877"/>
        </p:xfrm>
        <a:graphic>
          <a:graphicData uri="http://schemas.openxmlformats.org/drawingml/2006/table">
            <a:tbl>
              <a:tblPr firstRow="1" firstCol="1" bandRow="1">
                <a:tableStyleId>{69CF1AB2-1976-4502-BF36-3FF5EA218861}</a:tableStyleId>
              </a:tblPr>
              <a:tblGrid>
                <a:gridCol w="1547005">
                  <a:extLst>
                    <a:ext uri="{9D8B030D-6E8A-4147-A177-3AD203B41FA5}">
                      <a16:colId xmlns:a16="http://schemas.microsoft.com/office/drawing/2014/main" val="3800412217"/>
                    </a:ext>
                  </a:extLst>
                </a:gridCol>
                <a:gridCol w="9926127">
                  <a:extLst>
                    <a:ext uri="{9D8B030D-6E8A-4147-A177-3AD203B41FA5}">
                      <a16:colId xmlns:a16="http://schemas.microsoft.com/office/drawing/2014/main" val="3157109749"/>
                    </a:ext>
                  </a:extLst>
                </a:gridCol>
              </a:tblGrid>
              <a:tr h="1041741">
                <a:tc>
                  <a:txBody>
                    <a:bodyPr/>
                    <a:lstStyle/>
                    <a:p>
                      <a:pPr algn="ctr">
                        <a:spcAft>
                          <a:spcPts val="635"/>
                        </a:spcAft>
                      </a:pPr>
                      <a:r>
                        <a:rPr lang="fr-FR" sz="2000" dirty="0">
                          <a:effectLst/>
                          <a:latin typeface="Arial" panose="020B0604020202020204" pitchFamily="34" charset="0"/>
                          <a:cs typeface="Arial" panose="020B0604020202020204" pitchFamily="34" charset="0"/>
                        </a:rPr>
                        <a:t>Fond de Roulement</a:t>
                      </a:r>
                    </a:p>
                    <a:p>
                      <a:pPr algn="ctr">
                        <a:spcAft>
                          <a:spcPts val="635"/>
                        </a:spcAft>
                      </a:pPr>
                      <a:r>
                        <a:rPr lang="fr-FR" sz="2000" dirty="0">
                          <a:effectLst/>
                          <a:latin typeface="Arial" panose="020B0604020202020204" pitchFamily="34" charset="0"/>
                          <a:cs typeface="Arial" panose="020B0604020202020204" pitchFamily="34" charset="0"/>
                        </a:rPr>
                        <a:t>(FR)</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b="0" dirty="0">
                          <a:effectLst/>
                          <a:latin typeface="Arial" panose="020B0604020202020204" pitchFamily="34" charset="0"/>
                          <a:cs typeface="Arial" panose="020B0604020202020204" pitchFamily="34" charset="0"/>
                        </a:rPr>
                        <a:t>Il compare les emplois durables (immobilisations) et les ressources durables (capitaux + dettes à long terme). Les premiers doivent être financés par les seconds, l’excédent est appelé FRNG.</a:t>
                      </a:r>
                    </a:p>
                    <a:p>
                      <a:pPr algn="l">
                        <a:spcBef>
                          <a:spcPts val="300"/>
                        </a:spcBef>
                        <a:spcAft>
                          <a:spcPts val="300"/>
                        </a:spcAft>
                      </a:pPr>
                      <a:r>
                        <a:rPr lang="fr-FR" sz="1800" b="0" kern="1200" dirty="0">
                          <a:effectLst/>
                          <a:highlight>
                            <a:srgbClr val="FFFF00"/>
                          </a:highlight>
                          <a:latin typeface="Arial" panose="020B0604020202020204" pitchFamily="34" charset="0"/>
                          <a:cs typeface="Arial" panose="020B0604020202020204" pitchFamily="34" charset="0"/>
                        </a:rPr>
                        <a:t>FR = Capitaux + Dettes à long terme - Immobilisations</a:t>
                      </a:r>
                      <a:endParaRPr lang="fr-FR" sz="1800" b="0" kern="1200" dirty="0">
                        <a:solidFill>
                          <a:schemeClr val="lt1"/>
                        </a:solidFill>
                        <a:effectLst/>
                        <a:highlight>
                          <a:srgbClr val="FFFF00"/>
                        </a:highligh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val="2596347299"/>
                  </a:ext>
                </a:extLst>
              </a:tr>
              <a:tr h="2357140">
                <a:tc>
                  <a:txBody>
                    <a:bodyPr/>
                    <a:lstStyle/>
                    <a:p>
                      <a:pPr algn="ctr">
                        <a:spcAft>
                          <a:spcPts val="635"/>
                        </a:spcAft>
                      </a:pPr>
                      <a:r>
                        <a:rPr lang="fr-FR" sz="2000">
                          <a:effectLst/>
                          <a:latin typeface="Arial" panose="020B0604020202020204" pitchFamily="34" charset="0"/>
                          <a:cs typeface="Arial" panose="020B0604020202020204" pitchFamily="34" charset="0"/>
                        </a:rPr>
                        <a:t>Besoin en Fonds de Roulement</a:t>
                      </a:r>
                    </a:p>
                    <a:p>
                      <a:pPr algn="ctr">
                        <a:spcAft>
                          <a:spcPts val="635"/>
                        </a:spcAft>
                      </a:pPr>
                      <a:r>
                        <a:rPr lang="fr-FR" sz="2000">
                          <a:effectLst/>
                          <a:latin typeface="Arial" panose="020B0604020202020204" pitchFamily="34" charset="0"/>
                          <a:cs typeface="Arial" panose="020B0604020202020204" pitchFamily="34" charset="0"/>
                        </a:rPr>
                        <a:t>(BFR)</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dirty="0">
                          <a:effectLst/>
                          <a:latin typeface="Arial" panose="020B0604020202020204" pitchFamily="34" charset="0"/>
                          <a:cs typeface="Arial" panose="020B0604020202020204" pitchFamily="34" charset="0"/>
                        </a:rPr>
                        <a:t>Il évalue les besoins de financement engendrés par le cycle d’exploitation du fait des décalages de paiements (crédit client et fournisseur + besoin de stockage). </a:t>
                      </a:r>
                    </a:p>
                    <a:p>
                      <a:pPr algn="l">
                        <a:spcBef>
                          <a:spcPts val="300"/>
                        </a:spcBef>
                        <a:spcAft>
                          <a:spcPts val="300"/>
                        </a:spcAft>
                      </a:pPr>
                      <a:r>
                        <a:rPr lang="fr-FR" sz="1800" dirty="0">
                          <a:effectLst/>
                          <a:highlight>
                            <a:srgbClr val="FFFF00"/>
                          </a:highlight>
                          <a:latin typeface="Arial" panose="020B0604020202020204" pitchFamily="34" charset="0"/>
                          <a:cs typeface="Arial" panose="020B0604020202020204" pitchFamily="34" charset="0"/>
                        </a:rPr>
                        <a:t>BFR = Actif circulant – Passif circulant</a:t>
                      </a:r>
                      <a:endParaRPr lang="fr-FR" sz="1800" dirty="0">
                        <a:effectLst/>
                        <a:latin typeface="Arial" panose="020B0604020202020204" pitchFamily="34" charset="0"/>
                        <a:cs typeface="Arial" panose="020B0604020202020204" pitchFamily="34" charset="0"/>
                      </a:endParaRPr>
                    </a:p>
                    <a:p>
                      <a:pPr algn="l">
                        <a:lnSpc>
                          <a:spcPct val="102000"/>
                        </a:lnSpc>
                        <a:spcBef>
                          <a:spcPts val="300"/>
                        </a:spcBef>
                        <a:spcAft>
                          <a:spcPts val="300"/>
                        </a:spcAft>
                      </a:pPr>
                      <a:r>
                        <a:rPr lang="fr-FR" sz="1800" dirty="0">
                          <a:effectLst/>
                          <a:latin typeface="Arial" panose="020B0604020202020204" pitchFamily="34" charset="0"/>
                          <a:cs typeface="Arial" panose="020B0604020202020204" pitchFamily="34" charset="0"/>
                        </a:rPr>
                        <a:t>Il est possible de différencier le besoin d’exploitation et le besoin hors exploitation,</a:t>
                      </a:r>
                    </a:p>
                    <a:p>
                      <a:pPr algn="l">
                        <a:lnSpc>
                          <a:spcPct val="102000"/>
                        </a:lnSpc>
                        <a:spcBef>
                          <a:spcPts val="300"/>
                        </a:spcBef>
                        <a:spcAft>
                          <a:spcPts val="300"/>
                        </a:spcAft>
                      </a:pPr>
                      <a:r>
                        <a:rPr lang="fr-FR" sz="1800" dirty="0">
                          <a:effectLst/>
                          <a:highlight>
                            <a:srgbClr val="FFFF00"/>
                          </a:highlight>
                          <a:latin typeface="Arial" panose="020B0604020202020204" pitchFamily="34" charset="0"/>
                          <a:cs typeface="Arial" panose="020B0604020202020204" pitchFamily="34" charset="0"/>
                        </a:rPr>
                        <a:t>BFR exploitation = Actif circulant d’exploitation (clients + stocks) – dettes à court terme d’exploitation</a:t>
                      </a:r>
                      <a:r>
                        <a:rPr lang="fr-FR" sz="1800" dirty="0">
                          <a:effectLst/>
                          <a:latin typeface="Arial" panose="020B0604020202020204" pitchFamily="34" charset="0"/>
                          <a:cs typeface="Arial" panose="020B0604020202020204" pitchFamily="34" charset="0"/>
                        </a:rPr>
                        <a:t> (fournisseurs) </a:t>
                      </a:r>
                    </a:p>
                    <a:p>
                      <a:pPr algn="l">
                        <a:spcBef>
                          <a:spcPts val="300"/>
                        </a:spcBef>
                        <a:spcAft>
                          <a:spcPts val="300"/>
                        </a:spcAft>
                      </a:pPr>
                      <a:r>
                        <a:rPr lang="fr-FR" sz="1800" dirty="0">
                          <a:effectLst/>
                          <a:highlight>
                            <a:srgbClr val="FFFF00"/>
                          </a:highlight>
                          <a:latin typeface="Arial" panose="020B0604020202020204" pitchFamily="34" charset="0"/>
                          <a:cs typeface="Arial" panose="020B0604020202020204" pitchFamily="34" charset="0"/>
                        </a:rPr>
                        <a:t>BFR hors exploitation = Actif circulant hors exploitation  – dettes à court terme hors exploitation</a:t>
                      </a: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42803860"/>
                  </a:ext>
                </a:extLst>
              </a:tr>
              <a:tr h="1193996">
                <a:tc>
                  <a:txBody>
                    <a:bodyPr/>
                    <a:lstStyle/>
                    <a:p>
                      <a:pPr algn="ctr">
                        <a:spcAft>
                          <a:spcPts val="635"/>
                        </a:spcAft>
                      </a:pPr>
                      <a:r>
                        <a:rPr lang="fr-FR" sz="2000" dirty="0">
                          <a:effectLst/>
                          <a:latin typeface="Arial" panose="020B0604020202020204" pitchFamily="34" charset="0"/>
                          <a:cs typeface="Arial" panose="020B0604020202020204" pitchFamily="34" charset="0"/>
                        </a:rPr>
                        <a:t>Trésorerie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0000"/>
                        </a:lnSpc>
                        <a:spcBef>
                          <a:spcPts val="300"/>
                        </a:spcBef>
                        <a:spcAft>
                          <a:spcPts val="300"/>
                        </a:spcAft>
                      </a:pPr>
                      <a:r>
                        <a:rPr lang="fr-FR" sz="1800" dirty="0">
                          <a:effectLst/>
                          <a:latin typeface="Arial" panose="020B0604020202020204" pitchFamily="34" charset="0"/>
                          <a:cs typeface="Arial" panose="020B0604020202020204" pitchFamily="34" charset="0"/>
                        </a:rPr>
                        <a:t>Le fond de roulement doit couvrir le besoin en fonds de roulement. L’écart se retrouve dans la trésorerie. </a:t>
                      </a:r>
                    </a:p>
                    <a:p>
                      <a:pPr marL="342900" lvl="0" indent="-342900" algn="l">
                        <a:lnSpc>
                          <a:spcPct val="100000"/>
                        </a:lnSpc>
                        <a:spcBef>
                          <a:spcPts val="0"/>
                        </a:spcBef>
                        <a:spcAft>
                          <a:spcPts val="0"/>
                        </a:spcAft>
                        <a:buFont typeface="Symbol" panose="05050102010706020507" pitchFamily="18" charset="2"/>
                        <a:buChar char=""/>
                      </a:pPr>
                      <a:r>
                        <a:rPr lang="fr-FR" sz="1800" dirty="0">
                          <a:effectLst/>
                          <a:latin typeface="Arial" panose="020B0604020202020204" pitchFamily="34" charset="0"/>
                          <a:cs typeface="Arial" panose="020B0604020202020204" pitchFamily="34" charset="0"/>
                        </a:rPr>
                        <a:t>Si FR &gt; BFR =&gt; excédent de trésorerie.  </a:t>
                      </a:r>
                    </a:p>
                    <a:p>
                      <a:pPr marL="342900" lvl="0" indent="-342900" algn="just">
                        <a:spcBef>
                          <a:spcPts val="0"/>
                        </a:spcBef>
                        <a:spcAft>
                          <a:spcPts val="0"/>
                        </a:spcAft>
                        <a:buFont typeface="Symbol" panose="05050102010706020507" pitchFamily="18" charset="2"/>
                        <a:buChar char=""/>
                      </a:pPr>
                      <a:r>
                        <a:rPr lang="fr-FR" sz="1800" dirty="0">
                          <a:effectLst/>
                          <a:latin typeface="Arial" panose="020B0604020202020204" pitchFamily="34" charset="0"/>
                          <a:cs typeface="Arial" panose="020B0604020202020204" pitchFamily="34" charset="0"/>
                        </a:rPr>
                        <a:t>Si FR &lt; BFR =&gt; insuffisance de trésorerie (découvert bancaire),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35030708"/>
                  </a:ext>
                </a:extLst>
              </a:tr>
            </a:tbl>
          </a:graphicData>
        </a:graphic>
      </p:graphicFrame>
    </p:spTree>
    <p:extLst>
      <p:ext uri="{BB962C8B-B14F-4D97-AF65-F5344CB8AC3E}">
        <p14:creationId xmlns:p14="http://schemas.microsoft.com/office/powerpoint/2010/main" val="37092334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0670875"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3397186669"/>
              </p:ext>
            </p:extLst>
          </p:nvPr>
        </p:nvGraphicFramePr>
        <p:xfrm>
          <a:off x="859894" y="1508680"/>
          <a:ext cx="9438702" cy="3365246"/>
        </p:xfrm>
        <a:graphic>
          <a:graphicData uri="http://schemas.openxmlformats.org/drawingml/2006/table">
            <a:tbl>
              <a:tblPr firstRow="1" firstCol="1" bandRow="1">
                <a:tableStyleId>{21E4AEA4-8DFA-4A89-87EB-49C32662AFE0}</a:tableStyleId>
              </a:tblPr>
              <a:tblGrid>
                <a:gridCol w="2230771">
                  <a:extLst>
                    <a:ext uri="{9D8B030D-6E8A-4147-A177-3AD203B41FA5}">
                      <a16:colId xmlns:a16="http://schemas.microsoft.com/office/drawing/2014/main" val="3524547433"/>
                    </a:ext>
                  </a:extLst>
                </a:gridCol>
                <a:gridCol w="2587625">
                  <a:extLst>
                    <a:ext uri="{9D8B030D-6E8A-4147-A177-3AD203B41FA5}">
                      <a16:colId xmlns:a16="http://schemas.microsoft.com/office/drawing/2014/main" val="3058980425"/>
                    </a:ext>
                  </a:extLst>
                </a:gridCol>
                <a:gridCol w="1631950">
                  <a:extLst>
                    <a:ext uri="{9D8B030D-6E8A-4147-A177-3AD203B41FA5}">
                      <a16:colId xmlns:a16="http://schemas.microsoft.com/office/drawing/2014/main" val="1844718858"/>
                    </a:ext>
                  </a:extLst>
                </a:gridCol>
                <a:gridCol w="1565275">
                  <a:extLst>
                    <a:ext uri="{9D8B030D-6E8A-4147-A177-3AD203B41FA5}">
                      <a16:colId xmlns:a16="http://schemas.microsoft.com/office/drawing/2014/main" val="2554810870"/>
                    </a:ext>
                  </a:extLst>
                </a:gridCol>
                <a:gridCol w="1423081">
                  <a:extLst>
                    <a:ext uri="{9D8B030D-6E8A-4147-A177-3AD203B41FA5}">
                      <a16:colId xmlns:a16="http://schemas.microsoft.com/office/drawing/2014/main" val="2403516425"/>
                    </a:ext>
                  </a:extLst>
                </a:gridCol>
              </a:tblGrid>
              <a:tr h="305931">
                <a:tc rowSpan="6">
                  <a:txBody>
                    <a:bodyPr/>
                    <a:lstStyle/>
                    <a:p>
                      <a:pPr algn="ctr">
                        <a:spcAft>
                          <a:spcPts val="0"/>
                        </a:spcAft>
                      </a:pPr>
                      <a:r>
                        <a:rPr lang="fr-FR" sz="2400" dirty="0">
                          <a:effectLst/>
                          <a:latin typeface="Arial" panose="020B0604020202020204" pitchFamily="34" charset="0"/>
                          <a:cs typeface="Arial" panose="020B0604020202020204" pitchFamily="34" charset="0"/>
                        </a:rPr>
                        <a:t>Exemple </a:t>
                      </a:r>
                    </a:p>
                    <a:p>
                      <a:pPr algn="ctr">
                        <a:spcAft>
                          <a:spcPts val="0"/>
                        </a:spcAft>
                      </a:pPr>
                      <a:r>
                        <a:rPr lang="fr-FR" sz="2400" dirty="0">
                          <a:effectLst/>
                          <a:latin typeface="Arial" panose="020B0604020202020204" pitchFamily="34" charset="0"/>
                          <a:cs typeface="Arial" panose="020B0604020202020204" pitchFamily="34" charset="0"/>
                        </a:rPr>
                        <a:t>à partir du bilan de la page précédente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endParaRPr lang="fr-FR" sz="2000">
                        <a:effectLst/>
                        <a:latin typeface="Arial" panose="020B0604020202020204" pitchFamily="34" charset="0"/>
                        <a:cs typeface="Arial" panose="020B0604020202020204" pitchFamily="34" charset="0"/>
                      </a:endParaRPr>
                    </a:p>
                  </a:txBody>
                  <a:tcPr marL="44450" marR="44450" marT="0" marB="0" anchor="b"/>
                </a:tc>
                <a:tc>
                  <a:txBody>
                    <a:bodyPr/>
                    <a:lstStyle/>
                    <a:p>
                      <a:pPr algn="ctr">
                        <a:spcAft>
                          <a:spcPts val="0"/>
                        </a:spcAft>
                      </a:pPr>
                      <a:r>
                        <a:rPr lang="fr-FR" sz="2000">
                          <a:effectLst/>
                          <a:latin typeface="Arial" panose="020B0604020202020204" pitchFamily="34" charset="0"/>
                          <a:cs typeface="Arial" panose="020B0604020202020204" pitchFamily="34" charset="0"/>
                        </a:rPr>
                        <a:t>N</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ctr">
                        <a:spcAft>
                          <a:spcPts val="0"/>
                        </a:spcAft>
                      </a:pPr>
                      <a:r>
                        <a:rPr lang="fr-FR" sz="2000">
                          <a:effectLst/>
                          <a:latin typeface="Arial" panose="020B0604020202020204" pitchFamily="34" charset="0"/>
                          <a:cs typeface="Arial" panose="020B0604020202020204" pitchFamily="34" charset="0"/>
                        </a:rPr>
                        <a:t>N-1</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ctr">
                        <a:spcAft>
                          <a:spcPts val="0"/>
                        </a:spcAft>
                      </a:pPr>
                      <a:r>
                        <a:rPr lang="fr-FR" sz="2000">
                          <a:effectLst/>
                          <a:latin typeface="Arial" panose="020B0604020202020204" pitchFamily="34" charset="0"/>
                          <a:cs typeface="Arial" panose="020B0604020202020204" pitchFamily="34" charset="0"/>
                        </a:rPr>
                        <a:t>Ecart</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875028185"/>
                  </a:ext>
                </a:extLst>
              </a:tr>
              <a:tr h="611863">
                <a:tc vMerge="1">
                  <a:txBody>
                    <a:bodyPr/>
                    <a:lstStyle/>
                    <a:p>
                      <a:endParaRPr lang="fr-FR"/>
                    </a:p>
                  </a:txBody>
                  <a:tcPr/>
                </a:tc>
                <a:tc>
                  <a:txBody>
                    <a:bodyPr/>
                    <a:lstStyle/>
                    <a:p>
                      <a:pPr algn="r">
                        <a:spcAft>
                          <a:spcPts val="0"/>
                        </a:spcAft>
                      </a:pPr>
                      <a:r>
                        <a:rPr lang="fr-FR" sz="2000">
                          <a:effectLst/>
                          <a:latin typeface="Arial" panose="020B0604020202020204" pitchFamily="34" charset="0"/>
                          <a:cs typeface="Arial" panose="020B0604020202020204" pitchFamily="34" charset="0"/>
                        </a:rPr>
                        <a:t>FRNG</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       5 400 €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     28 800 €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23 400 €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890689918"/>
                  </a:ext>
                </a:extLst>
              </a:tr>
              <a:tr h="611863">
                <a:tc vMerge="1">
                  <a:txBody>
                    <a:bodyPr/>
                    <a:lstStyle/>
                    <a:p>
                      <a:endParaRPr lang="fr-FR"/>
                    </a:p>
                  </a:txBody>
                  <a:tcPr/>
                </a:tc>
                <a:tc>
                  <a:txBody>
                    <a:bodyPr/>
                    <a:lstStyle/>
                    <a:p>
                      <a:pPr algn="r">
                        <a:spcAft>
                          <a:spcPts val="0"/>
                        </a:spcAft>
                      </a:pPr>
                      <a:r>
                        <a:rPr lang="fr-FR" sz="2000" dirty="0">
                          <a:effectLst/>
                          <a:latin typeface="Arial" panose="020B0604020202020204" pitchFamily="34" charset="0"/>
                          <a:cs typeface="Arial" panose="020B0604020202020204" pitchFamily="34" charset="0"/>
                        </a:rPr>
                        <a:t>BFR exploitation</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14 900 €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2 000 €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12 900 €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691066094"/>
                  </a:ext>
                </a:extLst>
              </a:tr>
              <a:tr h="611863">
                <a:tc vMerge="1">
                  <a:txBody>
                    <a:bodyPr/>
                    <a:lstStyle/>
                    <a:p>
                      <a:endParaRPr lang="fr-FR"/>
                    </a:p>
                  </a:txBody>
                  <a:tcPr/>
                </a:tc>
                <a:tc>
                  <a:txBody>
                    <a:bodyPr/>
                    <a:lstStyle/>
                    <a:p>
                      <a:pPr algn="r">
                        <a:spcAft>
                          <a:spcPts val="0"/>
                        </a:spcAft>
                      </a:pPr>
                      <a:r>
                        <a:rPr lang="fr-FR" sz="2000" dirty="0">
                          <a:effectLst/>
                          <a:latin typeface="Arial" panose="020B0604020202020204" pitchFamily="34" charset="0"/>
                          <a:cs typeface="Arial" panose="020B0604020202020204" pitchFamily="34" charset="0"/>
                        </a:rPr>
                        <a:t>BFR hors exploitation</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14 000 €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1 300 €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15 300 €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998173962"/>
                  </a:ext>
                </a:extLst>
              </a:tr>
              <a:tr h="611863">
                <a:tc vMerge="1">
                  <a:txBody>
                    <a:bodyPr/>
                    <a:lstStyle/>
                    <a:p>
                      <a:endParaRPr lang="fr-FR"/>
                    </a:p>
                  </a:txBody>
                  <a:tcPr/>
                </a:tc>
                <a:tc>
                  <a:txBody>
                    <a:bodyPr/>
                    <a:lstStyle/>
                    <a:p>
                      <a:pPr algn="r">
                        <a:spcAft>
                          <a:spcPts val="0"/>
                        </a:spcAft>
                      </a:pPr>
                      <a:r>
                        <a:rPr lang="fr-FR" sz="2000">
                          <a:effectLst/>
                          <a:latin typeface="Arial" panose="020B0604020202020204" pitchFamily="34" charset="0"/>
                          <a:cs typeface="Arial" panose="020B0604020202020204" pitchFamily="34" charset="0"/>
                        </a:rPr>
                        <a:t>BFR total</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900 €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       3 300 €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a:effectLst/>
                          <a:latin typeface="Arial" panose="020B0604020202020204" pitchFamily="34" charset="0"/>
                          <a:cs typeface="Arial" panose="020B0604020202020204" pitchFamily="34" charset="0"/>
                        </a:rPr>
                        <a:t>2 400 € </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243564116"/>
                  </a:ext>
                </a:extLst>
              </a:tr>
              <a:tr h="611863">
                <a:tc vMerge="1">
                  <a:txBody>
                    <a:bodyPr/>
                    <a:lstStyle/>
                    <a:p>
                      <a:endParaRPr lang="fr-FR"/>
                    </a:p>
                  </a:txBody>
                  <a:tcPr/>
                </a:tc>
                <a:tc>
                  <a:txBody>
                    <a:bodyPr/>
                    <a:lstStyle/>
                    <a:p>
                      <a:pPr algn="r">
                        <a:spcAft>
                          <a:spcPts val="0"/>
                        </a:spcAft>
                      </a:pPr>
                      <a:r>
                        <a:rPr lang="fr-FR" sz="2000">
                          <a:effectLst/>
                          <a:latin typeface="Arial" panose="020B0604020202020204" pitchFamily="34" charset="0"/>
                          <a:cs typeface="Arial" panose="020B0604020202020204" pitchFamily="34" charset="0"/>
                        </a:rPr>
                        <a:t>Trésorerie</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       4 500 €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     25 500 €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2000" dirty="0">
                          <a:effectLst/>
                          <a:latin typeface="Arial" panose="020B0604020202020204" pitchFamily="34" charset="0"/>
                          <a:cs typeface="Arial" panose="020B0604020202020204" pitchFamily="34" charset="0"/>
                        </a:rPr>
                        <a:t>21 000 € </a:t>
                      </a:r>
                      <a:endParaRPr lang="fr-FR" sz="2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45116078"/>
                  </a:ext>
                </a:extLst>
              </a:tr>
            </a:tbl>
          </a:graphicData>
        </a:graphic>
      </p:graphicFrame>
    </p:spTree>
    <p:extLst>
      <p:ext uri="{BB962C8B-B14F-4D97-AF65-F5344CB8AC3E}">
        <p14:creationId xmlns:p14="http://schemas.microsoft.com/office/powerpoint/2010/main" val="1783418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027406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163902" y="545182"/>
            <a:ext cx="11369615" cy="1831271"/>
          </a:xfrm>
          <a:prstGeom prst="rect">
            <a:avLst/>
          </a:prstGeom>
        </p:spPr>
        <p:txBody>
          <a:bodyPr wrap="square">
            <a:spAutoFit/>
          </a:bodyPr>
          <a:lstStyle/>
          <a:p>
            <a:pPr marL="342900" lvl="0" indent="-342900" algn="just">
              <a:spcAft>
                <a:spcPts val="600"/>
              </a:spcAft>
              <a:buFont typeface="Symbol" panose="05050102010706020507" pitchFamily="18" charset="2"/>
              <a:buChar char=""/>
            </a:pPr>
            <a:r>
              <a:rPr lang="fr-FR" sz="2600" b="1" dirty="0">
                <a:solidFill>
                  <a:srgbClr val="00B0F0"/>
                </a:solidFill>
                <a:latin typeface="Arial" panose="020B0604020202020204" pitchFamily="34" charset="0"/>
                <a:ea typeface="Times New Roman" panose="02020603050405020304" pitchFamily="18" charset="0"/>
              </a:rPr>
              <a:t>Les ratios  </a:t>
            </a:r>
          </a:p>
          <a:p>
            <a:pPr marL="361950" algn="ctr">
              <a:spcBef>
                <a:spcPts val="12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Ils affinent l’étude du bilan, du fonds de roulement et du besoin en fonds de roulement. Ils permettent d’étudier l’évolution d’une situation sur plusieurs exercices ou de la comparer avec d’autres entreprises du même secteur. </a:t>
            </a:r>
          </a:p>
        </p:txBody>
      </p:sp>
      <p:graphicFrame>
        <p:nvGraphicFramePr>
          <p:cNvPr id="3" name="Tableau 2"/>
          <p:cNvGraphicFramePr>
            <a:graphicFrameLocks noGrp="1"/>
          </p:cNvGraphicFramePr>
          <p:nvPr>
            <p:extLst>
              <p:ext uri="{D42A27DB-BD31-4B8C-83A1-F6EECF244321}">
                <p14:modId xmlns:p14="http://schemas.microsoft.com/office/powerpoint/2010/main" val="1871992305"/>
              </p:ext>
            </p:extLst>
          </p:nvPr>
        </p:nvGraphicFramePr>
        <p:xfrm>
          <a:off x="534838" y="2575380"/>
          <a:ext cx="11222965" cy="3751494"/>
        </p:xfrm>
        <a:graphic>
          <a:graphicData uri="http://schemas.openxmlformats.org/drawingml/2006/table">
            <a:tbl>
              <a:tblPr firstRow="1" firstCol="1" bandRow="1">
                <a:tableStyleId>{5C22544A-7EE6-4342-B048-85BDC9FD1C3A}</a:tableStyleId>
              </a:tblPr>
              <a:tblGrid>
                <a:gridCol w="2165211">
                  <a:extLst>
                    <a:ext uri="{9D8B030D-6E8A-4147-A177-3AD203B41FA5}">
                      <a16:colId xmlns:a16="http://schemas.microsoft.com/office/drawing/2014/main" val="3015494377"/>
                    </a:ext>
                  </a:extLst>
                </a:gridCol>
                <a:gridCol w="3429628">
                  <a:extLst>
                    <a:ext uri="{9D8B030D-6E8A-4147-A177-3AD203B41FA5}">
                      <a16:colId xmlns:a16="http://schemas.microsoft.com/office/drawing/2014/main" val="767030966"/>
                    </a:ext>
                  </a:extLst>
                </a:gridCol>
                <a:gridCol w="5628126">
                  <a:extLst>
                    <a:ext uri="{9D8B030D-6E8A-4147-A177-3AD203B41FA5}">
                      <a16:colId xmlns:a16="http://schemas.microsoft.com/office/drawing/2014/main" val="3902464944"/>
                    </a:ext>
                  </a:extLst>
                </a:gridCol>
              </a:tblGrid>
              <a:tr h="611213">
                <a:tc gridSpan="3">
                  <a:txBody>
                    <a:bodyPr/>
                    <a:lstStyle/>
                    <a:p>
                      <a:pPr algn="ctr">
                        <a:lnSpc>
                          <a:spcPct val="115000"/>
                        </a:lnSpc>
                        <a:spcAft>
                          <a:spcPts val="0"/>
                        </a:spcAft>
                      </a:pPr>
                      <a:r>
                        <a:rPr lang="fr-FR" sz="2000" b="1" kern="100" dirty="0">
                          <a:effectLst/>
                          <a:latin typeface="Arial" panose="020B0604020202020204" pitchFamily="34" charset="0"/>
                          <a:cs typeface="Arial" panose="020B0604020202020204" pitchFamily="34" charset="0"/>
                        </a:rPr>
                        <a:t>Ratios de structure financière (résultats exprimés en %)</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54982269"/>
                  </a:ext>
                </a:extLst>
              </a:tr>
              <a:tr h="410622">
                <a:tc>
                  <a:txBody>
                    <a:bodyPr/>
                    <a:lstStyle/>
                    <a:p>
                      <a:pPr algn="ctr">
                        <a:lnSpc>
                          <a:spcPct val="115000"/>
                        </a:lnSpc>
                        <a:spcAft>
                          <a:spcPts val="0"/>
                        </a:spcAft>
                      </a:pPr>
                      <a:r>
                        <a:rPr lang="fr-FR" sz="2000" b="1" kern="100">
                          <a:effectLst/>
                          <a:latin typeface="Arial" panose="020B0604020202020204" pitchFamily="34" charset="0"/>
                          <a:cs typeface="Arial" panose="020B0604020202020204" pitchFamily="34" charset="0"/>
                        </a:rPr>
                        <a:t> Nom </a:t>
                      </a:r>
                      <a:endParaRPr lang="fr-FR" sz="2000" b="1"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ctr">
                        <a:lnSpc>
                          <a:spcPct val="115000"/>
                        </a:lnSpc>
                        <a:spcAft>
                          <a:spcPts val="0"/>
                        </a:spcAft>
                      </a:pPr>
                      <a:r>
                        <a:rPr lang="fr-FR" sz="2000" b="1" kern="100">
                          <a:effectLst/>
                          <a:latin typeface="Arial" panose="020B0604020202020204" pitchFamily="34" charset="0"/>
                          <a:cs typeface="Arial" panose="020B0604020202020204" pitchFamily="34" charset="0"/>
                        </a:rPr>
                        <a:t>Calculs </a:t>
                      </a:r>
                      <a:endParaRPr lang="fr-FR" sz="2000" b="1"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ctr">
                        <a:lnSpc>
                          <a:spcPct val="115000"/>
                        </a:lnSpc>
                        <a:spcAft>
                          <a:spcPts val="0"/>
                        </a:spcAft>
                      </a:pPr>
                      <a:r>
                        <a:rPr lang="fr-FR" sz="2000" b="1" kern="100" dirty="0">
                          <a:effectLst/>
                          <a:latin typeface="Arial" panose="020B0604020202020204" pitchFamily="34" charset="0"/>
                          <a:cs typeface="Arial" panose="020B0604020202020204" pitchFamily="34" charset="0"/>
                        </a:rPr>
                        <a:t>Remarques </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2224055585"/>
                  </a:ext>
                </a:extLst>
              </a:tr>
              <a:tr h="726104">
                <a:tc>
                  <a:txBody>
                    <a:bodyPr/>
                    <a:lstStyle/>
                    <a:p>
                      <a:pPr algn="l">
                        <a:spcAft>
                          <a:spcPts val="0"/>
                        </a:spcAft>
                      </a:pPr>
                      <a:r>
                        <a:rPr lang="fr-FR" sz="2000" kern="100">
                          <a:effectLst/>
                          <a:latin typeface="Arial" panose="020B0604020202020204" pitchFamily="34" charset="0"/>
                          <a:cs typeface="Arial" panose="020B0604020202020204" pitchFamily="34" charset="0"/>
                        </a:rPr>
                        <a:t>Couverture  immobilisations</a:t>
                      </a:r>
                      <a:endParaRPr lang="fr-FR" sz="2800"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marR="171450" algn="ctr">
                        <a:spcAft>
                          <a:spcPts val="0"/>
                        </a:spcAft>
                      </a:pPr>
                      <a:r>
                        <a:rPr lang="fr-FR" sz="2000" u="sng" kern="100" dirty="0">
                          <a:effectLst/>
                          <a:uFill>
                            <a:solidFill>
                              <a:srgbClr val="000000"/>
                            </a:solidFill>
                          </a:uFill>
                          <a:latin typeface="Arial" panose="020B0604020202020204" pitchFamily="34" charset="0"/>
                          <a:cs typeface="Arial" panose="020B0604020202020204" pitchFamily="34" charset="0"/>
                        </a:rPr>
                        <a:t>Ressources stables x 100</a:t>
                      </a:r>
                      <a:endParaRPr lang="fr-FR" sz="2800" kern="100" dirty="0">
                        <a:effectLst/>
                        <a:latin typeface="Arial" panose="020B0604020202020204" pitchFamily="34" charset="0"/>
                        <a:cs typeface="Arial" panose="020B0604020202020204" pitchFamily="34" charset="0"/>
                      </a:endParaRPr>
                    </a:p>
                    <a:p>
                      <a:pPr marL="7620" marR="171450" algn="ctr">
                        <a:spcAft>
                          <a:spcPts val="0"/>
                        </a:spcAft>
                      </a:pPr>
                      <a:r>
                        <a:rPr lang="fr-FR" sz="2000" kern="100" dirty="0">
                          <a:effectLst/>
                          <a:latin typeface="Arial" panose="020B0604020202020204" pitchFamily="34" charset="0"/>
                          <a:cs typeface="Arial" panose="020B0604020202020204" pitchFamily="34" charset="0"/>
                        </a:rPr>
                        <a:t>Emplois stables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l">
                        <a:spcBef>
                          <a:spcPts val="200"/>
                        </a:spcBef>
                        <a:spcAft>
                          <a:spcPts val="200"/>
                        </a:spcAft>
                      </a:pPr>
                      <a:r>
                        <a:rPr lang="fr-FR" sz="2000" kern="100" dirty="0">
                          <a:effectLst/>
                          <a:latin typeface="Arial" panose="020B0604020202020204" pitchFamily="34" charset="0"/>
                          <a:cs typeface="Arial" panose="020B0604020202020204" pitchFamily="34" charset="0"/>
                        </a:rPr>
                        <a:t>Indique si les emplois stables sont couverts par des ressources stables. Il doit être &gt; à 100 %.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3118010885"/>
                  </a:ext>
                </a:extLst>
              </a:tr>
              <a:tr h="1089155">
                <a:tc>
                  <a:txBody>
                    <a:bodyPr/>
                    <a:lstStyle/>
                    <a:p>
                      <a:pPr algn="l">
                        <a:spcAft>
                          <a:spcPts val="0"/>
                        </a:spcAft>
                      </a:pPr>
                      <a:r>
                        <a:rPr lang="fr-FR" sz="2000" kern="100">
                          <a:effectLst/>
                          <a:latin typeface="Arial" panose="020B0604020202020204" pitchFamily="34" charset="0"/>
                          <a:cs typeface="Arial" panose="020B0604020202020204" pitchFamily="34" charset="0"/>
                        </a:rPr>
                        <a:t>Couverture</a:t>
                      </a:r>
                      <a:endParaRPr lang="fr-FR" sz="2800" kern="100">
                        <a:effectLst/>
                        <a:latin typeface="Arial" panose="020B0604020202020204" pitchFamily="34" charset="0"/>
                        <a:cs typeface="Arial" panose="020B0604020202020204" pitchFamily="34" charset="0"/>
                      </a:endParaRPr>
                    </a:p>
                    <a:p>
                      <a:pPr algn="l">
                        <a:spcAft>
                          <a:spcPts val="0"/>
                        </a:spcAft>
                      </a:pPr>
                      <a:r>
                        <a:rPr lang="fr-FR" sz="2000" kern="100">
                          <a:effectLst/>
                          <a:latin typeface="Arial" panose="020B0604020202020204" pitchFamily="34" charset="0"/>
                          <a:cs typeface="Arial" panose="020B0604020202020204" pitchFamily="34" charset="0"/>
                        </a:rPr>
                        <a:t>capitaux investis</a:t>
                      </a:r>
                      <a:endParaRPr lang="fr-FR" sz="2800"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ctr">
                        <a:spcAft>
                          <a:spcPts val="0"/>
                        </a:spcAft>
                      </a:pPr>
                      <a:r>
                        <a:rPr lang="fr-FR" sz="2000" u="sng" kern="100" dirty="0">
                          <a:effectLst/>
                          <a:uFill>
                            <a:solidFill>
                              <a:srgbClr val="000000"/>
                            </a:solidFill>
                          </a:uFill>
                          <a:latin typeface="Arial" panose="020B0604020202020204" pitchFamily="34" charset="0"/>
                          <a:cs typeface="Arial" panose="020B0604020202020204" pitchFamily="34" charset="0"/>
                        </a:rPr>
                        <a:t>Ressources stables x 100</a:t>
                      </a:r>
                      <a:r>
                        <a:rPr lang="fr-FR" sz="2000" kern="100" dirty="0">
                          <a:effectLst/>
                          <a:latin typeface="Arial" panose="020B0604020202020204" pitchFamily="34" charset="0"/>
                          <a:cs typeface="Arial" panose="020B0604020202020204" pitchFamily="34" charset="0"/>
                        </a:rPr>
                        <a:t>  </a:t>
                      </a:r>
                      <a:endParaRPr lang="fr-FR" sz="2800" kern="100" dirty="0">
                        <a:effectLst/>
                        <a:latin typeface="Arial" panose="020B0604020202020204" pitchFamily="34" charset="0"/>
                        <a:cs typeface="Arial" panose="020B0604020202020204" pitchFamily="34" charset="0"/>
                      </a:endParaRPr>
                    </a:p>
                    <a:p>
                      <a:pPr marL="7620" algn="ctr">
                        <a:spcAft>
                          <a:spcPts val="0"/>
                        </a:spcAft>
                      </a:pPr>
                      <a:r>
                        <a:rPr lang="fr-FR" sz="2000" kern="100" dirty="0">
                          <a:effectLst/>
                          <a:latin typeface="Arial" panose="020B0604020202020204" pitchFamily="34" charset="0"/>
                          <a:cs typeface="Arial" panose="020B0604020202020204" pitchFamily="34" charset="0"/>
                        </a:rPr>
                        <a:t>Emplois stables + BFRE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l">
                        <a:spcBef>
                          <a:spcPts val="200"/>
                        </a:spcBef>
                        <a:spcAft>
                          <a:spcPts val="200"/>
                        </a:spcAft>
                      </a:pPr>
                      <a:r>
                        <a:rPr lang="fr-FR" sz="2000" kern="100" dirty="0">
                          <a:effectLst/>
                          <a:latin typeface="Arial" panose="020B0604020202020204" pitchFamily="34" charset="0"/>
                          <a:cs typeface="Arial" panose="020B0604020202020204" pitchFamily="34" charset="0"/>
                        </a:rPr>
                        <a:t>Indique si les ressources stables couvrent les emplois stables et le BFR. Il doit être &gt; à 100 % (jusqu’à 90 %, le taux est correct).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1722795742"/>
                  </a:ext>
                </a:extLst>
              </a:tr>
              <a:tr h="726104">
                <a:tc>
                  <a:txBody>
                    <a:bodyPr/>
                    <a:lstStyle/>
                    <a:p>
                      <a:pPr algn="l">
                        <a:spcAft>
                          <a:spcPts val="0"/>
                        </a:spcAft>
                      </a:pPr>
                      <a:r>
                        <a:rPr lang="fr-FR" sz="2000" kern="100">
                          <a:effectLst/>
                          <a:latin typeface="Arial" panose="020B0604020202020204" pitchFamily="34" charset="0"/>
                          <a:cs typeface="Arial" panose="020B0604020202020204" pitchFamily="34" charset="0"/>
                        </a:rPr>
                        <a:t>Taux</a:t>
                      </a:r>
                      <a:endParaRPr lang="fr-FR" sz="2800" kern="100">
                        <a:effectLst/>
                        <a:latin typeface="Arial" panose="020B0604020202020204" pitchFamily="34" charset="0"/>
                        <a:cs typeface="Arial" panose="020B0604020202020204" pitchFamily="34" charset="0"/>
                      </a:endParaRPr>
                    </a:p>
                    <a:p>
                      <a:pPr algn="l">
                        <a:spcAft>
                          <a:spcPts val="0"/>
                        </a:spcAft>
                      </a:pPr>
                      <a:r>
                        <a:rPr lang="fr-FR" sz="2000" kern="100">
                          <a:effectLst/>
                          <a:latin typeface="Arial" panose="020B0604020202020204" pitchFamily="34" charset="0"/>
                          <a:cs typeface="Arial" panose="020B0604020202020204" pitchFamily="34" charset="0"/>
                        </a:rPr>
                        <a:t>d’endettement</a:t>
                      </a:r>
                      <a:endParaRPr lang="fr-FR" sz="2800"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ctr">
                        <a:spcAft>
                          <a:spcPts val="0"/>
                        </a:spcAft>
                      </a:pPr>
                      <a:r>
                        <a:rPr lang="fr-FR" sz="2000" u="sng" kern="100" dirty="0">
                          <a:effectLst/>
                          <a:uFill>
                            <a:solidFill>
                              <a:srgbClr val="000000"/>
                            </a:solidFill>
                          </a:uFill>
                          <a:latin typeface="Arial" panose="020B0604020202020204" pitchFamily="34" charset="0"/>
                          <a:cs typeface="Arial" panose="020B0604020202020204" pitchFamily="34" charset="0"/>
                        </a:rPr>
                        <a:t>Dettes financières x 100</a:t>
                      </a:r>
                      <a:endParaRPr lang="fr-FR" sz="2800" kern="100" dirty="0">
                        <a:effectLst/>
                        <a:latin typeface="Arial" panose="020B0604020202020204" pitchFamily="34" charset="0"/>
                        <a:cs typeface="Arial" panose="020B0604020202020204" pitchFamily="34" charset="0"/>
                      </a:endParaRPr>
                    </a:p>
                    <a:p>
                      <a:pPr algn="ctr">
                        <a:spcAft>
                          <a:spcPts val="0"/>
                        </a:spcAft>
                      </a:pPr>
                      <a:r>
                        <a:rPr lang="fr-FR" sz="2000" kern="100" dirty="0">
                          <a:effectLst/>
                          <a:latin typeface="Arial" panose="020B0604020202020204" pitchFamily="34" charset="0"/>
                          <a:cs typeface="Arial" panose="020B0604020202020204" pitchFamily="34" charset="0"/>
                        </a:rPr>
                        <a:t>Cap. propres + Amortissement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l">
                        <a:spcBef>
                          <a:spcPts val="200"/>
                        </a:spcBef>
                        <a:spcAft>
                          <a:spcPts val="200"/>
                        </a:spcAft>
                      </a:pPr>
                      <a:r>
                        <a:rPr lang="fr-FR" sz="2000" kern="100" dirty="0">
                          <a:effectLst/>
                          <a:latin typeface="Arial" panose="020B0604020202020204" pitchFamily="34" charset="0"/>
                          <a:cs typeface="Arial" panose="020B0604020202020204" pitchFamily="34" charset="0"/>
                        </a:rPr>
                        <a:t>Indique le niveau d’endettement de l’entreprise. Il ne doit pas dépasser 100 %.   </a:t>
                      </a: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156511167"/>
                  </a:ext>
                </a:extLst>
              </a:tr>
            </a:tbl>
          </a:graphicData>
        </a:graphic>
      </p:graphicFrame>
    </p:spTree>
    <p:extLst>
      <p:ext uri="{BB962C8B-B14F-4D97-AF65-F5344CB8AC3E}">
        <p14:creationId xmlns:p14="http://schemas.microsoft.com/office/powerpoint/2010/main" val="20171611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027406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100223" y="660549"/>
            <a:ext cx="11605822" cy="492443"/>
          </a:xfrm>
          <a:prstGeom prst="rect">
            <a:avLst/>
          </a:prstGeom>
        </p:spPr>
        <p:txBody>
          <a:bodyPr wrap="square">
            <a:spAutoFit/>
          </a:bodyPr>
          <a:lstStyle/>
          <a:p>
            <a:pPr marL="342900" lvl="0" indent="-342900" algn="just">
              <a:spcAft>
                <a:spcPts val="600"/>
              </a:spcAft>
              <a:buFont typeface="Symbol" panose="05050102010706020507" pitchFamily="18" charset="2"/>
              <a:buChar char=""/>
            </a:pPr>
            <a:r>
              <a:rPr lang="fr-FR" sz="2600" b="1" dirty="0">
                <a:solidFill>
                  <a:srgbClr val="00B0F0"/>
                </a:solidFill>
                <a:latin typeface="Arial" panose="020B0604020202020204" pitchFamily="34" charset="0"/>
                <a:ea typeface="Times New Roman" panose="02020603050405020304" pitchFamily="18" charset="0"/>
              </a:rPr>
              <a:t>Les ratios  </a:t>
            </a:r>
          </a:p>
        </p:txBody>
      </p:sp>
      <p:graphicFrame>
        <p:nvGraphicFramePr>
          <p:cNvPr id="3" name="Tableau 2"/>
          <p:cNvGraphicFramePr>
            <a:graphicFrameLocks noGrp="1"/>
          </p:cNvGraphicFramePr>
          <p:nvPr>
            <p:extLst>
              <p:ext uri="{D42A27DB-BD31-4B8C-83A1-F6EECF244321}">
                <p14:modId xmlns:p14="http://schemas.microsoft.com/office/powerpoint/2010/main" val="2652391413"/>
              </p:ext>
            </p:extLst>
          </p:nvPr>
        </p:nvGraphicFramePr>
        <p:xfrm>
          <a:off x="816215" y="1687219"/>
          <a:ext cx="10769059" cy="3690362"/>
        </p:xfrm>
        <a:graphic>
          <a:graphicData uri="http://schemas.openxmlformats.org/drawingml/2006/table">
            <a:tbl>
              <a:tblPr firstRow="1" firstCol="1" bandRow="1">
                <a:tableStyleId>{5C22544A-7EE6-4342-B048-85BDC9FD1C3A}</a:tableStyleId>
              </a:tblPr>
              <a:tblGrid>
                <a:gridCol w="2192103">
                  <a:extLst>
                    <a:ext uri="{9D8B030D-6E8A-4147-A177-3AD203B41FA5}">
                      <a16:colId xmlns:a16="http://schemas.microsoft.com/office/drawing/2014/main" val="3015494377"/>
                    </a:ext>
                  </a:extLst>
                </a:gridCol>
                <a:gridCol w="3175097">
                  <a:extLst>
                    <a:ext uri="{9D8B030D-6E8A-4147-A177-3AD203B41FA5}">
                      <a16:colId xmlns:a16="http://schemas.microsoft.com/office/drawing/2014/main" val="767030966"/>
                    </a:ext>
                  </a:extLst>
                </a:gridCol>
                <a:gridCol w="5401859">
                  <a:extLst>
                    <a:ext uri="{9D8B030D-6E8A-4147-A177-3AD203B41FA5}">
                      <a16:colId xmlns:a16="http://schemas.microsoft.com/office/drawing/2014/main" val="3902464944"/>
                    </a:ext>
                  </a:extLst>
                </a:gridCol>
              </a:tblGrid>
              <a:tr h="590155">
                <a:tc gridSpan="3">
                  <a:txBody>
                    <a:bodyPr/>
                    <a:lstStyle/>
                    <a:p>
                      <a:pPr algn="ctr">
                        <a:lnSpc>
                          <a:spcPct val="115000"/>
                        </a:lnSpc>
                        <a:spcAft>
                          <a:spcPts val="0"/>
                        </a:spcAft>
                      </a:pPr>
                      <a:r>
                        <a:rPr lang="fr-FR" sz="2400" b="1" kern="100" dirty="0">
                          <a:effectLst/>
                          <a:latin typeface="Arial" panose="020B0604020202020204" pitchFamily="34" charset="0"/>
                          <a:cs typeface="Arial" panose="020B0604020202020204" pitchFamily="34" charset="0"/>
                        </a:rPr>
                        <a:t>Ratios de rotation (résultats exprimés en jours)</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69188185"/>
                  </a:ext>
                </a:extLst>
              </a:tr>
              <a:tr h="336430">
                <a:tc>
                  <a:txBody>
                    <a:bodyPr/>
                    <a:lstStyle/>
                    <a:p>
                      <a:pPr algn="ctr">
                        <a:lnSpc>
                          <a:spcPct val="115000"/>
                        </a:lnSpc>
                        <a:spcAft>
                          <a:spcPts val="0"/>
                        </a:spcAft>
                      </a:pPr>
                      <a:r>
                        <a:rPr lang="fr-FR" sz="2000" kern="100" dirty="0">
                          <a:effectLst/>
                          <a:latin typeface="Arial" panose="020B0604020202020204" pitchFamily="34" charset="0"/>
                          <a:cs typeface="Arial" panose="020B0604020202020204" pitchFamily="34" charset="0"/>
                        </a:rPr>
                        <a:t> Nom </a:t>
                      </a:r>
                      <a:endParaRPr lang="fr-FR" sz="20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ctr">
                        <a:lnSpc>
                          <a:spcPct val="115000"/>
                        </a:lnSpc>
                        <a:spcAft>
                          <a:spcPts val="0"/>
                        </a:spcAft>
                      </a:pPr>
                      <a:r>
                        <a:rPr lang="fr-FR" sz="2000" b="1" kern="100" dirty="0">
                          <a:effectLst/>
                          <a:latin typeface="Arial" panose="020B0604020202020204" pitchFamily="34" charset="0"/>
                          <a:cs typeface="Arial" panose="020B0604020202020204" pitchFamily="34" charset="0"/>
                        </a:rPr>
                        <a:t>Calculs </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ctr">
                        <a:lnSpc>
                          <a:spcPct val="115000"/>
                        </a:lnSpc>
                        <a:spcAft>
                          <a:spcPts val="0"/>
                        </a:spcAft>
                      </a:pPr>
                      <a:r>
                        <a:rPr lang="fr-FR" sz="2000" b="1" kern="100" dirty="0">
                          <a:effectLst/>
                          <a:latin typeface="Arial" panose="020B0604020202020204" pitchFamily="34" charset="0"/>
                          <a:cs typeface="Arial" panose="020B0604020202020204" pitchFamily="34" charset="0"/>
                        </a:rPr>
                        <a:t>Remarques </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1588396597"/>
                  </a:ext>
                </a:extLst>
              </a:tr>
              <a:tr h="921259">
                <a:tc>
                  <a:txBody>
                    <a:bodyPr/>
                    <a:lstStyle/>
                    <a:p>
                      <a:pPr algn="l">
                        <a:spcAft>
                          <a:spcPts val="0"/>
                        </a:spcAft>
                      </a:pPr>
                      <a:r>
                        <a:rPr lang="fr-FR" sz="1800" kern="100">
                          <a:effectLst/>
                          <a:latin typeface="Arial" panose="020B0604020202020204" pitchFamily="34" charset="0"/>
                          <a:cs typeface="Arial" panose="020B0604020202020204" pitchFamily="34" charset="0"/>
                        </a:rPr>
                        <a:t>Durée moyenne stockage </a:t>
                      </a:r>
                      <a:endParaRPr lang="fr-FR" sz="2400" kern="10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ctr">
                        <a:spcAft>
                          <a:spcPts val="0"/>
                        </a:spcAft>
                      </a:pPr>
                      <a:r>
                        <a:rPr lang="fr-FR" sz="1800" u="sng" kern="100" dirty="0">
                          <a:effectLst/>
                          <a:uFill>
                            <a:solidFill>
                              <a:srgbClr val="000000"/>
                            </a:solidFill>
                          </a:uFill>
                          <a:latin typeface="Arial" panose="020B0604020202020204" pitchFamily="34" charset="0"/>
                          <a:cs typeface="Arial" panose="020B0604020202020204" pitchFamily="34" charset="0"/>
                        </a:rPr>
                        <a:t>(SI + SF) / 2 x 360 jours</a:t>
                      </a:r>
                      <a:r>
                        <a:rPr lang="fr-FR" sz="1800" kern="100" dirty="0">
                          <a:effectLst/>
                          <a:latin typeface="Arial" panose="020B0604020202020204" pitchFamily="34" charset="0"/>
                          <a:cs typeface="Arial" panose="020B0604020202020204" pitchFamily="34" charset="0"/>
                        </a:rPr>
                        <a:t> </a:t>
                      </a:r>
                      <a:endParaRPr lang="fr-FR" sz="2400" kern="100" dirty="0">
                        <a:effectLst/>
                        <a:latin typeface="Arial" panose="020B0604020202020204" pitchFamily="34" charset="0"/>
                        <a:cs typeface="Arial" panose="020B0604020202020204" pitchFamily="34" charset="0"/>
                      </a:endParaRPr>
                    </a:p>
                    <a:p>
                      <a:pPr marL="7620" algn="ctr">
                        <a:spcAft>
                          <a:spcPts val="0"/>
                        </a:spcAft>
                      </a:pPr>
                      <a:r>
                        <a:rPr lang="fr-FR" sz="1800" kern="100" dirty="0">
                          <a:effectLst/>
                          <a:latin typeface="Arial" panose="020B0604020202020204" pitchFamily="34" charset="0"/>
                          <a:cs typeface="Arial" panose="020B0604020202020204" pitchFamily="34" charset="0"/>
                        </a:rPr>
                        <a:t>Achats HT ± var. stocks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l">
                        <a:spcBef>
                          <a:spcPts val="200"/>
                        </a:spcBef>
                        <a:spcAft>
                          <a:spcPts val="200"/>
                        </a:spcAft>
                      </a:pPr>
                      <a:r>
                        <a:rPr lang="fr-FR" sz="1800" kern="100" dirty="0">
                          <a:effectLst/>
                          <a:latin typeface="Arial" panose="020B0604020202020204" pitchFamily="34" charset="0"/>
                          <a:cs typeface="Arial" panose="020B0604020202020204" pitchFamily="34" charset="0"/>
                        </a:rPr>
                        <a:t>La durée doit être la plus courte possible pour ne pas immobiliser des capitaux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3939247439"/>
                  </a:ext>
                </a:extLst>
              </a:tr>
              <a:tr h="921259">
                <a:tc>
                  <a:txBody>
                    <a:bodyPr/>
                    <a:lstStyle/>
                    <a:p>
                      <a:pPr marR="178435" algn="l">
                        <a:spcAft>
                          <a:spcPts val="0"/>
                        </a:spcAft>
                      </a:pPr>
                      <a:r>
                        <a:rPr lang="fr-FR" sz="1800" kern="100" dirty="0">
                          <a:effectLst/>
                          <a:latin typeface="Arial" panose="020B0604020202020204" pitchFamily="34" charset="0"/>
                          <a:cs typeface="Arial" panose="020B0604020202020204" pitchFamily="34" charset="0"/>
                        </a:rPr>
                        <a:t>Durée moyenne </a:t>
                      </a:r>
                      <a:endParaRPr lang="fr-FR" sz="2400" kern="100" dirty="0">
                        <a:effectLst/>
                        <a:latin typeface="Arial" panose="020B0604020202020204" pitchFamily="34" charset="0"/>
                        <a:cs typeface="Arial" panose="020B0604020202020204" pitchFamily="34" charset="0"/>
                      </a:endParaRPr>
                    </a:p>
                    <a:p>
                      <a:pPr marR="178435" algn="l">
                        <a:spcAft>
                          <a:spcPts val="0"/>
                        </a:spcAft>
                      </a:pPr>
                      <a:r>
                        <a:rPr lang="fr-FR" sz="1800" kern="100" dirty="0">
                          <a:effectLst/>
                          <a:latin typeface="Arial" panose="020B0604020202020204" pitchFamily="34" charset="0"/>
                          <a:cs typeface="Arial" panose="020B0604020202020204" pitchFamily="34" charset="0"/>
                        </a:rPr>
                        <a:t>crédit clients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marR="11430" algn="ctr">
                        <a:spcAft>
                          <a:spcPts val="0"/>
                        </a:spcAft>
                      </a:pPr>
                      <a:r>
                        <a:rPr lang="fr-FR" sz="1800" u="sng" kern="100" dirty="0">
                          <a:effectLst/>
                          <a:uFill>
                            <a:solidFill>
                              <a:srgbClr val="000000"/>
                            </a:solidFill>
                          </a:uFill>
                          <a:latin typeface="Arial" panose="020B0604020202020204" pitchFamily="34" charset="0"/>
                          <a:cs typeface="Arial" panose="020B0604020202020204" pitchFamily="34" charset="0"/>
                        </a:rPr>
                        <a:t>Clients TTC x 360</a:t>
                      </a:r>
                      <a:r>
                        <a:rPr lang="fr-FR" sz="1800" kern="100" dirty="0">
                          <a:effectLst/>
                          <a:latin typeface="Arial" panose="020B0604020202020204" pitchFamily="34" charset="0"/>
                          <a:cs typeface="Arial" panose="020B0604020202020204" pitchFamily="34" charset="0"/>
                        </a:rPr>
                        <a:t>      </a:t>
                      </a:r>
                      <a:endParaRPr lang="fr-FR" sz="2400" kern="100" dirty="0">
                        <a:effectLst/>
                        <a:latin typeface="Arial" panose="020B0604020202020204" pitchFamily="34" charset="0"/>
                        <a:cs typeface="Arial" panose="020B0604020202020204" pitchFamily="34" charset="0"/>
                      </a:endParaRPr>
                    </a:p>
                    <a:p>
                      <a:pPr marL="7620" marR="11430" algn="ctr">
                        <a:spcAft>
                          <a:spcPts val="0"/>
                        </a:spcAft>
                      </a:pPr>
                      <a:r>
                        <a:rPr lang="fr-FR" sz="1800" kern="100" dirty="0">
                          <a:effectLst/>
                          <a:latin typeface="Arial" panose="020B0604020202020204" pitchFamily="34" charset="0"/>
                          <a:cs typeface="Arial" panose="020B0604020202020204" pitchFamily="34" charset="0"/>
                        </a:rPr>
                        <a:t> Ventes TTC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algn="l">
                        <a:spcBef>
                          <a:spcPts val="200"/>
                        </a:spcBef>
                        <a:spcAft>
                          <a:spcPts val="200"/>
                        </a:spcAft>
                      </a:pPr>
                      <a:r>
                        <a:rPr lang="fr-FR" sz="1800" kern="100" dirty="0">
                          <a:effectLst/>
                          <a:latin typeface="Arial" panose="020B0604020202020204" pitchFamily="34" charset="0"/>
                          <a:cs typeface="Arial" panose="020B0604020202020204" pitchFamily="34" charset="0"/>
                        </a:rPr>
                        <a:t>La durée doit être inférieure au crédit fournisseurs. Son augmentation est un signal négatif.</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1612888208"/>
                  </a:ext>
                </a:extLst>
              </a:tr>
              <a:tr h="921259">
                <a:tc>
                  <a:txBody>
                    <a:bodyPr/>
                    <a:lstStyle/>
                    <a:p>
                      <a:pPr marR="65405" algn="l">
                        <a:spcAft>
                          <a:spcPts val="0"/>
                        </a:spcAft>
                      </a:pPr>
                      <a:r>
                        <a:rPr lang="fr-FR" sz="1800" kern="100" dirty="0">
                          <a:effectLst/>
                          <a:latin typeface="Arial" panose="020B0604020202020204" pitchFamily="34" charset="0"/>
                          <a:cs typeface="Arial" panose="020B0604020202020204" pitchFamily="34" charset="0"/>
                        </a:rPr>
                        <a:t>Durée moyenne  crédit fournisseurs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ctr">
                        <a:spcAft>
                          <a:spcPts val="0"/>
                        </a:spcAft>
                      </a:pPr>
                      <a:r>
                        <a:rPr lang="fr-FR" sz="1800" u="sng" kern="100" dirty="0">
                          <a:effectLst/>
                          <a:uFill>
                            <a:solidFill>
                              <a:srgbClr val="000000"/>
                            </a:solidFill>
                          </a:uFill>
                          <a:latin typeface="Arial" panose="020B0604020202020204" pitchFamily="34" charset="0"/>
                          <a:cs typeface="Arial" panose="020B0604020202020204" pitchFamily="34" charset="0"/>
                        </a:rPr>
                        <a:t>Fournisseurs TTC x 360</a:t>
                      </a:r>
                      <a:r>
                        <a:rPr lang="fr-FR" sz="1800" kern="100" dirty="0">
                          <a:effectLst/>
                          <a:latin typeface="Arial" panose="020B0604020202020204" pitchFamily="34" charset="0"/>
                          <a:cs typeface="Arial" panose="020B0604020202020204" pitchFamily="34" charset="0"/>
                        </a:rPr>
                        <a:t>      </a:t>
                      </a:r>
                      <a:endParaRPr lang="fr-FR" sz="2400" kern="100" dirty="0">
                        <a:effectLst/>
                        <a:latin typeface="Arial" panose="020B0604020202020204" pitchFamily="34" charset="0"/>
                        <a:cs typeface="Arial" panose="020B0604020202020204" pitchFamily="34" charset="0"/>
                      </a:endParaRPr>
                    </a:p>
                    <a:p>
                      <a:pPr marL="7620" algn="ctr">
                        <a:spcAft>
                          <a:spcPts val="0"/>
                        </a:spcAft>
                      </a:pPr>
                      <a:r>
                        <a:rPr lang="fr-FR" sz="1800" kern="100" dirty="0">
                          <a:effectLst/>
                          <a:latin typeface="Arial" panose="020B0604020202020204" pitchFamily="34" charset="0"/>
                          <a:cs typeface="Arial" panose="020B0604020202020204" pitchFamily="34" charset="0"/>
                        </a:rPr>
                        <a:t> Achats TTC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tc>
                  <a:txBody>
                    <a:bodyPr/>
                    <a:lstStyle/>
                    <a:p>
                      <a:pPr marL="7620" algn="l">
                        <a:spcBef>
                          <a:spcPts val="200"/>
                        </a:spcBef>
                        <a:spcAft>
                          <a:spcPts val="200"/>
                        </a:spcAft>
                      </a:pPr>
                      <a:r>
                        <a:rPr lang="fr-FR" sz="1800" kern="100" dirty="0">
                          <a:effectLst/>
                          <a:latin typeface="Arial" panose="020B0604020202020204" pitchFamily="34" charset="0"/>
                          <a:cs typeface="Arial" panose="020B0604020202020204" pitchFamily="34" charset="0"/>
                        </a:rPr>
                        <a:t>La durée doit être supérieure au crédit clients. Son augmentation est un signal positif.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txBody>
                  <a:tcPr marL="64135" marR="34290" marT="0" marB="0" anchor="ctr"/>
                </a:tc>
                <a:extLst>
                  <a:ext uri="{0D108BD9-81ED-4DB2-BD59-A6C34878D82A}">
                    <a16:rowId xmlns:a16="http://schemas.microsoft.com/office/drawing/2014/main" val="2535649362"/>
                  </a:ext>
                </a:extLst>
              </a:tr>
            </a:tbl>
          </a:graphicData>
        </a:graphic>
      </p:graphicFrame>
    </p:spTree>
    <p:extLst>
      <p:ext uri="{BB962C8B-B14F-4D97-AF65-F5344CB8AC3E}">
        <p14:creationId xmlns:p14="http://schemas.microsoft.com/office/powerpoint/2010/main" val="3450348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0"/>
            <a:ext cx="10990053"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Analyse financière des comptes du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904023640"/>
              </p:ext>
            </p:extLst>
          </p:nvPr>
        </p:nvGraphicFramePr>
        <p:xfrm>
          <a:off x="84921" y="1291223"/>
          <a:ext cx="11918423" cy="4894600"/>
        </p:xfrm>
        <a:graphic>
          <a:graphicData uri="http://schemas.openxmlformats.org/drawingml/2006/table">
            <a:tbl>
              <a:tblPr firstRow="1" firstCol="1" bandRow="1">
                <a:tableStyleId>{5C22544A-7EE6-4342-B048-85BDC9FD1C3A}</a:tableStyleId>
              </a:tblPr>
              <a:tblGrid>
                <a:gridCol w="2540000">
                  <a:extLst>
                    <a:ext uri="{9D8B030D-6E8A-4147-A177-3AD203B41FA5}">
                      <a16:colId xmlns:a16="http://schemas.microsoft.com/office/drawing/2014/main" val="3984938631"/>
                    </a:ext>
                  </a:extLst>
                </a:gridCol>
                <a:gridCol w="1632917">
                  <a:extLst>
                    <a:ext uri="{9D8B030D-6E8A-4147-A177-3AD203B41FA5}">
                      <a16:colId xmlns:a16="http://schemas.microsoft.com/office/drawing/2014/main" val="809610115"/>
                    </a:ext>
                  </a:extLst>
                </a:gridCol>
                <a:gridCol w="1627687">
                  <a:extLst>
                    <a:ext uri="{9D8B030D-6E8A-4147-A177-3AD203B41FA5}">
                      <a16:colId xmlns:a16="http://schemas.microsoft.com/office/drawing/2014/main" val="3443821133"/>
                    </a:ext>
                  </a:extLst>
                </a:gridCol>
                <a:gridCol w="956936">
                  <a:extLst>
                    <a:ext uri="{9D8B030D-6E8A-4147-A177-3AD203B41FA5}">
                      <a16:colId xmlns:a16="http://schemas.microsoft.com/office/drawing/2014/main" val="3599415472"/>
                    </a:ext>
                  </a:extLst>
                </a:gridCol>
                <a:gridCol w="2971800">
                  <a:extLst>
                    <a:ext uri="{9D8B030D-6E8A-4147-A177-3AD203B41FA5}">
                      <a16:colId xmlns:a16="http://schemas.microsoft.com/office/drawing/2014/main" val="3366335845"/>
                    </a:ext>
                  </a:extLst>
                </a:gridCol>
                <a:gridCol w="1168400">
                  <a:extLst>
                    <a:ext uri="{9D8B030D-6E8A-4147-A177-3AD203B41FA5}">
                      <a16:colId xmlns:a16="http://schemas.microsoft.com/office/drawing/2014/main" val="3905636842"/>
                    </a:ext>
                  </a:extLst>
                </a:gridCol>
                <a:gridCol w="1020683">
                  <a:extLst>
                    <a:ext uri="{9D8B030D-6E8A-4147-A177-3AD203B41FA5}">
                      <a16:colId xmlns:a16="http://schemas.microsoft.com/office/drawing/2014/main" val="4116983255"/>
                    </a:ext>
                  </a:extLst>
                </a:gridCol>
              </a:tblGrid>
              <a:tr h="286863">
                <a:tc>
                  <a:txBody>
                    <a:bodyPr/>
                    <a:lstStyle/>
                    <a:p>
                      <a:pPr algn="ctr">
                        <a:spcAft>
                          <a:spcPts val="0"/>
                        </a:spcAft>
                      </a:pPr>
                      <a:r>
                        <a:rPr lang="fr-FR" sz="2000">
                          <a:effectLst/>
                          <a:latin typeface="Arial" panose="020B0604020202020204" pitchFamily="34" charset="0"/>
                          <a:cs typeface="Arial" panose="020B0604020202020204" pitchFamily="34" charset="0"/>
                        </a:rPr>
                        <a:t>Comptes</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N</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N-1</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N-2</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Ratios</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N</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fr-FR" sz="2000">
                          <a:effectLst/>
                          <a:latin typeface="Arial" panose="020B0604020202020204" pitchFamily="34" charset="0"/>
                          <a:cs typeface="Arial" panose="020B0604020202020204" pitchFamily="34" charset="0"/>
                        </a:rPr>
                        <a:t>N-1</a:t>
                      </a:r>
                      <a:endParaRPr lang="fr-FR" sz="2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476570787"/>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Capitaux propres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124 000 €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145 000 €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a:effectLst/>
                          <a:latin typeface="Arial" panose="020B0604020202020204" pitchFamily="34" charset="0"/>
                          <a:cs typeface="Arial" panose="020B0604020202020204" pitchFamily="34" charset="0"/>
                        </a:rPr>
                        <a:t>Couverture  immobilisations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102,76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116,84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941014052"/>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Amortissement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25 400 €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16 800 €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a:effectLst/>
                          <a:latin typeface="Arial" panose="020B0604020202020204" pitchFamily="34" charset="0"/>
                          <a:cs typeface="Arial" panose="020B0604020202020204" pitchFamily="34" charset="0"/>
                        </a:rPr>
                        <a:t>Couverture K investis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95,50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115,49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229150729"/>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Dettes financières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52 000 €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38 000 €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dirty="0">
                          <a:effectLst/>
                          <a:latin typeface="Arial" panose="020B0604020202020204" pitchFamily="34" charset="0"/>
                          <a:cs typeface="Arial" panose="020B0604020202020204" pitchFamily="34" charset="0"/>
                        </a:rPr>
                        <a:t>Taux endettement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34,81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23,49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888372328"/>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Stocks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36 900 €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28 200 €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9 600 €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334516714"/>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Variation stock</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8 700 €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18 600 €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795378636"/>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Achats HT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1 276 000 €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1 395 000 €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dirty="0">
                          <a:effectLst/>
                          <a:latin typeface="Arial" panose="020B0604020202020204" pitchFamily="34" charset="0"/>
                          <a:cs typeface="Arial" panose="020B0604020202020204" pitchFamily="34" charset="0"/>
                        </a:rPr>
                        <a:t>Durée stockage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9,12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4,81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233000642"/>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Achats TTC</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1 531 200 €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1 674 000 €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966912222"/>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Créances frs TTC</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134 400 €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102 000 €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dirty="0">
                          <a:effectLst/>
                          <a:latin typeface="Arial" panose="020B0604020202020204" pitchFamily="34" charset="0"/>
                          <a:cs typeface="Arial" panose="020B0604020202020204" pitchFamily="34" charset="0"/>
                        </a:rPr>
                        <a:t>Crédit fournisseurs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31,60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21,94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243603937"/>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Créances clients TTC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153 600 €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112 560 €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l">
                        <a:spcAft>
                          <a:spcPts val="0"/>
                        </a:spcAft>
                      </a:pPr>
                      <a:r>
                        <a:rPr lang="fr-FR" sz="18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775226720"/>
                  </a:ext>
                </a:extLst>
              </a:tr>
              <a:tr h="458980">
                <a:tc>
                  <a:txBody>
                    <a:bodyPr/>
                    <a:lstStyle/>
                    <a:p>
                      <a:pPr algn="r">
                        <a:spcAft>
                          <a:spcPts val="0"/>
                        </a:spcAft>
                      </a:pPr>
                      <a:r>
                        <a:rPr lang="fr-FR" sz="1800" dirty="0">
                          <a:effectLst/>
                          <a:latin typeface="Arial" panose="020B0604020202020204" pitchFamily="34" charset="0"/>
                          <a:cs typeface="Arial" panose="020B0604020202020204" pitchFamily="34" charset="0"/>
                        </a:rPr>
                        <a:t>Ventes TTC</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2 410 000 €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a:effectLst/>
                          <a:latin typeface="Arial" panose="020B0604020202020204" pitchFamily="34" charset="0"/>
                          <a:cs typeface="Arial" panose="020B0604020202020204" pitchFamily="34" charset="0"/>
                        </a:rPr>
                        <a:t> 2 620 000 €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l">
                        <a:spcAft>
                          <a:spcPts val="0"/>
                        </a:spcAft>
                      </a:pPr>
                      <a:r>
                        <a:rPr lang="fr-FR" sz="18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spcAft>
                          <a:spcPts val="0"/>
                        </a:spcAft>
                      </a:pPr>
                      <a:r>
                        <a:rPr lang="fr-FR" sz="1800" dirty="0">
                          <a:effectLst/>
                          <a:latin typeface="Arial" panose="020B0604020202020204" pitchFamily="34" charset="0"/>
                          <a:cs typeface="Arial" panose="020B0604020202020204" pitchFamily="34" charset="0"/>
                        </a:rPr>
                        <a:t>Crédit clients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22,94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r">
                        <a:spcAft>
                          <a:spcPts val="0"/>
                        </a:spcAft>
                      </a:pPr>
                      <a:r>
                        <a:rPr lang="fr-FR" sz="1800" dirty="0">
                          <a:effectLst/>
                          <a:latin typeface="Arial" panose="020B0604020202020204" pitchFamily="34" charset="0"/>
                          <a:cs typeface="Arial" panose="020B0604020202020204" pitchFamily="34" charset="0"/>
                        </a:rPr>
                        <a:t>    15,47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629816330"/>
                  </a:ext>
                </a:extLst>
              </a:tr>
            </a:tbl>
          </a:graphicData>
        </a:graphic>
      </p:graphicFrame>
    </p:spTree>
    <p:extLst>
      <p:ext uri="{BB962C8B-B14F-4D97-AF65-F5344CB8AC3E}">
        <p14:creationId xmlns:p14="http://schemas.microsoft.com/office/powerpoint/2010/main" val="16485955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1214340"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4. Analyse financière des comptes du client</a:t>
            </a:r>
            <a:endParaRPr lang="fr-FR" sz="32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224287" y="748700"/>
            <a:ext cx="11542143" cy="5524589"/>
          </a:xfrm>
          <a:prstGeom prst="rect">
            <a:avLst/>
          </a:prstGeom>
        </p:spPr>
        <p:txBody>
          <a:bodyPr wrap="square">
            <a:spAutoFit/>
          </a:bodyPr>
          <a:lstStyle/>
          <a:p>
            <a:pPr algn="just">
              <a:spcAft>
                <a:spcPts val="600"/>
              </a:spcAft>
            </a:pPr>
            <a:r>
              <a:rPr lang="fr-FR" sz="2600" b="1" dirty="0">
                <a:solidFill>
                  <a:srgbClr val="00B0F0"/>
                </a:solidFill>
                <a:latin typeface="Arial" panose="020B0604020202020204" pitchFamily="34" charset="0"/>
                <a:ea typeface="Times New Roman" panose="02020603050405020304" pitchFamily="18" charset="0"/>
              </a:rPr>
              <a:t>4.2. La rentabilité de l’entreprise</a:t>
            </a:r>
          </a:p>
          <a:p>
            <a:pPr algn="just">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L’analyse du résultat permet d’observer l’évolution du chiffre d’affaires, de la rentabilité et de la capacité d’autofinancement.</a:t>
            </a:r>
          </a:p>
          <a:p>
            <a:pPr lvl="0" indent="-342900" algn="just">
              <a:spcBef>
                <a:spcPts val="1200"/>
              </a:spcBef>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L’évolution du chiffre d’affaires </a:t>
            </a:r>
          </a:p>
          <a:p>
            <a:pPr algn="just">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Elle permet de voir si l’activité de l’entreprise progresse, stagne ou diminue. Ces indicateurs permettent d’anticiper les difficultés éventuelles de l’entreprise.</a:t>
            </a:r>
          </a:p>
          <a:p>
            <a:pPr lvl="0" indent="-342900" algn="just">
              <a:spcBef>
                <a:spcPts val="1200"/>
              </a:spcBef>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La rentabilité</a:t>
            </a:r>
          </a:p>
          <a:p>
            <a:pPr algn="just">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Le compte de résultat et le TSIG permettent de connaître la marge commerciale, l’excédent brut d’exploitation (EBE), les résultats d’exploitation, financier, exceptionnel et le résultat net final.</a:t>
            </a:r>
          </a:p>
          <a:p>
            <a:pPr algn="just">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Ces indicateurs permettent d’anticiper les difficultés éventuelles de l’entreprise.</a:t>
            </a:r>
          </a:p>
          <a:p>
            <a:pPr lvl="0" indent="-342900" algn="just">
              <a:spcBef>
                <a:spcPts val="1200"/>
              </a:spcBef>
              <a:spcAft>
                <a:spcPts val="600"/>
              </a:spcAft>
              <a:buFont typeface="Symbol" panose="05050102010706020507" pitchFamily="18" charset="2"/>
              <a:buChar char=""/>
            </a:pPr>
            <a:r>
              <a:rPr lang="fr-FR" sz="2400" b="1" dirty="0">
                <a:solidFill>
                  <a:srgbClr val="00B0F0"/>
                </a:solidFill>
                <a:latin typeface="Arial" panose="020B0604020202020204" pitchFamily="34" charset="0"/>
                <a:ea typeface="Times New Roman" panose="02020603050405020304" pitchFamily="18" charset="0"/>
              </a:rPr>
              <a:t>La capacité d’autofinancement (CAF)</a:t>
            </a:r>
          </a:p>
          <a:p>
            <a:pPr algn="just">
              <a:spcBef>
                <a:spcPts val="6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La CAF représente les ressources réellement dégagées par l’entreprise sur un exercice. Elle correspond au résultat net majoré des dépenses calculées et non payées qui restent dans l’entreprise (amortissement et provision, moins les produits non encaissés).</a:t>
            </a:r>
          </a:p>
        </p:txBody>
      </p:sp>
    </p:spTree>
    <p:extLst>
      <p:ext uri="{BB962C8B-B14F-4D97-AF65-F5344CB8AC3E}">
        <p14:creationId xmlns:p14="http://schemas.microsoft.com/office/powerpoint/2010/main" val="9757802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246</TotalTime>
  <Words>1704</Words>
  <Application>Microsoft Office PowerPoint</Application>
  <PresentationFormat>Grand écran</PresentationFormat>
  <Paragraphs>449</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Century Gothic</vt:lpstr>
      <vt:lpstr>Symbol</vt:lpstr>
      <vt:lpstr>Wingdings 3</vt:lpstr>
      <vt:lpstr>Ion</vt:lpstr>
      <vt:lpstr>Chap. 6 – Évaluer le risque client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44</cp:revision>
  <dcterms:created xsi:type="dcterms:W3CDTF">2014-01-14T07:42:30Z</dcterms:created>
  <dcterms:modified xsi:type="dcterms:W3CDTF">2023-01-21T22:32:06Z</dcterms:modified>
</cp:coreProperties>
</file>