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5"/>
  </p:notesMasterIdLst>
  <p:sldIdLst>
    <p:sldId id="256" r:id="rId2"/>
    <p:sldId id="259" r:id="rId3"/>
    <p:sldId id="260"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D4FE18-0460-A84E-A453-3BFB431037FC}" type="datetimeFigureOut">
              <a:rPr lang="fr-FR" smtClean="0"/>
              <a:t>21/01/2023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87993E-9EA1-CE48-87E6-1CE5B115807F}" type="slidenum">
              <a:rPr lang="fr-FR" smtClean="0"/>
              <a:t>‹N°›</a:t>
            </a:fld>
            <a:endParaRPr lang="fr-FR"/>
          </a:p>
        </p:txBody>
      </p:sp>
    </p:spTree>
    <p:extLst>
      <p:ext uri="{BB962C8B-B14F-4D97-AF65-F5344CB8AC3E}">
        <p14:creationId xmlns:p14="http://schemas.microsoft.com/office/powerpoint/2010/main" val="6498673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606179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21/01/2023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157571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88319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0141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5605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92555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57144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45680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8213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1560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48094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21/01/2023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542501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21/01/2023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12706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43923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9459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21/01/2023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83443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21/01/2023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8326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21/01/2023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272818906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371667" cy="612558"/>
          </a:xfrm>
        </p:spPr>
        <p:txBody>
          <a:bodyPr>
            <a:noAutofit/>
          </a:bodyPr>
          <a:lstStyle/>
          <a:p>
            <a:r>
              <a:rPr lang="fr-FR" sz="3200" b="1" dirty="0">
                <a:latin typeface="Arial" panose="020B0604020202020204" pitchFamily="34" charset="0"/>
                <a:cs typeface="Arial" panose="020B0604020202020204" pitchFamily="34" charset="0"/>
              </a:rPr>
              <a:t>Chap. 6 – Évaluer le risque client</a:t>
            </a:r>
          </a:p>
        </p:txBody>
      </p:sp>
      <p:sp>
        <p:nvSpPr>
          <p:cNvPr id="6" name="ZoneTexte 5"/>
          <p:cNvSpPr txBox="1"/>
          <p:nvPr/>
        </p:nvSpPr>
        <p:spPr>
          <a:xfrm>
            <a:off x="38637" y="715590"/>
            <a:ext cx="8299414"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3. Sources d’informations sur le client</a:t>
            </a:r>
            <a:endParaRPr lang="fr-FR" sz="2800" dirty="0">
              <a:solidFill>
                <a:srgbClr val="FFFF00"/>
              </a:solidFill>
              <a:latin typeface="Arial" panose="020B0604020202020204" pitchFamily="34" charset="0"/>
              <a:cs typeface="Arial" panose="020B0604020202020204"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3094459163"/>
              </p:ext>
            </p:extLst>
          </p:nvPr>
        </p:nvGraphicFramePr>
        <p:xfrm>
          <a:off x="808691" y="1727214"/>
          <a:ext cx="10696756" cy="3940340"/>
        </p:xfrm>
        <a:graphic>
          <a:graphicData uri="http://schemas.openxmlformats.org/drawingml/2006/table">
            <a:tbl>
              <a:tblPr firstRow="1" firstCol="1" bandRow="1">
                <a:tableStyleId>{21E4AEA4-8DFA-4A89-87EB-49C32662AFE0}</a:tableStyleId>
              </a:tblPr>
              <a:tblGrid>
                <a:gridCol w="475697">
                  <a:extLst>
                    <a:ext uri="{9D8B030D-6E8A-4147-A177-3AD203B41FA5}">
                      <a16:colId xmlns:a16="http://schemas.microsoft.com/office/drawing/2014/main" val="2488221453"/>
                    </a:ext>
                  </a:extLst>
                </a:gridCol>
                <a:gridCol w="1847001">
                  <a:extLst>
                    <a:ext uri="{9D8B030D-6E8A-4147-A177-3AD203B41FA5}">
                      <a16:colId xmlns:a16="http://schemas.microsoft.com/office/drawing/2014/main" val="1960956379"/>
                    </a:ext>
                  </a:extLst>
                </a:gridCol>
                <a:gridCol w="8374058">
                  <a:extLst>
                    <a:ext uri="{9D8B030D-6E8A-4147-A177-3AD203B41FA5}">
                      <a16:colId xmlns:a16="http://schemas.microsoft.com/office/drawing/2014/main" val="1240319962"/>
                    </a:ext>
                  </a:extLst>
                </a:gridCol>
              </a:tblGrid>
              <a:tr h="463773">
                <a:tc>
                  <a:txBody>
                    <a:bodyPr/>
                    <a:lstStyle/>
                    <a:p>
                      <a:pPr algn="ctr">
                        <a:spcBef>
                          <a:spcPts val="300"/>
                        </a:spcBef>
                        <a:spcAft>
                          <a:spcPts val="300"/>
                        </a:spcAft>
                      </a:pPr>
                      <a:r>
                        <a:rPr lang="fr-FR" sz="2400">
                          <a:effectLst/>
                          <a:latin typeface="Arial" panose="020B0604020202020204" pitchFamily="34"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tc>
                  <a:txBody>
                    <a:bodyPr/>
                    <a:lstStyle/>
                    <a:p>
                      <a:pPr algn="ctr">
                        <a:spcBef>
                          <a:spcPts val="300"/>
                        </a:spcBef>
                        <a:spcAft>
                          <a:spcPts val="300"/>
                        </a:spcAft>
                      </a:pPr>
                      <a:r>
                        <a:rPr lang="fr-FR" sz="2400" dirty="0">
                          <a:effectLst/>
                          <a:latin typeface="Arial" panose="020B0604020202020204" pitchFamily="34" charset="0"/>
                          <a:cs typeface="Arial" panose="020B0604020202020204" pitchFamily="34" charset="0"/>
                        </a:rPr>
                        <a:t>Sources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tc>
                  <a:txBody>
                    <a:bodyPr/>
                    <a:lstStyle/>
                    <a:p>
                      <a:pPr algn="ctr">
                        <a:spcBef>
                          <a:spcPts val="300"/>
                        </a:spcBef>
                        <a:spcAft>
                          <a:spcPts val="300"/>
                        </a:spcAft>
                      </a:pPr>
                      <a:r>
                        <a:rPr lang="fr-FR" sz="2400">
                          <a:effectLst/>
                          <a:latin typeface="Arial" panose="020B0604020202020204" pitchFamily="34" charset="0"/>
                          <a:cs typeface="Arial" panose="020B0604020202020204" pitchFamily="34" charset="0"/>
                        </a:rPr>
                        <a:t>Informations</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extLst>
                  <a:ext uri="{0D108BD9-81ED-4DB2-BD59-A6C34878D82A}">
                    <a16:rowId xmlns:a16="http://schemas.microsoft.com/office/drawing/2014/main" val="1477545190"/>
                  </a:ext>
                </a:extLst>
              </a:tr>
              <a:tr h="2085249">
                <a:tc rowSpan="2">
                  <a:txBody>
                    <a:bodyPr/>
                    <a:lstStyle/>
                    <a:p>
                      <a:pPr marL="71755" marR="71755" algn="ctr">
                        <a:spcAft>
                          <a:spcPts val="0"/>
                        </a:spcAft>
                      </a:pPr>
                      <a:r>
                        <a:rPr lang="fr-FR" sz="2400" dirty="0">
                          <a:effectLst/>
                          <a:latin typeface="Arial" panose="020B0604020202020204" pitchFamily="34" charset="0"/>
                          <a:cs typeface="Arial" panose="020B0604020202020204" pitchFamily="34" charset="0"/>
                        </a:rPr>
                        <a:t>Internes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vert="vert270"/>
                </a:tc>
                <a:tc>
                  <a:txBody>
                    <a:bodyPr/>
                    <a:lstStyle/>
                    <a:p>
                      <a:pPr algn="ctr">
                        <a:spcAft>
                          <a:spcPts val="0"/>
                        </a:spcAft>
                      </a:pPr>
                      <a:r>
                        <a:rPr lang="fr-FR" sz="2000" b="1" dirty="0">
                          <a:effectLst/>
                          <a:latin typeface="Arial" panose="020B0604020202020204" pitchFamily="34" charset="0"/>
                          <a:cs typeface="Arial" panose="020B0604020202020204" pitchFamily="34" charset="0"/>
                        </a:rPr>
                        <a:t>Commerciaux </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marL="342900" indent="-34290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Au contact direct des clients, ils ont une idée précise de son sérieux. </a:t>
                      </a:r>
                    </a:p>
                    <a:p>
                      <a:pPr marL="342900" indent="-34290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Ils peuvent faire remonter des informations qu'ils ont obtenues sur le terrain, les rumeurs qui peuvent s'avérer justes.</a:t>
                      </a:r>
                    </a:p>
                    <a:p>
                      <a:pPr marL="0" indent="0" algn="just">
                        <a:spcBef>
                          <a:spcPts val="300"/>
                        </a:spcBef>
                        <a:spcAft>
                          <a:spcPts val="300"/>
                        </a:spcAft>
                        <a:buFont typeface="Arial" panose="020B0604020202020204" pitchFamily="34" charset="0"/>
                        <a:buNone/>
                      </a:pPr>
                      <a:r>
                        <a:rPr lang="fr-FR" sz="2000" i="1" dirty="0">
                          <a:effectLst/>
                          <a:latin typeface="Arial" panose="020B0604020202020204" pitchFamily="34" charset="0"/>
                          <a:cs typeface="Arial" panose="020B0604020202020204" pitchFamily="34" charset="0"/>
                        </a:rPr>
                        <a:t>Attention, ils sont souvent commissionnés sur les ventes, ce qui les entraîne parfois à vendre à tout prix. </a:t>
                      </a:r>
                      <a:endParaRPr lang="fr-FR" sz="2000" i="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1527241651"/>
                  </a:ext>
                </a:extLst>
              </a:tr>
              <a:tr h="1391318">
                <a:tc vMerge="1">
                  <a:txBody>
                    <a:bodyPr/>
                    <a:lstStyle/>
                    <a:p>
                      <a:endParaRPr lang="fr-FR"/>
                    </a:p>
                  </a:txBody>
                  <a:tcPr/>
                </a:tc>
                <a:tc>
                  <a:txBody>
                    <a:bodyPr/>
                    <a:lstStyle/>
                    <a:p>
                      <a:pPr algn="ctr">
                        <a:spcAft>
                          <a:spcPts val="0"/>
                        </a:spcAft>
                      </a:pPr>
                      <a:r>
                        <a:rPr lang="fr-FR" sz="2000" b="1" dirty="0">
                          <a:effectLst/>
                          <a:latin typeface="Arial" panose="020B0604020202020204" pitchFamily="34" charset="0"/>
                          <a:cs typeface="Arial" panose="020B0604020202020204" pitchFamily="34" charset="0"/>
                        </a:rPr>
                        <a:t>Service comptable</a:t>
                      </a:r>
                    </a:p>
                    <a:p>
                      <a:pPr algn="ctr">
                        <a:spcAft>
                          <a:spcPts val="0"/>
                        </a:spcAft>
                      </a:pPr>
                      <a:r>
                        <a:rPr lang="fr-FR" sz="2000" b="1" dirty="0">
                          <a:effectLst/>
                          <a:latin typeface="Arial" panose="020B0604020202020204" pitchFamily="34" charset="0"/>
                          <a:cs typeface="Arial" panose="020B0604020202020204" pitchFamily="34" charset="0"/>
                        </a:rPr>
                        <a:t> </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marL="342900" indent="-34290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Il enregistre les règlements des clients et possède donc des informations pertinentes concernant leur fiabilité. </a:t>
                      </a:r>
                    </a:p>
                    <a:p>
                      <a:pPr marL="342900" indent="-34290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Il doit émettre une alerte à chaque retard constaté.</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1032193235"/>
                  </a:ext>
                </a:extLst>
              </a:tr>
            </a:tbl>
          </a:graphicData>
        </a:graphic>
      </p:graphicFrame>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 y="0"/>
            <a:ext cx="7798587" cy="584776"/>
          </a:xfrm>
          <a:prstGeom prst="rect">
            <a:avLst/>
          </a:prstGeom>
          <a:noFill/>
        </p:spPr>
        <p:txBody>
          <a:bodyPr wrap="square" rtlCol="0">
            <a:spAutoFit/>
          </a:bodyPr>
          <a:lstStyle/>
          <a:p>
            <a:pPr>
              <a:spcBef>
                <a:spcPts val="1200"/>
              </a:spcBef>
            </a:pPr>
            <a:r>
              <a:rPr lang="fr-FR" sz="3200" b="1" dirty="0">
                <a:solidFill>
                  <a:srgbClr val="FFFF00"/>
                </a:solidFill>
                <a:latin typeface="Arial" panose="020B0604020202020204" pitchFamily="34" charset="0"/>
                <a:cs typeface="Arial" panose="020B0604020202020204" pitchFamily="34" charset="0"/>
              </a:rPr>
              <a:t>3. Sources d’informations sur le client</a:t>
            </a:r>
            <a:endParaRPr lang="fr-FR" sz="3200" dirty="0">
              <a:solidFill>
                <a:srgbClr val="FFFF00"/>
              </a:solidFill>
              <a:latin typeface="Arial" panose="020B0604020202020204" pitchFamily="34" charset="0"/>
              <a:cs typeface="Arial" panose="020B0604020202020204"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2533772992"/>
              </p:ext>
            </p:extLst>
          </p:nvPr>
        </p:nvGraphicFramePr>
        <p:xfrm>
          <a:off x="698740" y="1356279"/>
          <a:ext cx="10889908" cy="4466551"/>
        </p:xfrm>
        <a:graphic>
          <a:graphicData uri="http://schemas.openxmlformats.org/drawingml/2006/table">
            <a:tbl>
              <a:tblPr firstRow="1" firstCol="1" bandRow="1">
                <a:tableStyleId>{21E4AEA4-8DFA-4A89-87EB-49C32662AFE0}</a:tableStyleId>
              </a:tblPr>
              <a:tblGrid>
                <a:gridCol w="439947">
                  <a:extLst>
                    <a:ext uri="{9D8B030D-6E8A-4147-A177-3AD203B41FA5}">
                      <a16:colId xmlns:a16="http://schemas.microsoft.com/office/drawing/2014/main" val="2488221453"/>
                    </a:ext>
                  </a:extLst>
                </a:gridCol>
                <a:gridCol w="1682151">
                  <a:extLst>
                    <a:ext uri="{9D8B030D-6E8A-4147-A177-3AD203B41FA5}">
                      <a16:colId xmlns:a16="http://schemas.microsoft.com/office/drawing/2014/main" val="1960956379"/>
                    </a:ext>
                  </a:extLst>
                </a:gridCol>
                <a:gridCol w="8767810">
                  <a:extLst>
                    <a:ext uri="{9D8B030D-6E8A-4147-A177-3AD203B41FA5}">
                      <a16:colId xmlns:a16="http://schemas.microsoft.com/office/drawing/2014/main" val="1240319962"/>
                    </a:ext>
                  </a:extLst>
                </a:gridCol>
              </a:tblGrid>
              <a:tr h="466521">
                <a:tc>
                  <a:txBody>
                    <a:bodyPr/>
                    <a:lstStyle/>
                    <a:p>
                      <a:pPr algn="ctr">
                        <a:spcBef>
                          <a:spcPts val="300"/>
                        </a:spcBef>
                        <a:spcAft>
                          <a:spcPts val="300"/>
                        </a:spcAft>
                      </a:pPr>
                      <a:r>
                        <a:rPr lang="fr-FR" sz="2000">
                          <a:effectLst/>
                          <a:latin typeface="Arial" panose="020B0604020202020204" pitchFamily="34" charset="0"/>
                          <a:cs typeface="Arial" panose="020B0604020202020204" pitchFamily="34" charset="0"/>
                        </a:rPr>
                        <a:t>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tc>
                  <a:txBody>
                    <a:bodyPr/>
                    <a:lstStyle/>
                    <a:p>
                      <a:pPr algn="ctr">
                        <a:spcBef>
                          <a:spcPts val="300"/>
                        </a:spcBef>
                        <a:spcAft>
                          <a:spcPts val="300"/>
                        </a:spcAft>
                      </a:pPr>
                      <a:r>
                        <a:rPr lang="fr-FR" sz="2000">
                          <a:effectLst/>
                          <a:latin typeface="Arial" panose="020B0604020202020204" pitchFamily="34" charset="0"/>
                          <a:cs typeface="Arial" panose="020B0604020202020204" pitchFamily="34" charset="0"/>
                        </a:rPr>
                        <a:t>Source</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tc>
                  <a:txBody>
                    <a:bodyPr/>
                    <a:lstStyle/>
                    <a:p>
                      <a:pPr algn="ctr">
                        <a:spcBef>
                          <a:spcPts val="300"/>
                        </a:spcBef>
                        <a:spcAft>
                          <a:spcPts val="300"/>
                        </a:spcAft>
                      </a:pPr>
                      <a:r>
                        <a:rPr lang="fr-FR" sz="2000">
                          <a:effectLst/>
                          <a:latin typeface="Arial" panose="020B0604020202020204" pitchFamily="34" charset="0"/>
                          <a:cs typeface="Arial" panose="020B0604020202020204" pitchFamily="34" charset="0"/>
                        </a:rPr>
                        <a:t>Informations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extLst>
                  <a:ext uri="{0D108BD9-81ED-4DB2-BD59-A6C34878D82A}">
                    <a16:rowId xmlns:a16="http://schemas.microsoft.com/office/drawing/2014/main" val="1477545190"/>
                  </a:ext>
                </a:extLst>
              </a:tr>
              <a:tr h="1667423">
                <a:tc rowSpan="2">
                  <a:txBody>
                    <a:bodyPr/>
                    <a:lstStyle/>
                    <a:p>
                      <a:pPr marL="71755" marR="71755" algn="ctr">
                        <a:spcAft>
                          <a:spcPts val="0"/>
                        </a:spcAft>
                      </a:pPr>
                      <a:r>
                        <a:rPr lang="fr-FR" sz="2400" dirty="0">
                          <a:effectLst/>
                          <a:latin typeface="Arial" panose="020B0604020202020204" pitchFamily="34" charset="0"/>
                          <a:cs typeface="Arial" panose="020B0604020202020204" pitchFamily="34" charset="0"/>
                        </a:rPr>
                        <a:t>Externes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vert="vert270" anchor="ctr"/>
                </a:tc>
                <a:tc>
                  <a:txBody>
                    <a:bodyPr/>
                    <a:lstStyle/>
                    <a:p>
                      <a:pPr algn="l">
                        <a:spcAft>
                          <a:spcPts val="0"/>
                        </a:spcAft>
                      </a:pPr>
                      <a:r>
                        <a:rPr lang="fr-FR" sz="2000" b="1" dirty="0">
                          <a:effectLst/>
                          <a:latin typeface="Arial" panose="020B0604020202020204" pitchFamily="34" charset="0"/>
                          <a:cs typeface="Arial" panose="020B0604020202020204" pitchFamily="34" charset="0"/>
                        </a:rPr>
                        <a:t>Client</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marL="342900" indent="-34290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Le client peut fournir ses données financières (bilan, résultat...) de même qu’il est possible de l’interroger sur sa situation commerciale, ses projets...</a:t>
                      </a:r>
                    </a:p>
                    <a:p>
                      <a:pPr marL="342900" indent="-34290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Ces discussions permettent d’évaluer son ouverture et sa transparence ou s'il tente de dissimuler des informations.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3526682373"/>
                  </a:ext>
                </a:extLst>
              </a:tr>
              <a:tr h="2332607">
                <a:tc vMerge="1">
                  <a:txBody>
                    <a:bodyPr/>
                    <a:lstStyle/>
                    <a:p>
                      <a:endParaRPr lang="fr-FR"/>
                    </a:p>
                  </a:txBody>
                  <a:tcPr/>
                </a:tc>
                <a:tc>
                  <a:txBody>
                    <a:bodyPr/>
                    <a:lstStyle/>
                    <a:p>
                      <a:pPr algn="l">
                        <a:spcAft>
                          <a:spcPts val="0"/>
                        </a:spcAft>
                      </a:pPr>
                      <a:r>
                        <a:rPr lang="fr-FR" sz="2000" b="1" dirty="0">
                          <a:effectLst/>
                          <a:latin typeface="Arial" panose="020B0604020202020204" pitchFamily="34" charset="0"/>
                          <a:cs typeface="Arial" panose="020B0604020202020204" pitchFamily="34" charset="0"/>
                        </a:rPr>
                        <a:t>Infogreffe.fr</a:t>
                      </a:r>
                    </a:p>
                    <a:p>
                      <a:pPr algn="l">
                        <a:spcAft>
                          <a:spcPts val="0"/>
                        </a:spcAft>
                      </a:pPr>
                      <a:r>
                        <a:rPr lang="fr-FR" sz="2000" b="1" dirty="0" err="1">
                          <a:effectLst/>
                          <a:latin typeface="Arial" panose="020B0604020202020204" pitchFamily="34" charset="0"/>
                          <a:cs typeface="Arial" panose="020B0604020202020204" pitchFamily="34" charset="0"/>
                        </a:rPr>
                        <a:t>Societe.com</a:t>
                      </a:r>
                      <a:endParaRPr lang="fr-FR" sz="2000" b="1" dirty="0">
                        <a:effectLst/>
                        <a:latin typeface="Arial" panose="020B0604020202020204" pitchFamily="34" charset="0"/>
                        <a:cs typeface="Arial" panose="020B0604020202020204" pitchFamily="34" charset="0"/>
                      </a:endParaRPr>
                    </a:p>
                    <a:p>
                      <a:pPr algn="l">
                        <a:spcAft>
                          <a:spcPts val="0"/>
                        </a:spcAft>
                      </a:pPr>
                      <a:r>
                        <a:rPr lang="fr-FR" sz="2000" b="1" dirty="0">
                          <a:effectLst/>
                          <a:latin typeface="Arial" panose="020B0604020202020204" pitchFamily="34" charset="0"/>
                          <a:cs typeface="Arial" panose="020B0604020202020204" pitchFamily="34" charset="0"/>
                        </a:rPr>
                        <a:t> </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marL="342900" indent="-34290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Les sociétés ont l’obligation de publier leurs comptes (bilan, résultat…), mais pas les entreprises individuelles (1/5 ne remplissent pas à cette obligation). </a:t>
                      </a:r>
                    </a:p>
                    <a:p>
                      <a:pPr marL="342900" indent="-34290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Ces documents peuvent être obtenus auprès des greffes des tribunaux de commerce (</a:t>
                      </a:r>
                      <a:r>
                        <a:rPr lang="fr-FR" sz="2000" u="sng" dirty="0">
                          <a:effectLst/>
                          <a:latin typeface="Arial" panose="020B0604020202020204" pitchFamily="34" charset="0"/>
                          <a:cs typeface="Arial" panose="020B0604020202020204" pitchFamily="34" charset="0"/>
                        </a:rPr>
                        <a:t>www.infogreffe.fr</a:t>
                      </a:r>
                      <a:r>
                        <a:rPr lang="fr-FR" sz="2000" dirty="0">
                          <a:effectLst/>
                          <a:latin typeface="Arial" panose="020B0604020202020204" pitchFamily="34" charset="0"/>
                          <a:cs typeface="Arial" panose="020B0604020202020204" pitchFamily="34" charset="0"/>
                        </a:rPr>
                        <a:t>) pour un prix compris entre 10 et 20 €. Dans ce cas, l’entreprise peut réaliser l’analyse financière de ces données.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2257034394"/>
                  </a:ext>
                </a:extLst>
              </a:tr>
            </a:tbl>
          </a:graphicData>
        </a:graphic>
      </p:graphicFrame>
    </p:spTree>
    <p:extLst>
      <p:ext uri="{BB962C8B-B14F-4D97-AF65-F5344CB8AC3E}">
        <p14:creationId xmlns:p14="http://schemas.microsoft.com/office/powerpoint/2010/main" val="11039639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 y="57295"/>
            <a:ext cx="7807531" cy="584776"/>
          </a:xfrm>
          <a:prstGeom prst="rect">
            <a:avLst/>
          </a:prstGeom>
          <a:noFill/>
        </p:spPr>
        <p:txBody>
          <a:bodyPr wrap="square" rtlCol="0">
            <a:spAutoFit/>
          </a:bodyPr>
          <a:lstStyle/>
          <a:p>
            <a:pPr>
              <a:spcBef>
                <a:spcPts val="1200"/>
              </a:spcBef>
            </a:pPr>
            <a:r>
              <a:rPr lang="fr-FR" sz="3200" b="1" dirty="0">
                <a:solidFill>
                  <a:srgbClr val="FFFF00"/>
                </a:solidFill>
                <a:latin typeface="Arial" panose="020B0604020202020204" pitchFamily="34" charset="0"/>
                <a:cs typeface="Arial" panose="020B0604020202020204" pitchFamily="34" charset="0"/>
              </a:rPr>
              <a:t>3. Sources d’informations sur le client</a:t>
            </a:r>
            <a:endParaRPr lang="fr-FR" sz="3200" dirty="0">
              <a:solidFill>
                <a:srgbClr val="FFFF00"/>
              </a:solidFill>
              <a:latin typeface="Arial" panose="020B0604020202020204" pitchFamily="34" charset="0"/>
              <a:cs typeface="Arial" panose="020B0604020202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4170352956"/>
              </p:ext>
            </p:extLst>
          </p:nvPr>
        </p:nvGraphicFramePr>
        <p:xfrm>
          <a:off x="422694" y="905774"/>
          <a:ext cx="11412746" cy="5451894"/>
        </p:xfrm>
        <a:graphic>
          <a:graphicData uri="http://schemas.openxmlformats.org/drawingml/2006/table">
            <a:tbl>
              <a:tblPr firstRow="1" firstCol="1" bandRow="1">
                <a:tableStyleId>{21E4AEA4-8DFA-4A89-87EB-49C32662AFE0}</a:tableStyleId>
              </a:tblPr>
              <a:tblGrid>
                <a:gridCol w="422695">
                  <a:extLst>
                    <a:ext uri="{9D8B030D-6E8A-4147-A177-3AD203B41FA5}">
                      <a16:colId xmlns:a16="http://schemas.microsoft.com/office/drawing/2014/main" val="2349522941"/>
                    </a:ext>
                  </a:extLst>
                </a:gridCol>
                <a:gridCol w="1630392">
                  <a:extLst>
                    <a:ext uri="{9D8B030D-6E8A-4147-A177-3AD203B41FA5}">
                      <a16:colId xmlns:a16="http://schemas.microsoft.com/office/drawing/2014/main" val="2751610394"/>
                    </a:ext>
                  </a:extLst>
                </a:gridCol>
                <a:gridCol w="9359659">
                  <a:extLst>
                    <a:ext uri="{9D8B030D-6E8A-4147-A177-3AD203B41FA5}">
                      <a16:colId xmlns:a16="http://schemas.microsoft.com/office/drawing/2014/main" val="4026474883"/>
                    </a:ext>
                  </a:extLst>
                </a:gridCol>
              </a:tblGrid>
              <a:tr h="503895">
                <a:tc>
                  <a:txBody>
                    <a:bodyPr/>
                    <a:lstStyle/>
                    <a:p>
                      <a:pPr algn="ctr">
                        <a:spcBef>
                          <a:spcPts val="300"/>
                        </a:spcBef>
                        <a:spcAft>
                          <a:spcPts val="300"/>
                        </a:spcAft>
                      </a:pPr>
                      <a:r>
                        <a:rPr lang="fr-FR" sz="2000">
                          <a:effectLst/>
                          <a:latin typeface="Arial" panose="020B0604020202020204" pitchFamily="34" charset="0"/>
                          <a:cs typeface="Arial" panose="020B0604020202020204" pitchFamily="34" charset="0"/>
                        </a:rPr>
                        <a:t>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tc>
                  <a:txBody>
                    <a:bodyPr/>
                    <a:lstStyle/>
                    <a:p>
                      <a:pPr algn="ctr">
                        <a:spcBef>
                          <a:spcPts val="300"/>
                        </a:spcBef>
                        <a:spcAft>
                          <a:spcPts val="300"/>
                        </a:spcAft>
                      </a:pPr>
                      <a:r>
                        <a:rPr lang="fr-FR" sz="2000">
                          <a:effectLst/>
                          <a:latin typeface="Arial" panose="020B0604020202020204" pitchFamily="34" charset="0"/>
                          <a:cs typeface="Arial" panose="020B0604020202020204" pitchFamily="34" charset="0"/>
                        </a:rPr>
                        <a:t>Source</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tc>
                  <a:txBody>
                    <a:bodyPr/>
                    <a:lstStyle/>
                    <a:p>
                      <a:pPr algn="ctr">
                        <a:spcBef>
                          <a:spcPts val="300"/>
                        </a:spcBef>
                        <a:spcAft>
                          <a:spcPts val="300"/>
                        </a:spcAft>
                      </a:pPr>
                      <a:r>
                        <a:rPr lang="fr-FR" sz="2000">
                          <a:effectLst/>
                          <a:latin typeface="Arial" panose="020B0604020202020204" pitchFamily="34" charset="0"/>
                          <a:cs typeface="Arial" panose="020B0604020202020204" pitchFamily="34" charset="0"/>
                        </a:rPr>
                        <a:t>Informations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tc>
                <a:extLst>
                  <a:ext uri="{0D108BD9-81ED-4DB2-BD59-A6C34878D82A}">
                    <a16:rowId xmlns:a16="http://schemas.microsoft.com/office/drawing/2014/main" val="3430208269"/>
                  </a:ext>
                </a:extLst>
              </a:tr>
              <a:tr h="1995037">
                <a:tc rowSpan="2">
                  <a:txBody>
                    <a:bodyPr/>
                    <a:lstStyle/>
                    <a:p>
                      <a:pPr marL="71755" marR="71755" algn="ctr">
                        <a:spcAft>
                          <a:spcPts val="0"/>
                        </a:spcAft>
                      </a:pPr>
                      <a:r>
                        <a:rPr lang="fr-FR" sz="2400" dirty="0">
                          <a:effectLst/>
                          <a:latin typeface="Arial" panose="020B0604020202020204" pitchFamily="34" charset="0"/>
                          <a:cs typeface="Arial" panose="020B0604020202020204" pitchFamily="34" charset="0"/>
                        </a:rPr>
                        <a:t>Externes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vert="vert270" anchor="ctr"/>
                </a:tc>
                <a:tc>
                  <a:txBody>
                    <a:bodyPr/>
                    <a:lstStyle/>
                    <a:p>
                      <a:pPr algn="l">
                        <a:spcAft>
                          <a:spcPts val="0"/>
                        </a:spcAft>
                      </a:pPr>
                      <a:r>
                        <a:rPr lang="fr-FR" sz="2000" b="1" dirty="0">
                          <a:effectLst/>
                          <a:latin typeface="Arial" panose="020B0604020202020204" pitchFamily="34" charset="0"/>
                          <a:cs typeface="Arial" panose="020B0604020202020204" pitchFamily="34" charset="0"/>
                        </a:rPr>
                        <a:t>Banque</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marL="285750" indent="-28575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La banque peut vérifier pour ses clients auprès de la Banque de France si son client a connu des problèmes (dépôt de bilan, impayés). </a:t>
                      </a:r>
                    </a:p>
                    <a:p>
                      <a:pPr marL="285750" indent="-28575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Certaines banques mettent en place une surveillance des clients et peuvent transmettre des alertes à leur client en cas d’évolutions négative ou positive. </a:t>
                      </a:r>
                    </a:p>
                    <a:p>
                      <a:pPr marL="266700" indent="0" algn="just">
                        <a:spcBef>
                          <a:spcPts val="300"/>
                        </a:spcBef>
                        <a:spcAft>
                          <a:spcPts val="300"/>
                        </a:spcAft>
                        <a:buFont typeface="Arial" panose="020B0604020202020204" pitchFamily="34" charset="0"/>
                        <a:buNone/>
                      </a:pPr>
                      <a:r>
                        <a:rPr lang="fr-FR" sz="2000" i="1" dirty="0">
                          <a:effectLst/>
                          <a:latin typeface="Arial" panose="020B0604020202020204" pitchFamily="34" charset="0"/>
                          <a:cs typeface="Arial" panose="020B0604020202020204" pitchFamily="34" charset="0"/>
                        </a:rPr>
                        <a:t>La Banque populaire propose à ses clients un outil en ligne baptisé « C</a:t>
                      </a:r>
                      <a:r>
                        <a:rPr lang="fr-FR" sz="2000" i="1" cap="all" baseline="0" dirty="0">
                          <a:effectLst/>
                          <a:latin typeface="Arial" panose="020B0604020202020204" pitchFamily="34" charset="0"/>
                          <a:cs typeface="Arial" panose="020B0604020202020204" pitchFamily="34" charset="0"/>
                        </a:rPr>
                        <a:t>réance</a:t>
                      </a:r>
                      <a:r>
                        <a:rPr lang="fr-FR" sz="2000" i="1" dirty="0">
                          <a:effectLst/>
                          <a:latin typeface="Arial" panose="020B0604020202020204" pitchFamily="34" charset="0"/>
                          <a:cs typeface="Arial" panose="020B0604020202020204" pitchFamily="34" charset="0"/>
                        </a:rPr>
                        <a:t> info ». </a:t>
                      </a:r>
                      <a:endParaRPr lang="fr-FR" sz="2000" i="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4107456673"/>
                  </a:ext>
                </a:extLst>
              </a:tr>
              <a:tr h="2952962">
                <a:tc vMerge="1">
                  <a:txBody>
                    <a:bodyPr/>
                    <a:lstStyle/>
                    <a:p>
                      <a:endParaRPr lang="fr-FR"/>
                    </a:p>
                  </a:txBody>
                  <a:tcPr/>
                </a:tc>
                <a:tc>
                  <a:txBody>
                    <a:bodyPr/>
                    <a:lstStyle/>
                    <a:p>
                      <a:pPr algn="l">
                        <a:spcAft>
                          <a:spcPts val="0"/>
                        </a:spcAft>
                      </a:pPr>
                      <a:r>
                        <a:rPr lang="fr-FR" sz="2000" b="1" dirty="0">
                          <a:effectLst/>
                          <a:latin typeface="Arial" panose="020B0604020202020204" pitchFamily="34" charset="0"/>
                          <a:cs typeface="Arial" panose="020B0604020202020204" pitchFamily="34" charset="0"/>
                        </a:rPr>
                        <a:t>Sociétés spécialisées</a:t>
                      </a:r>
                      <a:endParaRPr lang="fr-FR" sz="2000" b="1"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tc>
                  <a:txBody>
                    <a:bodyPr/>
                    <a:lstStyle/>
                    <a:p>
                      <a:pPr marL="285750" indent="-28575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Des entreprises spécialisées (</a:t>
                      </a:r>
                      <a:r>
                        <a:rPr lang="fr-FR" sz="2000" dirty="0" err="1">
                          <a:effectLst/>
                          <a:latin typeface="Arial" panose="020B0604020202020204" pitchFamily="34" charset="0"/>
                          <a:cs typeface="Arial" panose="020B0604020202020204" pitchFamily="34" charset="0"/>
                        </a:rPr>
                        <a:t>Altares</a:t>
                      </a:r>
                      <a:r>
                        <a:rPr lang="fr-FR" sz="2000" dirty="0">
                          <a:effectLst/>
                          <a:latin typeface="Arial" panose="020B0604020202020204" pitchFamily="34" charset="0"/>
                          <a:cs typeface="Arial" panose="020B0604020202020204" pitchFamily="34" charset="0"/>
                        </a:rPr>
                        <a:t>, Coface, </a:t>
                      </a:r>
                      <a:r>
                        <a:rPr lang="fr-FR" sz="2000" dirty="0" err="1">
                          <a:effectLst/>
                          <a:latin typeface="Arial" panose="020B0604020202020204" pitchFamily="34" charset="0"/>
                          <a:cs typeface="Arial" panose="020B0604020202020204" pitchFamily="34" charset="0"/>
                        </a:rPr>
                        <a:t>Creditsafe</a:t>
                      </a:r>
                      <a:r>
                        <a:rPr lang="fr-FR" sz="2000" dirty="0">
                          <a:effectLst/>
                          <a:latin typeface="Arial" panose="020B0604020202020204" pitchFamily="34" charset="0"/>
                          <a:cs typeface="Arial" panose="020B0604020202020204" pitchFamily="34" charset="0"/>
                        </a:rPr>
                        <a:t>), réalisent des enquêtes de solvabilité en centralisant des centaines de données provenant d’informations officielles (informations légales, </a:t>
                      </a:r>
                      <a:r>
                        <a:rPr lang="fr-FR" sz="2000" dirty="0" err="1">
                          <a:effectLst/>
                          <a:latin typeface="Arial" panose="020B0604020202020204" pitchFamily="34" charset="0"/>
                          <a:cs typeface="Arial" panose="020B0604020202020204" pitchFamily="34" charset="0"/>
                        </a:rPr>
                        <a:t>infogreffe</a:t>
                      </a:r>
                      <a:r>
                        <a:rPr lang="fr-FR" sz="2000" dirty="0">
                          <a:effectLst/>
                          <a:latin typeface="Arial" panose="020B0604020202020204" pitchFamily="34" charset="0"/>
                          <a:cs typeface="Arial" panose="020B0604020202020204" pitchFamily="34" charset="0"/>
                        </a:rPr>
                        <a:t>, Urssaf, Insee, INPI...) et des données privées (agences de recouvrement, banques, assurances...). </a:t>
                      </a:r>
                    </a:p>
                    <a:p>
                      <a:pPr marL="285750" indent="-285750" algn="just">
                        <a:spcBef>
                          <a:spcPts val="300"/>
                        </a:spcBef>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Ces informations sont traitées par des professionnels qui attribuent une note de solvabilité et rédigent des analyses sur les clients étudiés. Ces informations sont ensuite vendues (prévoir entre 50 et 400 € HT selon le degré d’analyse souhaité).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28914" marR="28914" marT="0" marB="0" anchor="ctr"/>
                </a:tc>
                <a:extLst>
                  <a:ext uri="{0D108BD9-81ED-4DB2-BD59-A6C34878D82A}">
                    <a16:rowId xmlns:a16="http://schemas.microsoft.com/office/drawing/2014/main" val="1115756195"/>
                  </a:ext>
                </a:extLst>
              </a:tr>
            </a:tbl>
          </a:graphicData>
        </a:graphic>
      </p:graphicFrame>
    </p:spTree>
    <p:extLst>
      <p:ext uri="{BB962C8B-B14F-4D97-AF65-F5344CB8AC3E}">
        <p14:creationId xmlns:p14="http://schemas.microsoft.com/office/powerpoint/2010/main" val="12113883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196</TotalTime>
  <Words>408</Words>
  <Application>Microsoft Office PowerPoint</Application>
  <PresentationFormat>Grand écran</PresentationFormat>
  <Paragraphs>39</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Century Gothic</vt:lpstr>
      <vt:lpstr>Wingdings 3</vt:lpstr>
      <vt:lpstr>Ion</vt:lpstr>
      <vt:lpstr>Chap. 6 – Évaluer le risque client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41</cp:revision>
  <dcterms:created xsi:type="dcterms:W3CDTF">2014-01-14T07:42:30Z</dcterms:created>
  <dcterms:modified xsi:type="dcterms:W3CDTF">2023-01-21T22:25:21Z</dcterms:modified>
</cp:coreProperties>
</file>