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E32B3-0CF2-4135-8A39-6B40E16AC30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3965FB8-036C-4222-94F2-239E0F7B14AE}">
      <dgm:prSet phldrT="[Texte]"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Un retard de paiement représente un coût pour l’entreprise </a:t>
          </a:r>
          <a:endParaRPr lang="fr-FR" b="1" dirty="0"/>
        </a:p>
      </dgm:t>
    </dgm:pt>
    <dgm:pt modelId="{B6262101-CECD-4604-B9CB-E2A1E1642A81}" type="parTrans" cxnId="{A3813E50-447C-4027-B07D-B46BCDA2F355}">
      <dgm:prSet/>
      <dgm:spPr/>
      <dgm:t>
        <a:bodyPr/>
        <a:lstStyle/>
        <a:p>
          <a:endParaRPr lang="fr-FR"/>
        </a:p>
      </dgm:t>
    </dgm:pt>
    <dgm:pt modelId="{B51D7783-EE1C-40D8-94F7-FED72B3D803D}" type="sibTrans" cxnId="{A3813E50-447C-4027-B07D-B46BCDA2F355}">
      <dgm:prSet/>
      <dgm:spPr/>
      <dgm:t>
        <a:bodyPr/>
        <a:lstStyle/>
        <a:p>
          <a:endParaRPr lang="fr-FR"/>
        </a:p>
      </dgm:t>
    </dgm:pt>
    <dgm:pt modelId="{2DD08B62-E393-4906-BCEE-5ACEE99A7966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crédit client doit être avancé par l’entreprise et il accroît le besoin en fonds de roulement. </a:t>
          </a:r>
        </a:p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Ces montants peuvent être empruntés et représentent une charge financière. </a:t>
          </a:r>
        </a:p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 coût est calculé avec la formule : </a:t>
          </a:r>
        </a:p>
        <a:p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Intérêt = capital x taux d’intérêt x durée de l’impayé</a:t>
          </a:r>
        </a:p>
      </dgm:t>
    </dgm:pt>
    <dgm:pt modelId="{81CA995B-5B88-42D5-9FF6-03E59F6C73FC}" type="parTrans" cxnId="{F43B2B07-E577-4392-8973-BDA4F1C532CB}">
      <dgm:prSet/>
      <dgm:spPr/>
      <dgm:t>
        <a:bodyPr/>
        <a:lstStyle/>
        <a:p>
          <a:endParaRPr lang="fr-FR"/>
        </a:p>
      </dgm:t>
    </dgm:pt>
    <dgm:pt modelId="{373127B0-1834-45F2-9BAC-8359D13B379C}" type="sibTrans" cxnId="{F43B2B07-E577-4392-8973-BDA4F1C532CB}">
      <dgm:prSet/>
      <dgm:spPr/>
      <dgm:t>
        <a:bodyPr/>
        <a:lstStyle/>
        <a:p>
          <a:endParaRPr lang="fr-FR"/>
        </a:p>
      </dgm:t>
    </dgm:pt>
    <dgm:pt modelId="{28ACF041-A6BA-45B1-818C-A4FCABC43CFC}">
      <dgm:prSet/>
      <dgm:spPr/>
      <dgm:t>
        <a:bodyPr/>
        <a:lstStyle/>
        <a:p>
          <a:r>
            <a:rPr lang="fr-FR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Il faut y ajouter le temps consacré à relancer le client qui correspond à un coût salarial</a:t>
          </a:r>
          <a:endParaRPr lang="fr-FR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8AEC4ADF-BEC7-4592-B369-F8265A151E24}" type="parTrans" cxnId="{B29308FD-AB8F-4108-8E72-8A4FB56DCB1E}">
      <dgm:prSet/>
      <dgm:spPr/>
      <dgm:t>
        <a:bodyPr/>
        <a:lstStyle/>
        <a:p>
          <a:endParaRPr lang="fr-FR"/>
        </a:p>
      </dgm:t>
    </dgm:pt>
    <dgm:pt modelId="{A278A874-4376-40E1-AB07-9A6CF8B47F6B}" type="sibTrans" cxnId="{B29308FD-AB8F-4108-8E72-8A4FB56DCB1E}">
      <dgm:prSet/>
      <dgm:spPr/>
      <dgm:t>
        <a:bodyPr/>
        <a:lstStyle/>
        <a:p>
          <a:endParaRPr lang="fr-FR"/>
        </a:p>
      </dgm:t>
    </dgm:pt>
    <dgm:pt modelId="{EE5C956D-A268-4133-BB4A-4474F73DC498}" type="pres">
      <dgm:prSet presAssocID="{4CBE32B3-0CF2-4135-8A39-6B40E16AC3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C0CF531-2C34-402D-8D77-041A6E1BEBFD}" type="pres">
      <dgm:prSet presAssocID="{C3965FB8-036C-4222-94F2-239E0F7B14AE}" presName="hierRoot1" presStyleCnt="0"/>
      <dgm:spPr/>
    </dgm:pt>
    <dgm:pt modelId="{F81DC42A-0935-4C36-AAC4-49BDCB5A4973}" type="pres">
      <dgm:prSet presAssocID="{C3965FB8-036C-4222-94F2-239E0F7B14AE}" presName="composite" presStyleCnt="0"/>
      <dgm:spPr/>
    </dgm:pt>
    <dgm:pt modelId="{E440B06A-4101-4011-895E-77D8F3C695C4}" type="pres">
      <dgm:prSet presAssocID="{C3965FB8-036C-4222-94F2-239E0F7B14AE}" presName="background" presStyleLbl="node0" presStyleIdx="0" presStyleCnt="1"/>
      <dgm:spPr/>
    </dgm:pt>
    <dgm:pt modelId="{7569A6E1-D1DB-421D-AE23-26153B653F0B}" type="pres">
      <dgm:prSet presAssocID="{C3965FB8-036C-4222-94F2-239E0F7B14AE}" presName="text" presStyleLbl="fgAcc0" presStyleIdx="0" presStyleCnt="1" custScaleX="236730" custScaleY="30936">
        <dgm:presLayoutVars>
          <dgm:chPref val="3"/>
        </dgm:presLayoutVars>
      </dgm:prSet>
      <dgm:spPr/>
    </dgm:pt>
    <dgm:pt modelId="{5BA706AD-4DFA-40D7-8A9E-BEB12FEDF7A9}" type="pres">
      <dgm:prSet presAssocID="{C3965FB8-036C-4222-94F2-239E0F7B14AE}" presName="hierChild2" presStyleCnt="0"/>
      <dgm:spPr/>
    </dgm:pt>
    <dgm:pt modelId="{27D8C032-381A-4D02-9897-71FA814B4468}" type="pres">
      <dgm:prSet presAssocID="{81CA995B-5B88-42D5-9FF6-03E59F6C73FC}" presName="Name10" presStyleLbl="parChTrans1D2" presStyleIdx="0" presStyleCnt="2"/>
      <dgm:spPr/>
    </dgm:pt>
    <dgm:pt modelId="{949B9A58-BC44-440A-A13D-619CAC8A67F2}" type="pres">
      <dgm:prSet presAssocID="{2DD08B62-E393-4906-BCEE-5ACEE99A7966}" presName="hierRoot2" presStyleCnt="0"/>
      <dgm:spPr/>
    </dgm:pt>
    <dgm:pt modelId="{02ADD5DD-FD88-45E7-97AC-03DECBDD28F3}" type="pres">
      <dgm:prSet presAssocID="{2DD08B62-E393-4906-BCEE-5ACEE99A7966}" presName="composite2" presStyleCnt="0"/>
      <dgm:spPr/>
    </dgm:pt>
    <dgm:pt modelId="{B9EB39E4-D17A-4E03-9463-9B2F7A2F9C1E}" type="pres">
      <dgm:prSet presAssocID="{2DD08B62-E393-4906-BCEE-5ACEE99A7966}" presName="background2" presStyleLbl="node2" presStyleIdx="0" presStyleCnt="2"/>
      <dgm:spPr/>
    </dgm:pt>
    <dgm:pt modelId="{6157562E-4A49-4722-B275-CD57AB296B8D}" type="pres">
      <dgm:prSet presAssocID="{2DD08B62-E393-4906-BCEE-5ACEE99A7966}" presName="text2" presStyleLbl="fgAcc2" presStyleIdx="0" presStyleCnt="2" custScaleX="182259" custLinFactNeighborY="-7665">
        <dgm:presLayoutVars>
          <dgm:chPref val="3"/>
        </dgm:presLayoutVars>
      </dgm:prSet>
      <dgm:spPr/>
    </dgm:pt>
    <dgm:pt modelId="{854E3828-3D32-48A0-BE90-729FF320B72E}" type="pres">
      <dgm:prSet presAssocID="{2DD08B62-E393-4906-BCEE-5ACEE99A7966}" presName="hierChild3" presStyleCnt="0"/>
      <dgm:spPr/>
    </dgm:pt>
    <dgm:pt modelId="{B91F173D-F4A8-4FD0-9B55-6189370F1659}" type="pres">
      <dgm:prSet presAssocID="{8AEC4ADF-BEC7-4592-B369-F8265A151E24}" presName="Name10" presStyleLbl="parChTrans1D2" presStyleIdx="1" presStyleCnt="2"/>
      <dgm:spPr/>
    </dgm:pt>
    <dgm:pt modelId="{221F86BF-93A8-430D-92DA-27030652025A}" type="pres">
      <dgm:prSet presAssocID="{28ACF041-A6BA-45B1-818C-A4FCABC43CFC}" presName="hierRoot2" presStyleCnt="0"/>
      <dgm:spPr/>
    </dgm:pt>
    <dgm:pt modelId="{C0DA7DAC-4388-4E00-A891-070A2847E125}" type="pres">
      <dgm:prSet presAssocID="{28ACF041-A6BA-45B1-818C-A4FCABC43CFC}" presName="composite2" presStyleCnt="0"/>
      <dgm:spPr/>
    </dgm:pt>
    <dgm:pt modelId="{1800B921-F8BF-45DE-9A72-C40B365C4013}" type="pres">
      <dgm:prSet presAssocID="{28ACF041-A6BA-45B1-818C-A4FCABC43CFC}" presName="background2" presStyleLbl="node2" presStyleIdx="1" presStyleCnt="2"/>
      <dgm:spPr/>
    </dgm:pt>
    <dgm:pt modelId="{87A7805B-67A9-4D97-B83E-455FE73BA108}" type="pres">
      <dgm:prSet presAssocID="{28ACF041-A6BA-45B1-818C-A4FCABC43CFC}" presName="text2" presStyleLbl="fgAcc2" presStyleIdx="1" presStyleCnt="2" custScaleX="65605" custLinFactNeighborY="-7665">
        <dgm:presLayoutVars>
          <dgm:chPref val="3"/>
        </dgm:presLayoutVars>
      </dgm:prSet>
      <dgm:spPr/>
    </dgm:pt>
    <dgm:pt modelId="{7B5D0B25-7968-4EED-9FC3-5B6B09F2E25B}" type="pres">
      <dgm:prSet presAssocID="{28ACF041-A6BA-45B1-818C-A4FCABC43CFC}" presName="hierChild3" presStyleCnt="0"/>
      <dgm:spPr/>
    </dgm:pt>
  </dgm:ptLst>
  <dgm:cxnLst>
    <dgm:cxn modelId="{F43B2B07-E577-4392-8973-BDA4F1C532CB}" srcId="{C3965FB8-036C-4222-94F2-239E0F7B14AE}" destId="{2DD08B62-E393-4906-BCEE-5ACEE99A7966}" srcOrd="0" destOrd="0" parTransId="{81CA995B-5B88-42D5-9FF6-03E59F6C73FC}" sibTransId="{373127B0-1834-45F2-9BAC-8359D13B379C}"/>
    <dgm:cxn modelId="{AA2B995E-8E17-4609-9840-824F8F715C7E}" type="presOf" srcId="{81CA995B-5B88-42D5-9FF6-03E59F6C73FC}" destId="{27D8C032-381A-4D02-9897-71FA814B4468}" srcOrd="0" destOrd="0" presId="urn:microsoft.com/office/officeart/2005/8/layout/hierarchy1"/>
    <dgm:cxn modelId="{235C7B63-855C-4FB4-B76E-BE7C1870EF18}" type="presOf" srcId="{2DD08B62-E393-4906-BCEE-5ACEE99A7966}" destId="{6157562E-4A49-4722-B275-CD57AB296B8D}" srcOrd="0" destOrd="0" presId="urn:microsoft.com/office/officeart/2005/8/layout/hierarchy1"/>
    <dgm:cxn modelId="{D5CB2844-C025-49F0-95A4-AF16F661C567}" type="presOf" srcId="{8AEC4ADF-BEC7-4592-B369-F8265A151E24}" destId="{B91F173D-F4A8-4FD0-9B55-6189370F1659}" srcOrd="0" destOrd="0" presId="urn:microsoft.com/office/officeart/2005/8/layout/hierarchy1"/>
    <dgm:cxn modelId="{0A7B6B6E-73EC-4F67-A074-4D79A02A5AF6}" type="presOf" srcId="{28ACF041-A6BA-45B1-818C-A4FCABC43CFC}" destId="{87A7805B-67A9-4D97-B83E-455FE73BA108}" srcOrd="0" destOrd="0" presId="urn:microsoft.com/office/officeart/2005/8/layout/hierarchy1"/>
    <dgm:cxn modelId="{A3813E50-447C-4027-B07D-B46BCDA2F355}" srcId="{4CBE32B3-0CF2-4135-8A39-6B40E16AC30C}" destId="{C3965FB8-036C-4222-94F2-239E0F7B14AE}" srcOrd="0" destOrd="0" parTransId="{B6262101-CECD-4604-B9CB-E2A1E1642A81}" sibTransId="{B51D7783-EE1C-40D8-94F7-FED72B3D803D}"/>
    <dgm:cxn modelId="{0712F474-1BD5-4F3E-948E-907583BDCA8F}" type="presOf" srcId="{C3965FB8-036C-4222-94F2-239E0F7B14AE}" destId="{7569A6E1-D1DB-421D-AE23-26153B653F0B}" srcOrd="0" destOrd="0" presId="urn:microsoft.com/office/officeart/2005/8/layout/hierarchy1"/>
    <dgm:cxn modelId="{F8EAB7B3-7720-4233-8BA9-C7B7BD0FF3C5}" type="presOf" srcId="{4CBE32B3-0CF2-4135-8A39-6B40E16AC30C}" destId="{EE5C956D-A268-4133-BB4A-4474F73DC498}" srcOrd="0" destOrd="0" presId="urn:microsoft.com/office/officeart/2005/8/layout/hierarchy1"/>
    <dgm:cxn modelId="{B29308FD-AB8F-4108-8E72-8A4FB56DCB1E}" srcId="{C3965FB8-036C-4222-94F2-239E0F7B14AE}" destId="{28ACF041-A6BA-45B1-818C-A4FCABC43CFC}" srcOrd="1" destOrd="0" parTransId="{8AEC4ADF-BEC7-4592-B369-F8265A151E24}" sibTransId="{A278A874-4376-40E1-AB07-9A6CF8B47F6B}"/>
    <dgm:cxn modelId="{2644A404-517B-438D-BAE5-D260327200CB}" type="presParOf" srcId="{EE5C956D-A268-4133-BB4A-4474F73DC498}" destId="{4C0CF531-2C34-402D-8D77-041A6E1BEBFD}" srcOrd="0" destOrd="0" presId="urn:microsoft.com/office/officeart/2005/8/layout/hierarchy1"/>
    <dgm:cxn modelId="{E43E97DB-7F3F-42F0-B2B3-24FE01E1A012}" type="presParOf" srcId="{4C0CF531-2C34-402D-8D77-041A6E1BEBFD}" destId="{F81DC42A-0935-4C36-AAC4-49BDCB5A4973}" srcOrd="0" destOrd="0" presId="urn:microsoft.com/office/officeart/2005/8/layout/hierarchy1"/>
    <dgm:cxn modelId="{FDBDE9B7-2F16-4369-828F-64FCEC107F78}" type="presParOf" srcId="{F81DC42A-0935-4C36-AAC4-49BDCB5A4973}" destId="{E440B06A-4101-4011-895E-77D8F3C695C4}" srcOrd="0" destOrd="0" presId="urn:microsoft.com/office/officeart/2005/8/layout/hierarchy1"/>
    <dgm:cxn modelId="{C851F56E-FE5F-4D1B-A14D-904AB73CCCCE}" type="presParOf" srcId="{F81DC42A-0935-4C36-AAC4-49BDCB5A4973}" destId="{7569A6E1-D1DB-421D-AE23-26153B653F0B}" srcOrd="1" destOrd="0" presId="urn:microsoft.com/office/officeart/2005/8/layout/hierarchy1"/>
    <dgm:cxn modelId="{564AA945-7C2F-4838-AD00-37DC2506FA68}" type="presParOf" srcId="{4C0CF531-2C34-402D-8D77-041A6E1BEBFD}" destId="{5BA706AD-4DFA-40D7-8A9E-BEB12FEDF7A9}" srcOrd="1" destOrd="0" presId="urn:microsoft.com/office/officeart/2005/8/layout/hierarchy1"/>
    <dgm:cxn modelId="{89891E5D-77A7-4D3C-AC8D-7F9AEB345B70}" type="presParOf" srcId="{5BA706AD-4DFA-40D7-8A9E-BEB12FEDF7A9}" destId="{27D8C032-381A-4D02-9897-71FA814B4468}" srcOrd="0" destOrd="0" presId="urn:microsoft.com/office/officeart/2005/8/layout/hierarchy1"/>
    <dgm:cxn modelId="{6AED6537-4755-4ABB-9BD5-293EF989046C}" type="presParOf" srcId="{5BA706AD-4DFA-40D7-8A9E-BEB12FEDF7A9}" destId="{949B9A58-BC44-440A-A13D-619CAC8A67F2}" srcOrd="1" destOrd="0" presId="urn:microsoft.com/office/officeart/2005/8/layout/hierarchy1"/>
    <dgm:cxn modelId="{2505DB8C-1C34-4CB3-B046-DDBF606874C7}" type="presParOf" srcId="{949B9A58-BC44-440A-A13D-619CAC8A67F2}" destId="{02ADD5DD-FD88-45E7-97AC-03DECBDD28F3}" srcOrd="0" destOrd="0" presId="urn:microsoft.com/office/officeart/2005/8/layout/hierarchy1"/>
    <dgm:cxn modelId="{B0874AFA-5BDE-4A42-91FF-918E5E9B14E8}" type="presParOf" srcId="{02ADD5DD-FD88-45E7-97AC-03DECBDD28F3}" destId="{B9EB39E4-D17A-4E03-9463-9B2F7A2F9C1E}" srcOrd="0" destOrd="0" presId="urn:microsoft.com/office/officeart/2005/8/layout/hierarchy1"/>
    <dgm:cxn modelId="{057FAC9A-92E0-4DF1-86BF-917E2538E9E0}" type="presParOf" srcId="{02ADD5DD-FD88-45E7-97AC-03DECBDD28F3}" destId="{6157562E-4A49-4722-B275-CD57AB296B8D}" srcOrd="1" destOrd="0" presId="urn:microsoft.com/office/officeart/2005/8/layout/hierarchy1"/>
    <dgm:cxn modelId="{444C06BC-1CEE-40AC-84D6-3030CD65E1D5}" type="presParOf" srcId="{949B9A58-BC44-440A-A13D-619CAC8A67F2}" destId="{854E3828-3D32-48A0-BE90-729FF320B72E}" srcOrd="1" destOrd="0" presId="urn:microsoft.com/office/officeart/2005/8/layout/hierarchy1"/>
    <dgm:cxn modelId="{DE79278D-7D80-4000-ACAD-BDD3E33BE788}" type="presParOf" srcId="{5BA706AD-4DFA-40D7-8A9E-BEB12FEDF7A9}" destId="{B91F173D-F4A8-4FD0-9B55-6189370F1659}" srcOrd="2" destOrd="0" presId="urn:microsoft.com/office/officeart/2005/8/layout/hierarchy1"/>
    <dgm:cxn modelId="{C84A0864-9341-41B8-B7E1-3638BA1CC7FE}" type="presParOf" srcId="{5BA706AD-4DFA-40D7-8A9E-BEB12FEDF7A9}" destId="{221F86BF-93A8-430D-92DA-27030652025A}" srcOrd="3" destOrd="0" presId="urn:microsoft.com/office/officeart/2005/8/layout/hierarchy1"/>
    <dgm:cxn modelId="{12DA2F72-666F-441A-B69F-C4207FC2A602}" type="presParOf" srcId="{221F86BF-93A8-430D-92DA-27030652025A}" destId="{C0DA7DAC-4388-4E00-A891-070A2847E125}" srcOrd="0" destOrd="0" presId="urn:microsoft.com/office/officeart/2005/8/layout/hierarchy1"/>
    <dgm:cxn modelId="{B9729DCC-5BFD-42B7-AF4E-1CDB5EBF57DB}" type="presParOf" srcId="{C0DA7DAC-4388-4E00-A891-070A2847E125}" destId="{1800B921-F8BF-45DE-9A72-C40B365C4013}" srcOrd="0" destOrd="0" presId="urn:microsoft.com/office/officeart/2005/8/layout/hierarchy1"/>
    <dgm:cxn modelId="{379D50AA-8D8F-4069-81DC-EED361C75BCF}" type="presParOf" srcId="{C0DA7DAC-4388-4E00-A891-070A2847E125}" destId="{87A7805B-67A9-4D97-B83E-455FE73BA108}" srcOrd="1" destOrd="0" presId="urn:microsoft.com/office/officeart/2005/8/layout/hierarchy1"/>
    <dgm:cxn modelId="{8E340213-57F9-45F4-A57B-F51580E5647F}" type="presParOf" srcId="{221F86BF-93A8-430D-92DA-27030652025A}" destId="{7B5D0B25-7968-4EED-9FC3-5B6B09F2E25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F173D-F4A8-4FD0-9B55-6189370F1659}">
      <dsp:nvSpPr>
        <dsp:cNvPr id="0" name=""/>
        <dsp:cNvSpPr/>
      </dsp:nvSpPr>
      <dsp:spPr>
        <a:xfrm>
          <a:off x="5457167" y="714101"/>
          <a:ext cx="3701548" cy="8767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332"/>
              </a:lnTo>
              <a:lnTo>
                <a:pt x="3701548" y="541332"/>
              </a:lnTo>
              <a:lnTo>
                <a:pt x="3701548" y="8767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8C032-381A-4D02-9897-71FA814B4468}">
      <dsp:nvSpPr>
        <dsp:cNvPr id="0" name=""/>
        <dsp:cNvSpPr/>
      </dsp:nvSpPr>
      <dsp:spPr>
        <a:xfrm>
          <a:off x="3867305" y="714101"/>
          <a:ext cx="1589861" cy="876725"/>
        </a:xfrm>
        <a:custGeom>
          <a:avLst/>
          <a:gdLst/>
          <a:ahLst/>
          <a:cxnLst/>
          <a:rect l="0" t="0" r="0" b="0"/>
          <a:pathLst>
            <a:path>
              <a:moveTo>
                <a:pt x="1589861" y="0"/>
              </a:moveTo>
              <a:lnTo>
                <a:pt x="1589861" y="541332"/>
              </a:lnTo>
              <a:lnTo>
                <a:pt x="0" y="541332"/>
              </a:lnTo>
              <a:lnTo>
                <a:pt x="0" y="8767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B06A-4101-4011-895E-77D8F3C695C4}">
      <dsp:nvSpPr>
        <dsp:cNvPr id="0" name=""/>
        <dsp:cNvSpPr/>
      </dsp:nvSpPr>
      <dsp:spPr>
        <a:xfrm>
          <a:off x="1171846" y="2891"/>
          <a:ext cx="8570641" cy="711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69A6E1-D1DB-421D-AE23-26153B653F0B}">
      <dsp:nvSpPr>
        <dsp:cNvPr id="0" name=""/>
        <dsp:cNvSpPr/>
      </dsp:nvSpPr>
      <dsp:spPr>
        <a:xfrm>
          <a:off x="1574115" y="385048"/>
          <a:ext cx="8570641" cy="711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Un retard de paiement représente un coût pour l’entreprise </a:t>
          </a:r>
          <a:endParaRPr lang="fr-FR" sz="2000" b="1" kern="1200" dirty="0"/>
        </a:p>
      </dsp:txBody>
      <dsp:txXfrm>
        <a:off x="1594946" y="405879"/>
        <a:ext cx="8528979" cy="669548"/>
      </dsp:txXfrm>
    </dsp:sp>
    <dsp:sp modelId="{B9EB39E4-D17A-4E03-9463-9B2F7A2F9C1E}">
      <dsp:nvSpPr>
        <dsp:cNvPr id="0" name=""/>
        <dsp:cNvSpPr/>
      </dsp:nvSpPr>
      <dsp:spPr>
        <a:xfrm>
          <a:off x="568026" y="1590827"/>
          <a:ext cx="6598558" cy="22989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57562E-4A49-4722-B275-CD57AB296B8D}">
      <dsp:nvSpPr>
        <dsp:cNvPr id="0" name=""/>
        <dsp:cNvSpPr/>
      </dsp:nvSpPr>
      <dsp:spPr>
        <a:xfrm>
          <a:off x="970296" y="1972983"/>
          <a:ext cx="6598558" cy="2298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crédit client doit être avancé par l’entreprise et il accroît le besoin en fonds de roulement.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Ces montants peuvent être empruntés et représentent une charge financière.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 coût est calculé avec la formule 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Intérêt = capital x taux d’intérêt x durée de l’impayé</a:t>
          </a:r>
        </a:p>
      </dsp:txBody>
      <dsp:txXfrm>
        <a:off x="1037631" y="2040318"/>
        <a:ext cx="6463888" cy="2164302"/>
      </dsp:txXfrm>
    </dsp:sp>
    <dsp:sp modelId="{1800B921-F8BF-45DE-9A72-C40B365C4013}">
      <dsp:nvSpPr>
        <dsp:cNvPr id="0" name=""/>
        <dsp:cNvSpPr/>
      </dsp:nvSpPr>
      <dsp:spPr>
        <a:xfrm>
          <a:off x="7971124" y="1590827"/>
          <a:ext cx="2375182" cy="22989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7805B-67A9-4D97-B83E-455FE73BA108}">
      <dsp:nvSpPr>
        <dsp:cNvPr id="0" name=""/>
        <dsp:cNvSpPr/>
      </dsp:nvSpPr>
      <dsp:spPr>
        <a:xfrm>
          <a:off x="8373394" y="1972983"/>
          <a:ext cx="2375182" cy="2298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Il faut y ajouter le temps consacré à relancer le client qui correspond à un coût salarial</a:t>
          </a:r>
          <a:endParaRPr lang="fr-FR" sz="2000" kern="1200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8440729" y="2040318"/>
        <a:ext cx="2240512" cy="2164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61B7F-D679-3747-9DB1-DB9CA310B245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13A3A-BABD-B24A-8E3D-9E8F09C607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873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371667" cy="612558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6 – Évaluer le risque client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7936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Le coût d’un retard de paiement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604809683"/>
              </p:ext>
            </p:extLst>
          </p:nvPr>
        </p:nvGraphicFramePr>
        <p:xfrm>
          <a:off x="330190" y="1527041"/>
          <a:ext cx="11316604" cy="4451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78414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Le coût d’un retard de paiement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1705" y="940279"/>
            <a:ext cx="1109357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1800"/>
              </a:spcAft>
            </a:pPr>
            <a:r>
              <a:rPr lang="fr-FR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Exemple</a:t>
            </a:r>
            <a:r>
              <a:rPr lang="fr-FR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 client doit 5 000 €, il paie avec 30 jours de retard.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L’assistant a réalisé 3 relances qui ont pris 15 minutes à chaque fois.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taux d’intérêt est de 10 %. </a:t>
            </a: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fr-FR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L’assistant perçoit un salaire brut de 1 700 € pour 151,67 h et les charges patronales sont de 55 %.</a:t>
            </a:r>
            <a:endParaRPr lang="fr-FR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Intérêt = 5 000 x 10/100 x 30/360 = 41,66 €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Coût assistant = 3 x 15’ = 45’ = 0,75 heure =&gt; 1 700 x 1,55 = 2 635 / 151,67 x 0,5 = 13,03 €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Coût total = 41,66 € </a:t>
            </a:r>
            <a:r>
              <a:rPr lang="fr-FR" sz="2800" b="1" i="1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+ 13,03 </a:t>
            </a:r>
            <a:r>
              <a:rPr lang="fr-FR" sz="28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€ </a:t>
            </a:r>
            <a:r>
              <a:rPr lang="fr-FR" sz="2800" b="1" i="1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54,69 </a:t>
            </a:r>
            <a:r>
              <a:rPr lang="fr-FR" sz="28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€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6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182</TotalTime>
  <Words>204</Words>
  <Application>Microsoft Office PowerPoint</Application>
  <PresentationFormat>Grand écran</PresentationFormat>
  <Paragraphs>17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Symbol</vt:lpstr>
      <vt:lpstr>Wingdings 3</vt:lpstr>
      <vt:lpstr>Ion</vt:lpstr>
      <vt:lpstr>Chap. 6 – Évaluer le risque client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41</cp:revision>
  <dcterms:created xsi:type="dcterms:W3CDTF">2014-01-14T07:42:30Z</dcterms:created>
  <dcterms:modified xsi:type="dcterms:W3CDTF">2023-01-21T22:24:51Z</dcterms:modified>
</cp:coreProperties>
</file>