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DA67F68-B348-4732-BD6F-97A1B921F4B1}" type="doc">
      <dgm:prSet loTypeId="urn:microsoft.com/office/officeart/2005/8/layout/hierarchy3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fr-FR"/>
        </a:p>
      </dgm:t>
    </dgm:pt>
    <dgm:pt modelId="{7542ECB1-D37D-4C52-A219-C43ACD7C2D56}">
      <dgm:prSet phldrT="[Texte]" custT="1"/>
      <dgm:spPr/>
      <dgm:t>
        <a:bodyPr/>
        <a:lstStyle/>
        <a:p>
          <a:r>
            <a:rPr lang="fr-FR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Anticiper le risque clients</a:t>
          </a:r>
        </a:p>
      </dgm:t>
    </dgm:pt>
    <dgm:pt modelId="{1EF37EBF-DD16-46B1-9B28-D409EA39C7F0}" type="parTrans" cxnId="{1E03873B-1E67-4CE2-B256-9B1DCADDE1EC}">
      <dgm:prSet/>
      <dgm:spPr/>
      <dgm:t>
        <a:bodyPr/>
        <a:lstStyle/>
        <a:p>
          <a:endParaRPr lang="fr-FR" sz="44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4EBBDBD-7080-46E3-8C38-8B8B0F80431D}" type="sibTrans" cxnId="{1E03873B-1E67-4CE2-B256-9B1DCADDE1EC}">
      <dgm:prSet/>
      <dgm:spPr/>
      <dgm:t>
        <a:bodyPr/>
        <a:lstStyle/>
        <a:p>
          <a:endParaRPr lang="fr-FR" sz="44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92FC4D6-5287-4E7C-A5AC-A935DE2019BA}">
      <dgm:prSet phldrT="[Texte]" custT="1"/>
      <dgm:spPr/>
      <dgm:t>
        <a:bodyPr/>
        <a:lstStyle/>
        <a:p>
          <a:pPr algn="l"/>
          <a:r>
            <a:rPr lang="fr-FR" sz="1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Sélectionner des clients fiables en collectant des informations les concernant</a:t>
          </a:r>
        </a:p>
      </dgm:t>
    </dgm:pt>
    <dgm:pt modelId="{14689D03-88BC-492D-9413-4AF3E4C2BBF7}" type="parTrans" cxnId="{74A0E703-67D5-4D81-95C8-347AE33A6DDA}">
      <dgm:prSet/>
      <dgm:spPr/>
      <dgm:t>
        <a:bodyPr/>
        <a:lstStyle/>
        <a:p>
          <a:endParaRPr lang="fr-FR" sz="44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2BBA7B6-7713-4F17-8EA9-6F67D7A196F5}" type="sibTrans" cxnId="{74A0E703-67D5-4D81-95C8-347AE33A6DDA}">
      <dgm:prSet/>
      <dgm:spPr/>
      <dgm:t>
        <a:bodyPr/>
        <a:lstStyle/>
        <a:p>
          <a:endParaRPr lang="fr-FR" sz="44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70DF4DB-950D-4659-AA91-39EB37E05637}">
      <dgm:prSet phldrT="[Texte]" custT="1"/>
      <dgm:spPr/>
      <dgm:t>
        <a:bodyPr/>
        <a:lstStyle/>
        <a:p>
          <a:pPr algn="l"/>
          <a:r>
            <a:rPr lang="fr-FR" sz="1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Être vigilant dans le suivi des </a:t>
          </a:r>
          <a:r>
            <a:rPr lang="fr-FR" sz="1800" b="1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réglements</a:t>
          </a:r>
          <a:endParaRPr lang="fr-FR" sz="1800" b="1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6BF6D52-B355-4037-9F46-5F025711110D}" type="parTrans" cxnId="{38EF2B7F-7094-4123-9BAF-137C4B112EBC}">
      <dgm:prSet/>
      <dgm:spPr/>
      <dgm:t>
        <a:bodyPr/>
        <a:lstStyle/>
        <a:p>
          <a:endParaRPr lang="fr-FR" sz="44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F003F4C-68C0-4AC4-92A6-CD1DB9F789BE}" type="sibTrans" cxnId="{38EF2B7F-7094-4123-9BAF-137C4B112EBC}">
      <dgm:prSet/>
      <dgm:spPr/>
      <dgm:t>
        <a:bodyPr/>
        <a:lstStyle/>
        <a:p>
          <a:endParaRPr lang="fr-FR" sz="44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D1CF569-DF54-45A1-AD4D-AAA63C3F2F83}">
      <dgm:prSet phldrT="[Texte]" custT="1"/>
      <dgm:spPr/>
      <dgm:t>
        <a:bodyPr/>
        <a:lstStyle/>
        <a:p>
          <a:pPr algn="l"/>
          <a:r>
            <a:rPr lang="fr-FR" sz="1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Avoir des procédures de rappel en cas de retard de paiement</a:t>
          </a:r>
        </a:p>
      </dgm:t>
    </dgm:pt>
    <dgm:pt modelId="{C82EACCB-74F1-4B50-8EB3-9A13DEFB4ABC}" type="parTrans" cxnId="{51924AEB-1F95-4489-9CD9-0E048A9F0FFF}">
      <dgm:prSet/>
      <dgm:spPr/>
      <dgm:t>
        <a:bodyPr/>
        <a:lstStyle/>
        <a:p>
          <a:endParaRPr lang="fr-FR" sz="44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AFC911B-1EF0-4E6F-8A2D-45A07F6718AE}" type="sibTrans" cxnId="{51924AEB-1F95-4489-9CD9-0E048A9F0FFF}">
      <dgm:prSet/>
      <dgm:spPr/>
      <dgm:t>
        <a:bodyPr/>
        <a:lstStyle/>
        <a:p>
          <a:endParaRPr lang="fr-FR" sz="44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8E8C874-8483-4690-8E3A-0C23BBAC38AD}">
      <dgm:prSet phldrT="[Texte]" custT="1"/>
      <dgm:spPr/>
      <dgm:t>
        <a:bodyPr/>
        <a:lstStyle/>
        <a:p>
          <a:pPr algn="l"/>
          <a:r>
            <a:rPr lang="fr-FR" sz="1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Diversifier le portefeuille client</a:t>
          </a:r>
        </a:p>
      </dgm:t>
    </dgm:pt>
    <dgm:pt modelId="{314402A9-602D-4BD1-BD98-4882E86D1C25}" type="parTrans" cxnId="{D14E2828-8CF9-4E83-AF6B-3B704F9459C5}">
      <dgm:prSet/>
      <dgm:spPr/>
      <dgm:t>
        <a:bodyPr/>
        <a:lstStyle/>
        <a:p>
          <a:endParaRPr lang="fr-FR" sz="4000">
            <a:solidFill>
              <a:schemeClr val="bg1"/>
            </a:solidFill>
          </a:endParaRPr>
        </a:p>
      </dgm:t>
    </dgm:pt>
    <dgm:pt modelId="{A7B5E395-D380-400A-BBFD-299717ACAC58}" type="sibTrans" cxnId="{D14E2828-8CF9-4E83-AF6B-3B704F9459C5}">
      <dgm:prSet/>
      <dgm:spPr/>
      <dgm:t>
        <a:bodyPr/>
        <a:lstStyle/>
        <a:p>
          <a:endParaRPr lang="fr-FR" sz="4000">
            <a:solidFill>
              <a:schemeClr val="bg1"/>
            </a:solidFill>
          </a:endParaRPr>
        </a:p>
      </dgm:t>
    </dgm:pt>
    <dgm:pt modelId="{BD3D3916-7376-446D-A610-6FF0D65B26B1}">
      <dgm:prSet phldrT="[Texte]" custT="1"/>
      <dgm:spPr/>
      <dgm:t>
        <a:bodyPr/>
        <a:lstStyle/>
        <a:p>
          <a:pPr algn="l"/>
          <a:r>
            <a:rPr lang="fr-FR" sz="1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Couvrir le risque par l'assurance crédit ou l'affacturage</a:t>
          </a:r>
        </a:p>
      </dgm:t>
    </dgm:pt>
    <dgm:pt modelId="{87410BD6-03E7-469F-9254-978F38FC2697}" type="parTrans" cxnId="{D62D0AE2-5970-4174-80B9-0CB948DA08A2}">
      <dgm:prSet/>
      <dgm:spPr/>
      <dgm:t>
        <a:bodyPr/>
        <a:lstStyle/>
        <a:p>
          <a:endParaRPr lang="fr-FR" sz="4000">
            <a:solidFill>
              <a:schemeClr val="bg1"/>
            </a:solidFill>
          </a:endParaRPr>
        </a:p>
      </dgm:t>
    </dgm:pt>
    <dgm:pt modelId="{4D5ACC12-3A2B-4B0E-BF24-6A09FBAF370F}" type="sibTrans" cxnId="{D62D0AE2-5970-4174-80B9-0CB948DA08A2}">
      <dgm:prSet/>
      <dgm:spPr/>
      <dgm:t>
        <a:bodyPr/>
        <a:lstStyle/>
        <a:p>
          <a:endParaRPr lang="fr-FR" sz="4000">
            <a:solidFill>
              <a:schemeClr val="bg1"/>
            </a:solidFill>
          </a:endParaRPr>
        </a:p>
      </dgm:t>
    </dgm:pt>
    <dgm:pt modelId="{9EEA234F-E95D-496E-90BC-8E306723AED5}" type="pres">
      <dgm:prSet presAssocID="{BDA67F68-B348-4732-BD6F-97A1B921F4B1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1BE7E44-6A51-410F-B355-D991A601F4F2}" type="pres">
      <dgm:prSet presAssocID="{7542ECB1-D37D-4C52-A219-C43ACD7C2D56}" presName="root" presStyleCnt="0"/>
      <dgm:spPr/>
    </dgm:pt>
    <dgm:pt modelId="{A5DBD1EE-989A-47FD-9576-4D3D3FEE2EF4}" type="pres">
      <dgm:prSet presAssocID="{7542ECB1-D37D-4C52-A219-C43ACD7C2D56}" presName="rootComposite" presStyleCnt="0"/>
      <dgm:spPr/>
    </dgm:pt>
    <dgm:pt modelId="{417C6D05-B205-48A9-9BB1-0B274DFA4CE6}" type="pres">
      <dgm:prSet presAssocID="{7542ECB1-D37D-4C52-A219-C43ACD7C2D56}" presName="rootText" presStyleLbl="node1" presStyleIdx="0" presStyleCnt="1" custScaleX="671665"/>
      <dgm:spPr/>
    </dgm:pt>
    <dgm:pt modelId="{E5CA37EC-E36F-4510-B0F3-93D87E3652F8}" type="pres">
      <dgm:prSet presAssocID="{7542ECB1-D37D-4C52-A219-C43ACD7C2D56}" presName="rootConnector" presStyleLbl="node1" presStyleIdx="0" presStyleCnt="1"/>
      <dgm:spPr/>
    </dgm:pt>
    <dgm:pt modelId="{E0357A9F-1A56-4132-B9F9-9FB401A06E9C}" type="pres">
      <dgm:prSet presAssocID="{7542ECB1-D37D-4C52-A219-C43ACD7C2D56}" presName="childShape" presStyleCnt="0"/>
      <dgm:spPr/>
    </dgm:pt>
    <dgm:pt modelId="{4843ED84-2674-4347-B666-4EF6E7466C04}" type="pres">
      <dgm:prSet presAssocID="{14689D03-88BC-492D-9413-4AF3E4C2BBF7}" presName="Name13" presStyleLbl="parChTrans1D2" presStyleIdx="0" presStyleCnt="5"/>
      <dgm:spPr/>
    </dgm:pt>
    <dgm:pt modelId="{C47AABEA-86BD-4C39-BF2C-EDA142838B48}" type="pres">
      <dgm:prSet presAssocID="{292FC4D6-5287-4E7C-A5AC-A935DE2019BA}" presName="childText" presStyleLbl="bgAcc1" presStyleIdx="0" presStyleCnt="5" custScaleX="1231404">
        <dgm:presLayoutVars>
          <dgm:bulletEnabled val="1"/>
        </dgm:presLayoutVars>
      </dgm:prSet>
      <dgm:spPr/>
    </dgm:pt>
    <dgm:pt modelId="{DE6A13A9-C1AD-4D68-BD42-CE995532BBC2}" type="pres">
      <dgm:prSet presAssocID="{314402A9-602D-4BD1-BD98-4882E86D1C25}" presName="Name13" presStyleLbl="parChTrans1D2" presStyleIdx="1" presStyleCnt="5"/>
      <dgm:spPr/>
    </dgm:pt>
    <dgm:pt modelId="{5CBDA5DA-7066-4E90-8E7C-28A305DD9152}" type="pres">
      <dgm:prSet presAssocID="{B8E8C874-8483-4690-8E3A-0C23BBAC38AD}" presName="childText" presStyleLbl="bgAcc1" presStyleIdx="1" presStyleCnt="5" custScaleX="1231404">
        <dgm:presLayoutVars>
          <dgm:bulletEnabled val="1"/>
        </dgm:presLayoutVars>
      </dgm:prSet>
      <dgm:spPr/>
    </dgm:pt>
    <dgm:pt modelId="{41318CDA-B27B-4F2F-B6DA-C59E7E66C36E}" type="pres">
      <dgm:prSet presAssocID="{16BF6D52-B355-4037-9F46-5F025711110D}" presName="Name13" presStyleLbl="parChTrans1D2" presStyleIdx="2" presStyleCnt="5"/>
      <dgm:spPr/>
    </dgm:pt>
    <dgm:pt modelId="{DBCE04B9-7657-4B6B-9DD3-3CA40E41AD94}" type="pres">
      <dgm:prSet presAssocID="{470DF4DB-950D-4659-AA91-39EB37E05637}" presName="childText" presStyleLbl="bgAcc1" presStyleIdx="2" presStyleCnt="5" custScaleX="1231404">
        <dgm:presLayoutVars>
          <dgm:bulletEnabled val="1"/>
        </dgm:presLayoutVars>
      </dgm:prSet>
      <dgm:spPr/>
    </dgm:pt>
    <dgm:pt modelId="{D6014711-FDEF-4569-B7B7-8437C05876CC}" type="pres">
      <dgm:prSet presAssocID="{C82EACCB-74F1-4B50-8EB3-9A13DEFB4ABC}" presName="Name13" presStyleLbl="parChTrans1D2" presStyleIdx="3" presStyleCnt="5"/>
      <dgm:spPr/>
    </dgm:pt>
    <dgm:pt modelId="{BF79BBAC-10CB-4F5F-A8A7-9C4CD6BF4130}" type="pres">
      <dgm:prSet presAssocID="{5D1CF569-DF54-45A1-AD4D-AAA63C3F2F83}" presName="childText" presStyleLbl="bgAcc1" presStyleIdx="3" presStyleCnt="5" custScaleX="1231404">
        <dgm:presLayoutVars>
          <dgm:bulletEnabled val="1"/>
        </dgm:presLayoutVars>
      </dgm:prSet>
      <dgm:spPr/>
    </dgm:pt>
    <dgm:pt modelId="{7006E170-33E0-46B2-94C3-1FD483670DBF}" type="pres">
      <dgm:prSet presAssocID="{87410BD6-03E7-469F-9254-978F38FC2697}" presName="Name13" presStyleLbl="parChTrans1D2" presStyleIdx="4" presStyleCnt="5"/>
      <dgm:spPr/>
    </dgm:pt>
    <dgm:pt modelId="{095E4559-258C-4727-A984-CA12959D5557}" type="pres">
      <dgm:prSet presAssocID="{BD3D3916-7376-446D-A610-6FF0D65B26B1}" presName="childText" presStyleLbl="bgAcc1" presStyleIdx="4" presStyleCnt="5" custScaleX="1231404">
        <dgm:presLayoutVars>
          <dgm:bulletEnabled val="1"/>
        </dgm:presLayoutVars>
      </dgm:prSet>
      <dgm:spPr/>
    </dgm:pt>
  </dgm:ptLst>
  <dgm:cxnLst>
    <dgm:cxn modelId="{74A0E703-67D5-4D81-95C8-347AE33A6DDA}" srcId="{7542ECB1-D37D-4C52-A219-C43ACD7C2D56}" destId="{292FC4D6-5287-4E7C-A5AC-A935DE2019BA}" srcOrd="0" destOrd="0" parTransId="{14689D03-88BC-492D-9413-4AF3E4C2BBF7}" sibTransId="{62BBA7B6-7713-4F17-8EA9-6F67D7A196F5}"/>
    <dgm:cxn modelId="{C4971426-318B-4577-92D0-583312C21BC1}" type="presOf" srcId="{87410BD6-03E7-469F-9254-978F38FC2697}" destId="{7006E170-33E0-46B2-94C3-1FD483670DBF}" srcOrd="0" destOrd="0" presId="urn:microsoft.com/office/officeart/2005/8/layout/hierarchy3"/>
    <dgm:cxn modelId="{D14E2828-8CF9-4E83-AF6B-3B704F9459C5}" srcId="{7542ECB1-D37D-4C52-A219-C43ACD7C2D56}" destId="{B8E8C874-8483-4690-8E3A-0C23BBAC38AD}" srcOrd="1" destOrd="0" parTransId="{314402A9-602D-4BD1-BD98-4882E86D1C25}" sibTransId="{A7B5E395-D380-400A-BBFD-299717ACAC58}"/>
    <dgm:cxn modelId="{7D16C328-FAA7-4E0F-ABE3-A6166655770E}" type="presOf" srcId="{14689D03-88BC-492D-9413-4AF3E4C2BBF7}" destId="{4843ED84-2674-4347-B666-4EF6E7466C04}" srcOrd="0" destOrd="0" presId="urn:microsoft.com/office/officeart/2005/8/layout/hierarchy3"/>
    <dgm:cxn modelId="{1E03873B-1E67-4CE2-B256-9B1DCADDE1EC}" srcId="{BDA67F68-B348-4732-BD6F-97A1B921F4B1}" destId="{7542ECB1-D37D-4C52-A219-C43ACD7C2D56}" srcOrd="0" destOrd="0" parTransId="{1EF37EBF-DD16-46B1-9B28-D409EA39C7F0}" sibTransId="{14EBBDBD-7080-46E3-8C38-8B8B0F80431D}"/>
    <dgm:cxn modelId="{9B049149-4D99-446A-A27A-F44B0CFD5773}" type="presOf" srcId="{292FC4D6-5287-4E7C-A5AC-A935DE2019BA}" destId="{C47AABEA-86BD-4C39-BF2C-EDA142838B48}" srcOrd="0" destOrd="0" presId="urn:microsoft.com/office/officeart/2005/8/layout/hierarchy3"/>
    <dgm:cxn modelId="{1E126071-BD1D-469D-AAF0-01CDC5E658AF}" type="presOf" srcId="{16BF6D52-B355-4037-9F46-5F025711110D}" destId="{41318CDA-B27B-4F2F-B6DA-C59E7E66C36E}" srcOrd="0" destOrd="0" presId="urn:microsoft.com/office/officeart/2005/8/layout/hierarchy3"/>
    <dgm:cxn modelId="{6AE4397E-D1D1-4B11-8F4D-00212629D465}" type="presOf" srcId="{B8E8C874-8483-4690-8E3A-0C23BBAC38AD}" destId="{5CBDA5DA-7066-4E90-8E7C-28A305DD9152}" srcOrd="0" destOrd="0" presId="urn:microsoft.com/office/officeart/2005/8/layout/hierarchy3"/>
    <dgm:cxn modelId="{38EF2B7F-7094-4123-9BAF-137C4B112EBC}" srcId="{7542ECB1-D37D-4C52-A219-C43ACD7C2D56}" destId="{470DF4DB-950D-4659-AA91-39EB37E05637}" srcOrd="2" destOrd="0" parTransId="{16BF6D52-B355-4037-9F46-5F025711110D}" sibTransId="{AF003F4C-68C0-4AC4-92A6-CD1DB9F789BE}"/>
    <dgm:cxn modelId="{E9F0C082-E29B-42D6-B195-5F618BFCCDD8}" type="presOf" srcId="{7542ECB1-D37D-4C52-A219-C43ACD7C2D56}" destId="{417C6D05-B205-48A9-9BB1-0B274DFA4CE6}" srcOrd="0" destOrd="0" presId="urn:microsoft.com/office/officeart/2005/8/layout/hierarchy3"/>
    <dgm:cxn modelId="{DFDC8B98-6DD2-4FDC-B5DD-ABF122EA1D05}" type="presOf" srcId="{BD3D3916-7376-446D-A610-6FF0D65B26B1}" destId="{095E4559-258C-4727-A984-CA12959D5557}" srcOrd="0" destOrd="0" presId="urn:microsoft.com/office/officeart/2005/8/layout/hierarchy3"/>
    <dgm:cxn modelId="{D642F8A2-FAA4-4087-A8D4-66D247449DB1}" type="presOf" srcId="{470DF4DB-950D-4659-AA91-39EB37E05637}" destId="{DBCE04B9-7657-4B6B-9DD3-3CA40E41AD94}" srcOrd="0" destOrd="0" presId="urn:microsoft.com/office/officeart/2005/8/layout/hierarchy3"/>
    <dgm:cxn modelId="{7B0DBDA4-470A-4E62-8CC9-7D736B6FB18B}" type="presOf" srcId="{5D1CF569-DF54-45A1-AD4D-AAA63C3F2F83}" destId="{BF79BBAC-10CB-4F5F-A8A7-9C4CD6BF4130}" srcOrd="0" destOrd="0" presId="urn:microsoft.com/office/officeart/2005/8/layout/hierarchy3"/>
    <dgm:cxn modelId="{9F5840A8-6D2C-49D3-99F0-FF9235608E2D}" type="presOf" srcId="{7542ECB1-D37D-4C52-A219-C43ACD7C2D56}" destId="{E5CA37EC-E36F-4510-B0F3-93D87E3652F8}" srcOrd="1" destOrd="0" presId="urn:microsoft.com/office/officeart/2005/8/layout/hierarchy3"/>
    <dgm:cxn modelId="{F3B945AA-CD5A-4ACA-8512-3E012CBAD216}" type="presOf" srcId="{C82EACCB-74F1-4B50-8EB3-9A13DEFB4ABC}" destId="{D6014711-FDEF-4569-B7B7-8437C05876CC}" srcOrd="0" destOrd="0" presId="urn:microsoft.com/office/officeart/2005/8/layout/hierarchy3"/>
    <dgm:cxn modelId="{68CAFABA-4E5A-48EE-A60A-855860F4F645}" type="presOf" srcId="{314402A9-602D-4BD1-BD98-4882E86D1C25}" destId="{DE6A13A9-C1AD-4D68-BD42-CE995532BBC2}" srcOrd="0" destOrd="0" presId="urn:microsoft.com/office/officeart/2005/8/layout/hierarchy3"/>
    <dgm:cxn modelId="{D62D0AE2-5970-4174-80B9-0CB948DA08A2}" srcId="{7542ECB1-D37D-4C52-A219-C43ACD7C2D56}" destId="{BD3D3916-7376-446D-A610-6FF0D65B26B1}" srcOrd="4" destOrd="0" parTransId="{87410BD6-03E7-469F-9254-978F38FC2697}" sibTransId="{4D5ACC12-3A2B-4B0E-BF24-6A09FBAF370F}"/>
    <dgm:cxn modelId="{F35321E3-B7F5-4005-808A-AF31F1F94716}" type="presOf" srcId="{BDA67F68-B348-4732-BD6F-97A1B921F4B1}" destId="{9EEA234F-E95D-496E-90BC-8E306723AED5}" srcOrd="0" destOrd="0" presId="urn:microsoft.com/office/officeart/2005/8/layout/hierarchy3"/>
    <dgm:cxn modelId="{51924AEB-1F95-4489-9CD9-0E048A9F0FFF}" srcId="{7542ECB1-D37D-4C52-A219-C43ACD7C2D56}" destId="{5D1CF569-DF54-45A1-AD4D-AAA63C3F2F83}" srcOrd="3" destOrd="0" parTransId="{C82EACCB-74F1-4B50-8EB3-9A13DEFB4ABC}" sibTransId="{AAFC911B-1EF0-4E6F-8A2D-45A07F6718AE}"/>
    <dgm:cxn modelId="{C50A0DCC-407B-4D5A-A49A-08011B0651AB}" type="presParOf" srcId="{9EEA234F-E95D-496E-90BC-8E306723AED5}" destId="{31BE7E44-6A51-410F-B355-D991A601F4F2}" srcOrd="0" destOrd="0" presId="urn:microsoft.com/office/officeart/2005/8/layout/hierarchy3"/>
    <dgm:cxn modelId="{29459C69-D9BD-446B-8F0E-9B86BA63ABFC}" type="presParOf" srcId="{31BE7E44-6A51-410F-B355-D991A601F4F2}" destId="{A5DBD1EE-989A-47FD-9576-4D3D3FEE2EF4}" srcOrd="0" destOrd="0" presId="urn:microsoft.com/office/officeart/2005/8/layout/hierarchy3"/>
    <dgm:cxn modelId="{2D029DAA-D86C-41A3-B45A-9A7499248E1F}" type="presParOf" srcId="{A5DBD1EE-989A-47FD-9576-4D3D3FEE2EF4}" destId="{417C6D05-B205-48A9-9BB1-0B274DFA4CE6}" srcOrd="0" destOrd="0" presId="urn:microsoft.com/office/officeart/2005/8/layout/hierarchy3"/>
    <dgm:cxn modelId="{A4AFB1B7-DA50-49A8-AE2A-79C600F7D0F5}" type="presParOf" srcId="{A5DBD1EE-989A-47FD-9576-4D3D3FEE2EF4}" destId="{E5CA37EC-E36F-4510-B0F3-93D87E3652F8}" srcOrd="1" destOrd="0" presId="urn:microsoft.com/office/officeart/2005/8/layout/hierarchy3"/>
    <dgm:cxn modelId="{3A24172B-22DD-4231-AE62-098690ED2E3B}" type="presParOf" srcId="{31BE7E44-6A51-410F-B355-D991A601F4F2}" destId="{E0357A9F-1A56-4132-B9F9-9FB401A06E9C}" srcOrd="1" destOrd="0" presId="urn:microsoft.com/office/officeart/2005/8/layout/hierarchy3"/>
    <dgm:cxn modelId="{CD317DF7-E772-4878-B5BE-4EB38DBB724E}" type="presParOf" srcId="{E0357A9F-1A56-4132-B9F9-9FB401A06E9C}" destId="{4843ED84-2674-4347-B666-4EF6E7466C04}" srcOrd="0" destOrd="0" presId="urn:microsoft.com/office/officeart/2005/8/layout/hierarchy3"/>
    <dgm:cxn modelId="{0E368851-3362-4448-9EF8-92EA505FF56B}" type="presParOf" srcId="{E0357A9F-1A56-4132-B9F9-9FB401A06E9C}" destId="{C47AABEA-86BD-4C39-BF2C-EDA142838B48}" srcOrd="1" destOrd="0" presId="urn:microsoft.com/office/officeart/2005/8/layout/hierarchy3"/>
    <dgm:cxn modelId="{9A136173-BA5E-4308-9C55-D86C08E6B69E}" type="presParOf" srcId="{E0357A9F-1A56-4132-B9F9-9FB401A06E9C}" destId="{DE6A13A9-C1AD-4D68-BD42-CE995532BBC2}" srcOrd="2" destOrd="0" presId="urn:microsoft.com/office/officeart/2005/8/layout/hierarchy3"/>
    <dgm:cxn modelId="{5C91FB0D-EFE4-4A28-990C-D3C959D86C12}" type="presParOf" srcId="{E0357A9F-1A56-4132-B9F9-9FB401A06E9C}" destId="{5CBDA5DA-7066-4E90-8E7C-28A305DD9152}" srcOrd="3" destOrd="0" presId="urn:microsoft.com/office/officeart/2005/8/layout/hierarchy3"/>
    <dgm:cxn modelId="{A90AC282-E581-436E-945D-2ED8995532B6}" type="presParOf" srcId="{E0357A9F-1A56-4132-B9F9-9FB401A06E9C}" destId="{41318CDA-B27B-4F2F-B6DA-C59E7E66C36E}" srcOrd="4" destOrd="0" presId="urn:microsoft.com/office/officeart/2005/8/layout/hierarchy3"/>
    <dgm:cxn modelId="{DD1D5CFA-4790-48EC-AD30-20E813346876}" type="presParOf" srcId="{E0357A9F-1A56-4132-B9F9-9FB401A06E9C}" destId="{DBCE04B9-7657-4B6B-9DD3-3CA40E41AD94}" srcOrd="5" destOrd="0" presId="urn:microsoft.com/office/officeart/2005/8/layout/hierarchy3"/>
    <dgm:cxn modelId="{E37AC8FD-E626-45DA-8E89-8A5123638D08}" type="presParOf" srcId="{E0357A9F-1A56-4132-B9F9-9FB401A06E9C}" destId="{D6014711-FDEF-4569-B7B7-8437C05876CC}" srcOrd="6" destOrd="0" presId="urn:microsoft.com/office/officeart/2005/8/layout/hierarchy3"/>
    <dgm:cxn modelId="{AD8269FB-2AAF-4D5E-88C1-8E60611808B9}" type="presParOf" srcId="{E0357A9F-1A56-4132-B9F9-9FB401A06E9C}" destId="{BF79BBAC-10CB-4F5F-A8A7-9C4CD6BF4130}" srcOrd="7" destOrd="0" presId="urn:microsoft.com/office/officeart/2005/8/layout/hierarchy3"/>
    <dgm:cxn modelId="{6BE9B6B7-CBE1-4A82-AA62-6BCCE379E8F3}" type="presParOf" srcId="{E0357A9F-1A56-4132-B9F9-9FB401A06E9C}" destId="{7006E170-33E0-46B2-94C3-1FD483670DBF}" srcOrd="8" destOrd="0" presId="urn:microsoft.com/office/officeart/2005/8/layout/hierarchy3"/>
    <dgm:cxn modelId="{F8F09549-AA04-4968-9C97-46C8E8628D84}" type="presParOf" srcId="{E0357A9F-1A56-4132-B9F9-9FB401A06E9C}" destId="{095E4559-258C-4727-A984-CA12959D5557}" srcOrd="9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7C6D05-B205-48A9-9BB1-0B274DFA4CE6}">
      <dsp:nvSpPr>
        <dsp:cNvPr id="0" name=""/>
        <dsp:cNvSpPr/>
      </dsp:nvSpPr>
      <dsp:spPr>
        <a:xfrm>
          <a:off x="379237" y="994"/>
          <a:ext cx="6514208" cy="48492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Anticiper le risque clients</a:t>
          </a:r>
        </a:p>
      </dsp:txBody>
      <dsp:txXfrm>
        <a:off x="393440" y="15197"/>
        <a:ext cx="6485802" cy="456523"/>
      </dsp:txXfrm>
    </dsp:sp>
    <dsp:sp modelId="{4843ED84-2674-4347-B666-4EF6E7466C04}">
      <dsp:nvSpPr>
        <dsp:cNvPr id="0" name=""/>
        <dsp:cNvSpPr/>
      </dsp:nvSpPr>
      <dsp:spPr>
        <a:xfrm>
          <a:off x="1030658" y="485924"/>
          <a:ext cx="651420" cy="3636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3697"/>
              </a:lnTo>
              <a:lnTo>
                <a:pt x="651420" y="363697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7AABEA-86BD-4C39-BF2C-EDA142838B48}">
      <dsp:nvSpPr>
        <dsp:cNvPr id="0" name=""/>
        <dsp:cNvSpPr/>
      </dsp:nvSpPr>
      <dsp:spPr>
        <a:xfrm>
          <a:off x="1682079" y="607156"/>
          <a:ext cx="9554313" cy="4849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Sélectionner des clients fiables en collectant des informations les concernant</a:t>
          </a:r>
        </a:p>
      </dsp:txBody>
      <dsp:txXfrm>
        <a:off x="1696282" y="621359"/>
        <a:ext cx="9525907" cy="456523"/>
      </dsp:txXfrm>
    </dsp:sp>
    <dsp:sp modelId="{DE6A13A9-C1AD-4D68-BD42-CE995532BBC2}">
      <dsp:nvSpPr>
        <dsp:cNvPr id="0" name=""/>
        <dsp:cNvSpPr/>
      </dsp:nvSpPr>
      <dsp:spPr>
        <a:xfrm>
          <a:off x="1030658" y="485924"/>
          <a:ext cx="651420" cy="9698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9859"/>
              </a:lnTo>
              <a:lnTo>
                <a:pt x="651420" y="969859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BDA5DA-7066-4E90-8E7C-28A305DD9152}">
      <dsp:nvSpPr>
        <dsp:cNvPr id="0" name=""/>
        <dsp:cNvSpPr/>
      </dsp:nvSpPr>
      <dsp:spPr>
        <a:xfrm>
          <a:off x="1682079" y="1213318"/>
          <a:ext cx="9554313" cy="4849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1641976"/>
              <a:satOff val="-12658"/>
              <a:lumOff val="34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Diversifier le portefeuille client</a:t>
          </a:r>
        </a:p>
      </dsp:txBody>
      <dsp:txXfrm>
        <a:off x="1696282" y="1227521"/>
        <a:ext cx="9525907" cy="456523"/>
      </dsp:txXfrm>
    </dsp:sp>
    <dsp:sp modelId="{41318CDA-B27B-4F2F-B6DA-C59E7E66C36E}">
      <dsp:nvSpPr>
        <dsp:cNvPr id="0" name=""/>
        <dsp:cNvSpPr/>
      </dsp:nvSpPr>
      <dsp:spPr>
        <a:xfrm>
          <a:off x="1030658" y="485924"/>
          <a:ext cx="651420" cy="15760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76022"/>
              </a:lnTo>
              <a:lnTo>
                <a:pt x="651420" y="1576022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CE04B9-7657-4B6B-9DD3-3CA40E41AD94}">
      <dsp:nvSpPr>
        <dsp:cNvPr id="0" name=""/>
        <dsp:cNvSpPr/>
      </dsp:nvSpPr>
      <dsp:spPr>
        <a:xfrm>
          <a:off x="1682079" y="1819481"/>
          <a:ext cx="9554313" cy="4849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3283952"/>
              <a:satOff val="-25316"/>
              <a:lumOff val="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Être vigilant dans le suivi des </a:t>
          </a:r>
          <a:r>
            <a:rPr lang="fr-FR" sz="1800" b="1" kern="1200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réglements</a:t>
          </a:r>
          <a:endParaRPr lang="fr-FR" sz="1800" b="1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696282" y="1833684"/>
        <a:ext cx="9525907" cy="456523"/>
      </dsp:txXfrm>
    </dsp:sp>
    <dsp:sp modelId="{D6014711-FDEF-4569-B7B7-8437C05876CC}">
      <dsp:nvSpPr>
        <dsp:cNvPr id="0" name=""/>
        <dsp:cNvSpPr/>
      </dsp:nvSpPr>
      <dsp:spPr>
        <a:xfrm>
          <a:off x="1030658" y="485924"/>
          <a:ext cx="651420" cy="21821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82184"/>
              </a:lnTo>
              <a:lnTo>
                <a:pt x="651420" y="2182184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79BBAC-10CB-4F5F-A8A7-9C4CD6BF4130}">
      <dsp:nvSpPr>
        <dsp:cNvPr id="0" name=""/>
        <dsp:cNvSpPr/>
      </dsp:nvSpPr>
      <dsp:spPr>
        <a:xfrm>
          <a:off x="1682079" y="2425643"/>
          <a:ext cx="9554313" cy="4849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4925928"/>
              <a:satOff val="-37974"/>
              <a:lumOff val="103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Avoir des procédures de rappel en cas de retard de paiement</a:t>
          </a:r>
        </a:p>
      </dsp:txBody>
      <dsp:txXfrm>
        <a:off x="1696282" y="2439846"/>
        <a:ext cx="9525907" cy="456523"/>
      </dsp:txXfrm>
    </dsp:sp>
    <dsp:sp modelId="{7006E170-33E0-46B2-94C3-1FD483670DBF}">
      <dsp:nvSpPr>
        <dsp:cNvPr id="0" name=""/>
        <dsp:cNvSpPr/>
      </dsp:nvSpPr>
      <dsp:spPr>
        <a:xfrm>
          <a:off x="1030658" y="485924"/>
          <a:ext cx="651420" cy="27883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88346"/>
              </a:lnTo>
              <a:lnTo>
                <a:pt x="651420" y="2788346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5E4559-258C-4727-A984-CA12959D5557}">
      <dsp:nvSpPr>
        <dsp:cNvPr id="0" name=""/>
        <dsp:cNvSpPr/>
      </dsp:nvSpPr>
      <dsp:spPr>
        <a:xfrm>
          <a:off x="1682079" y="3031805"/>
          <a:ext cx="9554313" cy="4849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6567904"/>
              <a:satOff val="-50632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Couvrir le risque par l'assurance crédit ou l'affacturage</a:t>
          </a:r>
        </a:p>
      </dsp:txBody>
      <dsp:txXfrm>
        <a:off x="1696282" y="3046008"/>
        <a:ext cx="9525907" cy="4565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5FD4D3-7F86-9948-8070-B0F7EFEA2175}" type="datetimeFigureOut">
              <a:rPr lang="fr-FR" smtClean="0"/>
              <a:t>21/01/2023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44D917-A9C4-B24E-A1E6-2CF0148166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4042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21/01/2023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0617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21/01/2023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7571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21/01/2023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8319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21/01/2023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70141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21/01/2023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605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21/01/2023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2555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21/01/2023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7144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21/01/2023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5680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21/01/2023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2135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21/01/2023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1560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21/01/2023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8094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21/01/2023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2501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21/01/2023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2706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21/01/2023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3923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21/01/2023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9459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21/01/2023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4430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21/01/2023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3260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21/01/2023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81890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0371667" cy="612558"/>
          </a:xfrm>
        </p:spPr>
        <p:txBody>
          <a:bodyPr>
            <a:noAutofit/>
          </a:bodyPr>
          <a:lstStyle/>
          <a:p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Chap. 6 – Évaluer le risque client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2569558" y="746508"/>
            <a:ext cx="66760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 à la problématique</a:t>
            </a:r>
            <a:endParaRPr lang="fr-FR" sz="28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99612" y="1334333"/>
            <a:ext cx="11104491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fr-FR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Impayés</a:t>
            </a: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= </a:t>
            </a:r>
            <a:r>
              <a:rPr lang="fr-FR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première cause de défaillance des entreprises</a:t>
            </a: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</a:p>
          <a:p>
            <a:pPr marL="373063" algn="ctr">
              <a:spcBef>
                <a:spcPts val="600"/>
              </a:spcBef>
              <a:spcAft>
                <a:spcPts val="600"/>
              </a:spcAft>
            </a:pPr>
            <a:r>
              <a:rPr lang="fr-FR" sz="2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Toutes les sociétés sont concernées </a:t>
            </a:r>
          </a:p>
          <a:p>
            <a:pPr marL="715963" indent="-342900" algn="ctr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Þ"/>
            </a:pPr>
            <a:r>
              <a:rPr lang="fr-FR" sz="22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 risque est accru pour les TPE et les PME qui sont plus fragiles</a:t>
            </a:r>
            <a:r>
              <a:rPr lang="fr-FR" sz="2200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</p:txBody>
      </p:sp>
      <p:graphicFrame>
        <p:nvGraphicFramePr>
          <p:cNvPr id="4" name="Diagramme 3">
            <a:extLst>
              <a:ext uri="{FF2B5EF4-FFF2-40B4-BE49-F238E27FC236}">
                <a16:creationId xmlns:a16="http://schemas.microsoft.com/office/drawing/2014/main" id="{3E432E91-01E2-4329-14EF-0901A60E166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71277174"/>
              </p:ext>
            </p:extLst>
          </p:nvPr>
        </p:nvGraphicFramePr>
        <p:xfrm>
          <a:off x="366015" y="2992192"/>
          <a:ext cx="11615630" cy="35177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4983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156</TotalTime>
  <Words>85</Words>
  <Application>Microsoft Office PowerPoint</Application>
  <PresentationFormat>Grand écran</PresentationFormat>
  <Paragraphs>11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Century Gothic</vt:lpstr>
      <vt:lpstr>Symbol</vt:lpstr>
      <vt:lpstr>Wingdings 3</vt:lpstr>
      <vt:lpstr>Ion</vt:lpstr>
      <vt:lpstr>Chap. 6 – Évaluer le risque client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36</cp:revision>
  <dcterms:created xsi:type="dcterms:W3CDTF">2014-01-14T07:42:30Z</dcterms:created>
  <dcterms:modified xsi:type="dcterms:W3CDTF">2023-01-21T20:30:50Z</dcterms:modified>
</cp:coreProperties>
</file>