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9" r:id="rId3"/>
    <p:sldId id="257" r:id="rId4"/>
    <p:sldId id="260" r:id="rId5"/>
    <p:sldId id="261" r:id="rId6"/>
    <p:sldId id="262" r:id="rId7"/>
    <p:sldId id="258"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19/01/2023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19/01/2023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19/01/2023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19/01/2023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19/01/2023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19/01/2023</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p>
        </p:txBody>
      </p:sp>
      <p:sp>
        <p:nvSpPr>
          <p:cNvPr id="4" name="Rectangle 3"/>
          <p:cNvSpPr/>
          <p:nvPr/>
        </p:nvSpPr>
        <p:spPr>
          <a:xfrm>
            <a:off x="850840" y="1925391"/>
            <a:ext cx="10139132" cy="2677656"/>
          </a:xfrm>
          <a:prstGeom prst="rect">
            <a:avLst/>
          </a:prstGeom>
        </p:spPr>
        <p:txBody>
          <a:bodyPr wrap="square">
            <a:spAutoFit/>
          </a:bodyPr>
          <a:lstStyle/>
          <a:p>
            <a:pPr algn="ctr"/>
            <a:r>
              <a:rPr lang="fr-FR" sz="2800" dirty="0">
                <a:latin typeface="Arial" panose="020B0604020202020204" pitchFamily="34" charset="0"/>
                <a:cs typeface="Arial" panose="020B0604020202020204" pitchFamily="34" charset="0"/>
              </a:rPr>
              <a:t>Pour réduire les litiges et les impayés, l’entreprise doit prêter une attention particulière aux documents qu’elle émet. </a:t>
            </a:r>
          </a:p>
          <a:p>
            <a:pPr algn="ctr"/>
            <a:endParaRPr lang="fr-FR" sz="28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sym typeface="Wingdings" panose="05000000000000000000" pitchFamily="2" charset="2"/>
              </a:rPr>
              <a:t> </a:t>
            </a:r>
            <a:r>
              <a:rPr lang="fr-FR" sz="2800" dirty="0">
                <a:latin typeface="Arial" panose="020B0604020202020204" pitchFamily="34" charset="0"/>
                <a:cs typeface="Arial" panose="020B0604020202020204" pitchFamily="34" charset="0"/>
              </a:rPr>
              <a:t>Elle doit être attentive à la rédaction des conditions générales de vente, des devis, des bons de commande ou de livraison, des factures, etc. </a:t>
            </a:r>
          </a:p>
        </p:txBody>
      </p:sp>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80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br>
              <a:rPr lang="fr-FR" sz="3200" b="1">
                <a:latin typeface="Arial" panose="020B0604020202020204" pitchFamily="34" charset="0"/>
                <a:cs typeface="Arial" panose="020B0604020202020204" pitchFamily="34" charset="0"/>
              </a:rPr>
            </a:br>
            <a:r>
              <a:rPr lang="fr-FR" sz="3200" b="1">
                <a:latin typeface="Arial" panose="020B0604020202020204" pitchFamily="34" charset="0"/>
                <a:cs typeface="Arial" panose="020B0604020202020204" pitchFamily="34" charset="0"/>
              </a:rPr>
              <a:t>La </a:t>
            </a:r>
            <a:r>
              <a:rPr lang="fr-FR" sz="3200" b="1" dirty="0">
                <a:latin typeface="Arial" panose="020B0604020202020204" pitchFamily="34" charset="0"/>
                <a:cs typeface="Arial" panose="020B0604020202020204" pitchFamily="34" charset="0"/>
              </a:rPr>
              <a:t>facture</a:t>
            </a: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72" y="1127792"/>
            <a:ext cx="9354856" cy="5601482"/>
          </a:xfrm>
          <a:prstGeom prst="rect">
            <a:avLst/>
          </a:prstGeom>
        </p:spPr>
      </p:pic>
    </p:spTree>
    <p:extLst>
      <p:ext uri="{BB962C8B-B14F-4D97-AF65-F5344CB8AC3E}">
        <p14:creationId xmlns:p14="http://schemas.microsoft.com/office/powerpoint/2010/main" val="4086418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0092266" cy="570963"/>
          </a:xfrm>
        </p:spPr>
        <p:txBody>
          <a:bodyPr>
            <a:normAutofit fontScale="90000"/>
          </a:bodyPr>
          <a:lstStyle/>
          <a:p>
            <a:pPr marL="457200" indent="-457200">
              <a:spcBef>
                <a:spcPts val="1800"/>
              </a:spcBef>
              <a:buFont typeface="Arial" panose="020B0604020202020204" pitchFamily="34" charset="0"/>
              <a:buChar char="•"/>
            </a:pPr>
            <a:r>
              <a:rPr lang="fr-FR" sz="3200" b="1" dirty="0">
                <a:latin typeface="Arial" panose="020B0604020202020204" pitchFamily="34" charset="0"/>
                <a:cs typeface="Arial" panose="020B0604020202020204" pitchFamily="34" charset="0"/>
              </a:rPr>
              <a:t>2. Documents commerciaux</a:t>
            </a:r>
            <a:endParaRPr lang="fr-FR" sz="3200" b="1" dirty="0">
              <a:solidFill>
                <a:srgbClr val="00B0F0"/>
              </a:solidFill>
              <a:latin typeface="Arial" panose="020B0604020202020204" pitchFamily="34" charset="0"/>
              <a:cs typeface="Arial" panose="020B0604020202020204" pitchFamily="34" charset="0"/>
            </a:endParaRPr>
          </a:p>
        </p:txBody>
      </p:sp>
      <p:sp>
        <p:nvSpPr>
          <p:cNvPr id="3" name="Rectangle 2"/>
          <p:cNvSpPr/>
          <p:nvPr/>
        </p:nvSpPr>
        <p:spPr>
          <a:xfrm>
            <a:off x="516466" y="1524000"/>
            <a:ext cx="10786534" cy="4339650"/>
          </a:xfrm>
          <a:prstGeom prst="rect">
            <a:avLst/>
          </a:prstGeom>
        </p:spPr>
        <p:txBody>
          <a:bodyPr wrap="square">
            <a:spAutoFit/>
          </a:bodyPr>
          <a:lstStyle/>
          <a:p>
            <a:pPr algn="ctr">
              <a:spcBef>
                <a:spcPts val="1200"/>
              </a:spcBef>
            </a:pPr>
            <a:r>
              <a:rPr lang="fr-FR" sz="2400" b="1" dirty="0">
                <a:latin typeface="Arial" panose="020B0604020202020204" pitchFamily="34" charset="0"/>
                <a:cs typeface="Arial" panose="020B0604020202020204" pitchFamily="34" charset="0"/>
              </a:rPr>
              <a:t>Il présente la proposition commerciale</a:t>
            </a:r>
            <a:r>
              <a:rPr lang="fr-FR" sz="2400" dirty="0">
                <a:latin typeface="Arial" panose="020B0604020202020204" pitchFamily="34" charset="0"/>
                <a:cs typeface="Arial" panose="020B0604020202020204" pitchFamily="34" charset="0"/>
              </a:rPr>
              <a:t>. </a:t>
            </a:r>
          </a:p>
          <a:p>
            <a:pPr algn="just">
              <a:spcBef>
                <a:spcPts val="1200"/>
              </a:spcBef>
            </a:pPr>
            <a:r>
              <a:rPr lang="fr-FR" sz="2400" dirty="0">
                <a:latin typeface="Arial" panose="020B0604020202020204" pitchFamily="34" charset="0"/>
                <a:cs typeface="Arial" panose="020B0604020202020204" pitchFamily="34" charset="0"/>
              </a:rPr>
              <a:t>Il n’est pas obligatoire mais, pour prévenir tout risque de litige, il est conseillé de remettre au client ce document sur lequel figurent les conditions générales de l’entreprise ainsi que les mentions suivantes : </a:t>
            </a:r>
          </a:p>
          <a:p>
            <a:pPr marL="342900" indent="-342900">
              <a:spcBef>
                <a:spcPts val="1200"/>
              </a:spcBef>
              <a:buFont typeface="Wingdings" panose="05000000000000000000" pitchFamily="2" charset="2"/>
              <a:buChar char="v"/>
            </a:pPr>
            <a:r>
              <a:rPr lang="fr-FR" sz="2400" b="1" dirty="0">
                <a:solidFill>
                  <a:srgbClr val="FFFF00"/>
                </a:solidFill>
                <a:latin typeface="Arial" panose="020B0604020202020204" pitchFamily="34" charset="0"/>
                <a:cs typeface="Arial" panose="020B0604020202020204" pitchFamily="34" charset="0"/>
              </a:rPr>
              <a:t>les références de l’entreprise et du client ; </a:t>
            </a:r>
          </a:p>
          <a:p>
            <a:pPr marL="342900" indent="-342900">
              <a:spcBef>
                <a:spcPts val="1200"/>
              </a:spcBef>
              <a:buFont typeface="Wingdings" panose="05000000000000000000" pitchFamily="2" charset="2"/>
              <a:buChar char="v"/>
            </a:pPr>
            <a:r>
              <a:rPr lang="fr-FR" sz="2400" b="1" dirty="0">
                <a:solidFill>
                  <a:srgbClr val="FFFF00"/>
                </a:solidFill>
                <a:latin typeface="Arial" panose="020B0604020202020204" pitchFamily="34" charset="0"/>
                <a:cs typeface="Arial" panose="020B0604020202020204" pitchFamily="34" charset="0"/>
              </a:rPr>
              <a:t>la date ;</a:t>
            </a:r>
          </a:p>
          <a:p>
            <a:pPr marL="342900" indent="-342900">
              <a:spcBef>
                <a:spcPts val="1200"/>
              </a:spcBef>
              <a:buFont typeface="Wingdings" panose="05000000000000000000" pitchFamily="2" charset="2"/>
              <a:buChar char="v"/>
            </a:pPr>
            <a:r>
              <a:rPr lang="fr-FR" sz="2400" b="1" dirty="0">
                <a:solidFill>
                  <a:srgbClr val="FFFF00"/>
                </a:solidFill>
                <a:latin typeface="Arial" panose="020B0604020202020204" pitchFamily="34" charset="0"/>
                <a:cs typeface="Arial" panose="020B0604020202020204" pitchFamily="34" charset="0"/>
              </a:rPr>
              <a:t>le délai des prestations et/ou de la livraison ;</a:t>
            </a:r>
          </a:p>
          <a:p>
            <a:pPr marL="342900" indent="-342900">
              <a:spcBef>
                <a:spcPts val="1200"/>
              </a:spcBef>
              <a:buFont typeface="Wingdings" panose="05000000000000000000" pitchFamily="2" charset="2"/>
              <a:buChar char="v"/>
            </a:pPr>
            <a:r>
              <a:rPr lang="fr-FR" sz="2400" b="1" dirty="0">
                <a:solidFill>
                  <a:srgbClr val="FFFF00"/>
                </a:solidFill>
                <a:latin typeface="Arial" panose="020B0604020202020204" pitchFamily="34" charset="0"/>
                <a:cs typeface="Arial" panose="020B0604020202020204" pitchFamily="34" charset="0"/>
              </a:rPr>
              <a:t>le prix précisant le montant HT, la TVA et le TTC ;</a:t>
            </a:r>
          </a:p>
          <a:p>
            <a:pPr marL="342900" indent="-342900">
              <a:spcBef>
                <a:spcPts val="1200"/>
              </a:spcBef>
              <a:buFont typeface="Wingdings" panose="05000000000000000000" pitchFamily="2" charset="2"/>
              <a:buChar char="v"/>
            </a:pPr>
            <a:r>
              <a:rPr lang="fr-FR" sz="2400" b="1" dirty="0">
                <a:solidFill>
                  <a:srgbClr val="FFFF00"/>
                </a:solidFill>
                <a:latin typeface="Arial" panose="020B0604020202020204" pitchFamily="34" charset="0"/>
                <a:cs typeface="Arial" panose="020B0604020202020204" pitchFamily="34" charset="0"/>
              </a:rPr>
              <a:t>la durée de validité de l’offre. </a:t>
            </a:r>
          </a:p>
        </p:txBody>
      </p:sp>
      <p:sp>
        <p:nvSpPr>
          <p:cNvPr id="4" name="Titre 1">
            <a:extLst>
              <a:ext uri="{FF2B5EF4-FFF2-40B4-BE49-F238E27FC236}">
                <a16:creationId xmlns:a16="http://schemas.microsoft.com/office/drawing/2014/main" id="{F2AAAF35-F9DE-4CCB-7F1F-861F8293A6F8}"/>
              </a:ext>
            </a:extLst>
          </p:cNvPr>
          <p:cNvSpPr txBox="1">
            <a:spLocks/>
          </p:cNvSpPr>
          <p:nvPr/>
        </p:nvSpPr>
        <p:spPr>
          <a:xfrm>
            <a:off x="324118" y="628917"/>
            <a:ext cx="10092266" cy="570964"/>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800"/>
              </a:spcBef>
            </a:pPr>
            <a:r>
              <a:rPr lang="fr-FR" sz="3200" b="1" dirty="0">
                <a:solidFill>
                  <a:srgbClr val="00B0F0"/>
                </a:solidFill>
                <a:latin typeface="Arial" panose="020B0604020202020204" pitchFamily="34" charset="0"/>
                <a:cs typeface="Arial" panose="020B0604020202020204" pitchFamily="34" charset="0"/>
              </a:rPr>
              <a:t>Le devis</a:t>
            </a:r>
          </a:p>
        </p:txBody>
      </p:sp>
      <p:pic>
        <p:nvPicPr>
          <p:cNvPr id="2050" name="Picture 2" descr="Devis | Besoin d'un devis pour un logo ? | Auralix">
            <a:extLst>
              <a:ext uri="{FF2B5EF4-FFF2-40B4-BE49-F238E27FC236}">
                <a16:creationId xmlns:a16="http://schemas.microsoft.com/office/drawing/2014/main" id="{1C62C015-A00A-7D5F-DD5E-C47157E33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033" y="400057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81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80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br>
              <a:rPr lang="fr-FR" sz="3200" b="1" dirty="0">
                <a:latin typeface="Arial" panose="020B0604020202020204" pitchFamily="34" charset="0"/>
                <a:cs typeface="Arial" panose="020B0604020202020204" pitchFamily="34" charset="0"/>
              </a:rPr>
            </a:br>
            <a:endParaRPr lang="fr-FR" sz="3200" b="1" dirty="0">
              <a:latin typeface="Arial" panose="020B0604020202020204" pitchFamily="34" charset="0"/>
              <a:cs typeface="Arial" panose="020B0604020202020204" pitchFamily="34" charset="0"/>
            </a:endParaRPr>
          </a:p>
        </p:txBody>
      </p:sp>
      <p:sp>
        <p:nvSpPr>
          <p:cNvPr id="3" name="Rectangle 2"/>
          <p:cNvSpPr/>
          <p:nvPr/>
        </p:nvSpPr>
        <p:spPr>
          <a:xfrm>
            <a:off x="596900" y="2357438"/>
            <a:ext cx="10998200" cy="3216265"/>
          </a:xfrm>
          <a:prstGeom prst="rect">
            <a:avLst/>
          </a:prstGeom>
        </p:spPr>
        <p:txBody>
          <a:bodyPr wrap="square">
            <a:spAutoFit/>
          </a:bodyPr>
          <a:lstStyle/>
          <a:p>
            <a:pPr>
              <a:spcBef>
                <a:spcPts val="1200"/>
              </a:spcBef>
              <a:spcAft>
                <a:spcPts val="1800"/>
              </a:spcAft>
            </a:pPr>
            <a:r>
              <a:rPr lang="fr-FR" sz="2800" b="1" dirty="0">
                <a:solidFill>
                  <a:srgbClr val="FFFF00"/>
                </a:solidFill>
                <a:latin typeface="Arial" panose="020B0604020202020204" pitchFamily="34" charset="0"/>
                <a:cs typeface="Arial" panose="020B0604020202020204" pitchFamily="34" charset="0"/>
              </a:rPr>
              <a:t>Bon de commande </a:t>
            </a:r>
            <a:endParaRPr lang="fr-FR" sz="2800" dirty="0">
              <a:solidFill>
                <a:srgbClr val="FFFF00"/>
              </a:solidFill>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q"/>
            </a:pPr>
            <a:r>
              <a:rPr lang="fr-FR" sz="2400" dirty="0">
                <a:latin typeface="Arial" panose="020B0604020202020204" pitchFamily="34" charset="0"/>
                <a:cs typeface="Arial" panose="020B0604020202020204" pitchFamily="34" charset="0"/>
              </a:rPr>
              <a:t>Il matérialise l’accord avec le client. </a:t>
            </a:r>
          </a:p>
          <a:p>
            <a:pPr marL="342900" indent="-342900" algn="just">
              <a:spcBef>
                <a:spcPts val="1200"/>
              </a:spcBef>
              <a:buFont typeface="Wingdings" panose="05000000000000000000" pitchFamily="2" charset="2"/>
              <a:buChar char="q"/>
            </a:pPr>
            <a:r>
              <a:rPr lang="fr-FR" sz="2400" dirty="0">
                <a:latin typeface="Arial" panose="020B0604020202020204" pitchFamily="34" charset="0"/>
                <a:cs typeface="Arial" panose="020B0604020202020204" pitchFamily="34" charset="0"/>
              </a:rPr>
              <a:t>Il rappelle les conditions générales de vente, les droits et les obligations de l’entreprise et de son client et peut confirmer ou modifier certaines clauses ou éléments de la proposition commerciale. </a:t>
            </a:r>
          </a:p>
          <a:p>
            <a:pPr algn="ctr">
              <a:spcBef>
                <a:spcPts val="2400"/>
              </a:spcBef>
            </a:pPr>
            <a:r>
              <a:rPr lang="fr-FR" sz="2400" b="1" dirty="0">
                <a:solidFill>
                  <a:srgbClr val="FFFF00"/>
                </a:solidFill>
                <a:latin typeface="Arial" panose="020B0604020202020204" pitchFamily="34" charset="0"/>
                <a:cs typeface="Arial" panose="020B0604020202020204" pitchFamily="34" charset="0"/>
              </a:rPr>
              <a:t>Ce peut être le devis retourné daté et signé </a:t>
            </a:r>
          </a:p>
        </p:txBody>
      </p:sp>
      <p:sp>
        <p:nvSpPr>
          <p:cNvPr id="4" name="Titre 1">
            <a:extLst>
              <a:ext uri="{FF2B5EF4-FFF2-40B4-BE49-F238E27FC236}">
                <a16:creationId xmlns:a16="http://schemas.microsoft.com/office/drawing/2014/main" id="{3E311244-DFB0-CE1A-F311-E91F4A230083}"/>
              </a:ext>
            </a:extLst>
          </p:cNvPr>
          <p:cNvSpPr txBox="1">
            <a:spLocks/>
          </p:cNvSpPr>
          <p:nvPr/>
        </p:nvSpPr>
        <p:spPr>
          <a:xfrm>
            <a:off x="231819" y="680253"/>
            <a:ext cx="10092266" cy="550332"/>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a:solidFill>
                  <a:srgbClr val="00B0F0"/>
                </a:solidFill>
                <a:latin typeface="Arial" panose="020B0604020202020204" pitchFamily="34" charset="0"/>
                <a:cs typeface="Arial" panose="020B0604020202020204" pitchFamily="34" charset="0"/>
              </a:rPr>
              <a:t>Le bon de commande et le bon de livraison</a:t>
            </a:r>
          </a:p>
        </p:txBody>
      </p:sp>
      <p:pic>
        <p:nvPicPr>
          <p:cNvPr id="4098" name="Picture 2" descr="Faire un bon de commande, mode d'emploi et modèle gratuit">
            <a:extLst>
              <a:ext uri="{FF2B5EF4-FFF2-40B4-BE49-F238E27FC236}">
                <a16:creationId xmlns:a16="http://schemas.microsoft.com/office/drawing/2014/main" id="{53DA367C-632F-7167-A7BF-51D5F1D25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425" y="1341429"/>
            <a:ext cx="1710947" cy="17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9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344" y="45434"/>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p>
        </p:txBody>
      </p:sp>
      <p:sp>
        <p:nvSpPr>
          <p:cNvPr id="3" name="Rectangle 2"/>
          <p:cNvSpPr/>
          <p:nvPr/>
        </p:nvSpPr>
        <p:spPr>
          <a:xfrm>
            <a:off x="777859" y="1551211"/>
            <a:ext cx="10521205" cy="3662541"/>
          </a:xfrm>
          <a:prstGeom prst="rect">
            <a:avLst/>
          </a:prstGeom>
        </p:spPr>
        <p:txBody>
          <a:bodyPr wrap="square">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Bon de commande </a:t>
            </a:r>
            <a:endParaRPr lang="fr-FR" sz="2800" dirty="0">
              <a:solidFill>
                <a:srgbClr val="FFFF00"/>
              </a:solidFill>
              <a:latin typeface="Arial" panose="020B0604020202020204" pitchFamily="34" charset="0"/>
              <a:cs typeface="Arial" panose="020B0604020202020204" pitchFamily="34" charset="0"/>
            </a:endParaRPr>
          </a:p>
          <a:p>
            <a:pPr algn="just">
              <a:spcBef>
                <a:spcPts val="2400"/>
              </a:spcBef>
            </a:pPr>
            <a:r>
              <a:rPr lang="fr-FR" sz="2400" dirty="0">
                <a:latin typeface="Arial" panose="020B0604020202020204" pitchFamily="34" charset="0"/>
                <a:cs typeface="Arial" panose="020B0604020202020204" pitchFamily="34" charset="0"/>
              </a:rPr>
              <a:t>Généralement, l’entreprise envoie une confirmation de commande par mél ou par courrier. </a:t>
            </a:r>
          </a:p>
          <a:p>
            <a:pPr marL="342900" indent="-342900" algn="just">
              <a:spcBef>
                <a:spcPts val="2400"/>
              </a:spcBef>
              <a:buFont typeface="Symbol" panose="05050102010706020507" pitchFamily="18" charset="2"/>
              <a:buChar char="Þ"/>
            </a:pPr>
            <a:r>
              <a:rPr lang="fr-FR" sz="2400" dirty="0">
                <a:latin typeface="Arial" panose="020B0604020202020204" pitchFamily="34" charset="0"/>
                <a:cs typeface="Arial" panose="020B0604020202020204" pitchFamily="34" charset="0"/>
              </a:rPr>
              <a:t>Si le devis prévoit un acompte, il doit être joint au bon de commande pour validation. </a:t>
            </a:r>
          </a:p>
          <a:p>
            <a:pPr marL="342900" indent="-342900" algn="just">
              <a:spcBef>
                <a:spcPts val="2400"/>
              </a:spcBef>
              <a:buFont typeface="Symbol" panose="05050102010706020507" pitchFamily="18" charset="2"/>
              <a:buChar char="Þ"/>
            </a:pPr>
            <a:r>
              <a:rPr lang="fr-FR" sz="2400" dirty="0">
                <a:latin typeface="Arial" panose="020B0604020202020204" pitchFamily="34" charset="0"/>
                <a:cs typeface="Arial" panose="020B0604020202020204" pitchFamily="34" charset="0"/>
              </a:rPr>
              <a:t>Avant de confirmer la commande, il est conseillé de contrôler la solvabilité du client, les quantités commandées et les prix indiqués. </a:t>
            </a:r>
          </a:p>
        </p:txBody>
      </p:sp>
      <p:sp>
        <p:nvSpPr>
          <p:cNvPr id="4" name="Titre 1">
            <a:extLst>
              <a:ext uri="{FF2B5EF4-FFF2-40B4-BE49-F238E27FC236}">
                <a16:creationId xmlns:a16="http://schemas.microsoft.com/office/drawing/2014/main" id="{F9320723-70F9-258A-7A62-1EFB95CD8622}"/>
              </a:ext>
            </a:extLst>
          </p:cNvPr>
          <p:cNvSpPr txBox="1">
            <a:spLocks/>
          </p:cNvSpPr>
          <p:nvPr/>
        </p:nvSpPr>
        <p:spPr>
          <a:xfrm>
            <a:off x="231819" y="680253"/>
            <a:ext cx="10092266" cy="550332"/>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b="1" dirty="0">
                <a:solidFill>
                  <a:srgbClr val="00B0F0"/>
                </a:solidFill>
                <a:latin typeface="Arial" panose="020B0604020202020204" pitchFamily="34" charset="0"/>
                <a:cs typeface="Arial" panose="020B0604020202020204" pitchFamily="34" charset="0"/>
              </a:rPr>
              <a:t>Le bon de commande et le bon de livraison</a:t>
            </a:r>
          </a:p>
        </p:txBody>
      </p:sp>
    </p:spTree>
    <p:extLst>
      <p:ext uri="{BB962C8B-B14F-4D97-AF65-F5344CB8AC3E}">
        <p14:creationId xmlns:p14="http://schemas.microsoft.com/office/powerpoint/2010/main" val="1182704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80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t>
            </a:r>
            <a:r>
              <a:rPr lang="fr-FR" sz="3200" b="1" dirty="0">
                <a:solidFill>
                  <a:srgbClr val="00B0F0"/>
                </a:solidFill>
                <a:latin typeface="Arial" panose="020B0604020202020204" pitchFamily="34" charset="0"/>
                <a:cs typeface="Arial" panose="020B0604020202020204" pitchFamily="34" charset="0"/>
              </a:rPr>
              <a:t>Le bon de commande  et le bon de livraison</a:t>
            </a: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14" y="1078576"/>
            <a:ext cx="9288171" cy="5649113"/>
          </a:xfrm>
          <a:prstGeom prst="rect">
            <a:avLst/>
          </a:prstGeom>
        </p:spPr>
      </p:pic>
    </p:spTree>
    <p:extLst>
      <p:ext uri="{BB962C8B-B14F-4D97-AF65-F5344CB8AC3E}">
        <p14:creationId xmlns:p14="http://schemas.microsoft.com/office/powerpoint/2010/main" val="1795547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799"/>
            <a:ext cx="10092266" cy="989169"/>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br>
              <a:rPr lang="fr-FR" sz="3200" b="1" dirty="0">
                <a:latin typeface="Arial" panose="020B0604020202020204" pitchFamily="34" charset="0"/>
                <a:cs typeface="Arial" panose="020B0604020202020204" pitchFamily="34" charset="0"/>
              </a:rPr>
            </a:b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t>
            </a:r>
            <a:r>
              <a:rPr lang="fr-FR" sz="3200" b="1" dirty="0">
                <a:solidFill>
                  <a:srgbClr val="00B0F0"/>
                </a:solidFill>
                <a:latin typeface="Arial" panose="020B0604020202020204" pitchFamily="34" charset="0"/>
                <a:cs typeface="Arial" panose="020B0604020202020204" pitchFamily="34" charset="0"/>
              </a:rPr>
              <a:t>Le bon de commande et le bon de livraison</a:t>
            </a:r>
          </a:p>
        </p:txBody>
      </p:sp>
      <p:sp>
        <p:nvSpPr>
          <p:cNvPr id="4" name="Rectangle 3"/>
          <p:cNvSpPr/>
          <p:nvPr/>
        </p:nvSpPr>
        <p:spPr>
          <a:xfrm>
            <a:off x="913025" y="2561405"/>
            <a:ext cx="9838267" cy="2677656"/>
          </a:xfrm>
          <a:prstGeom prst="rect">
            <a:avLst/>
          </a:prstGeom>
        </p:spPr>
        <p:txBody>
          <a:bodyPr wrap="square">
            <a:spAutoFit/>
          </a:bodyPr>
          <a:lstStyle/>
          <a:p>
            <a:pPr>
              <a:spcBef>
                <a:spcPts val="2400"/>
              </a:spcBef>
            </a:pPr>
            <a:r>
              <a:rPr lang="fr-FR" sz="2800" b="1" dirty="0">
                <a:solidFill>
                  <a:srgbClr val="FFFF00"/>
                </a:solidFill>
                <a:latin typeface="Arial" panose="020B0604020202020204" pitchFamily="34" charset="0"/>
                <a:cs typeface="Arial" panose="020B0604020202020204" pitchFamily="34" charset="0"/>
              </a:rPr>
              <a:t>Bon de livraison </a:t>
            </a:r>
            <a:endParaRPr lang="fr-FR" sz="2800" dirty="0">
              <a:solidFill>
                <a:srgbClr val="FFFF00"/>
              </a:solidFill>
              <a:latin typeface="Arial" panose="020B0604020202020204" pitchFamily="34" charset="0"/>
              <a:cs typeface="Arial" panose="020B0604020202020204" pitchFamily="34" charset="0"/>
            </a:endParaRPr>
          </a:p>
          <a:p>
            <a:pPr>
              <a:spcBef>
                <a:spcPts val="2400"/>
              </a:spcBef>
            </a:pPr>
            <a:r>
              <a:rPr lang="fr-FR" sz="2400" b="1" dirty="0">
                <a:latin typeface="Arial" panose="020B0604020202020204" pitchFamily="34" charset="0"/>
                <a:cs typeface="Arial" panose="020B0604020202020204" pitchFamily="34" charset="0"/>
              </a:rPr>
              <a:t>Il confirme l’exécution de la commande</a:t>
            </a:r>
          </a:p>
          <a:p>
            <a:pPr algn="just">
              <a:spcBef>
                <a:spcPts val="2400"/>
              </a:spcBef>
            </a:pPr>
            <a:r>
              <a:rPr lang="fr-FR" sz="2400" dirty="0">
                <a:latin typeface="Arial" panose="020B0604020202020204" pitchFamily="34" charset="0"/>
                <a:cs typeface="Arial" panose="020B0604020202020204" pitchFamily="34" charset="0"/>
              </a:rPr>
              <a:t>En général, il accompagne le bien livré et doit être signé par le client afin d’attester de la bonne livraison et/ou réception du bien ou du service. </a:t>
            </a:r>
          </a:p>
        </p:txBody>
      </p:sp>
      <p:pic>
        <p:nvPicPr>
          <p:cNvPr id="1028" name="Picture 4" descr="Bon de livraison exemple à télécharger gratuitement - ClicFacture">
            <a:extLst>
              <a:ext uri="{FF2B5EF4-FFF2-40B4-BE49-F238E27FC236}">
                <a16:creationId xmlns:a16="http://schemas.microsoft.com/office/drawing/2014/main" id="{76C99F78-4836-012C-101B-52EAA6AC3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821" y="1536377"/>
            <a:ext cx="1747459" cy="173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4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86" y="694684"/>
            <a:ext cx="10092266" cy="687647"/>
          </a:xfrm>
        </p:spPr>
        <p:txBody>
          <a:bodyPr>
            <a:normAutofit fontScale="90000"/>
          </a:bodyPr>
          <a:lstStyle/>
          <a:p>
            <a:pPr>
              <a:spcBef>
                <a:spcPts val="1200"/>
              </a:spcBef>
            </a:pPr>
            <a:r>
              <a:rPr lang="fr-FR" sz="3200" b="1">
                <a:latin typeface="Arial" panose="020B0604020202020204" pitchFamily="34" charset="0"/>
                <a:cs typeface="Arial" panose="020B0604020202020204" pitchFamily="34" charset="0"/>
              </a:rPr>
              <a:t>2. Documents commerciaux</a:t>
            </a:r>
            <a:br>
              <a:rPr lang="fr-FR" sz="3200" b="1">
                <a:latin typeface="Arial" panose="020B0604020202020204" pitchFamily="34" charset="0"/>
                <a:cs typeface="Arial" panose="020B0604020202020204" pitchFamily="34" charset="0"/>
              </a:rPr>
            </a:br>
            <a:br>
              <a:rPr lang="fr-FR" sz="3200" b="1">
                <a:latin typeface="Arial" panose="020B0604020202020204" pitchFamily="34" charset="0"/>
                <a:cs typeface="Arial" panose="020B0604020202020204" pitchFamily="34" charset="0"/>
              </a:rPr>
            </a:br>
            <a:r>
              <a:rPr lang="fr-FR" sz="3200" b="1">
                <a:latin typeface="Arial" panose="020B0604020202020204" pitchFamily="34" charset="0"/>
                <a:cs typeface="Arial" panose="020B0604020202020204" pitchFamily="34" charset="0"/>
              </a:rPr>
              <a:t>                                       </a:t>
            </a:r>
            <a:r>
              <a:rPr lang="fr-FR" sz="3200" b="1">
                <a:solidFill>
                  <a:srgbClr val="00B0F0"/>
                </a:solidFill>
                <a:latin typeface="Arial" panose="020B0604020202020204" pitchFamily="34" charset="0"/>
                <a:cs typeface="Arial" panose="020B0604020202020204" pitchFamily="34" charset="0"/>
              </a:rPr>
              <a:t>La facture</a:t>
            </a:r>
            <a:endParaRPr lang="fr-FR" sz="3200" b="1" dirty="0">
              <a:solidFill>
                <a:srgbClr val="00B0F0"/>
              </a:solidFill>
              <a:latin typeface="Arial" panose="020B0604020202020204" pitchFamily="34" charset="0"/>
              <a:cs typeface="Arial" panose="020B0604020202020204" pitchFamily="34" charset="0"/>
            </a:endParaRPr>
          </a:p>
        </p:txBody>
      </p:sp>
      <p:sp>
        <p:nvSpPr>
          <p:cNvPr id="3" name="Rectangle 2"/>
          <p:cNvSpPr/>
          <p:nvPr/>
        </p:nvSpPr>
        <p:spPr>
          <a:xfrm>
            <a:off x="1249164" y="2600522"/>
            <a:ext cx="10148552" cy="2246769"/>
          </a:xfrm>
          <a:prstGeom prst="rect">
            <a:avLst/>
          </a:prstGeom>
        </p:spPr>
        <p:txBody>
          <a:bodyPr wrap="square">
            <a:spAutoFit/>
          </a:bodyPr>
          <a:lstStyle/>
          <a:p>
            <a:pPr>
              <a:spcBef>
                <a:spcPts val="2400"/>
              </a:spcBef>
            </a:pPr>
            <a:r>
              <a:rPr lang="fr-FR" sz="2800" b="1" dirty="0">
                <a:solidFill>
                  <a:srgbClr val="FFFF00"/>
                </a:solidFill>
                <a:latin typeface="Arial" panose="020B0604020202020204" pitchFamily="34" charset="0"/>
                <a:cs typeface="Arial" panose="020B0604020202020204" pitchFamily="34" charset="0"/>
              </a:rPr>
              <a:t>Facture de doit </a:t>
            </a:r>
          </a:p>
          <a:p>
            <a:pPr algn="just">
              <a:spcBef>
                <a:spcPts val="2400"/>
              </a:spcBef>
            </a:pPr>
            <a:r>
              <a:rPr lang="fr-FR" sz="2400" dirty="0">
                <a:latin typeface="Arial" panose="020B0604020202020204" pitchFamily="34" charset="0"/>
                <a:cs typeface="Arial" panose="020B0604020202020204" pitchFamily="34" charset="0"/>
              </a:rPr>
              <a:t>Elle résulte d’une obligation légale (code du commerce – article L 441-3). </a:t>
            </a:r>
          </a:p>
          <a:p>
            <a:pPr algn="just">
              <a:spcBef>
                <a:spcPts val="2400"/>
              </a:spcBef>
            </a:pPr>
            <a:r>
              <a:rPr lang="fr-FR" sz="2400" dirty="0">
                <a:latin typeface="Arial" panose="020B0604020202020204" pitchFamily="34" charset="0"/>
                <a:cs typeface="Arial" panose="020B0604020202020204" pitchFamily="34" charset="0"/>
              </a:rPr>
              <a:t>C’est le document par lequel l’entreprise demande le paiement des sommes dues en échange des prestations fournies. </a:t>
            </a:r>
          </a:p>
        </p:txBody>
      </p:sp>
      <p:pic>
        <p:nvPicPr>
          <p:cNvPr id="4" name="Picture 2" descr="Factures : modifications à prendre en compte ・ CAPEB">
            <a:extLst>
              <a:ext uri="{FF2B5EF4-FFF2-40B4-BE49-F238E27FC236}">
                <a16:creationId xmlns:a16="http://schemas.microsoft.com/office/drawing/2014/main" id="{D5E1AF74-1720-85EC-0160-EE6B42241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528" y="1271811"/>
            <a:ext cx="1697879" cy="137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75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80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1. Documents commerciaux</a:t>
            </a: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t>
            </a:r>
            <a:r>
              <a:rPr lang="fr-FR" sz="3200" b="1" dirty="0">
                <a:solidFill>
                  <a:srgbClr val="00B0F0"/>
                </a:solidFill>
                <a:latin typeface="Arial" panose="020B0604020202020204" pitchFamily="34" charset="0"/>
                <a:cs typeface="Arial" panose="020B0604020202020204" pitchFamily="34" charset="0"/>
              </a:rPr>
              <a:t>La facture</a:t>
            </a: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45" y="2753032"/>
            <a:ext cx="10739417" cy="3794885"/>
          </a:xfrm>
          <a:prstGeom prst="rect">
            <a:avLst/>
          </a:prstGeom>
        </p:spPr>
      </p:pic>
      <p:sp>
        <p:nvSpPr>
          <p:cNvPr id="4" name="Rectangle 3"/>
          <p:cNvSpPr/>
          <p:nvPr/>
        </p:nvSpPr>
        <p:spPr>
          <a:xfrm>
            <a:off x="381000" y="1128918"/>
            <a:ext cx="10947400" cy="1477328"/>
          </a:xfrm>
          <a:prstGeom prst="rect">
            <a:avLst/>
          </a:prstGeom>
        </p:spPr>
        <p:txBody>
          <a:bodyPr wrap="square">
            <a:spAutoFit/>
          </a:bodyPr>
          <a:lstStyle/>
          <a:p>
            <a:pPr>
              <a:spcBef>
                <a:spcPts val="1200"/>
              </a:spcBef>
            </a:pPr>
            <a:r>
              <a:rPr lang="fr-FR" sz="3200" b="1" dirty="0">
                <a:solidFill>
                  <a:srgbClr val="FFFF00"/>
                </a:solidFill>
                <a:latin typeface="Arial" panose="020B0604020202020204" pitchFamily="34" charset="0"/>
                <a:cs typeface="Arial" panose="020B0604020202020204" pitchFamily="34" charset="0"/>
              </a:rPr>
              <a:t>Facture de doit </a:t>
            </a:r>
          </a:p>
          <a:p>
            <a:pPr algn="just">
              <a:spcBef>
                <a:spcPts val="1200"/>
              </a:spcBef>
            </a:pPr>
            <a:r>
              <a:rPr lang="fr-FR" sz="2400" dirty="0">
                <a:latin typeface="Arial" panose="020B0604020202020204" pitchFamily="34" charset="0"/>
                <a:cs typeface="Arial" panose="020B0604020202020204" pitchFamily="34" charset="0"/>
              </a:rPr>
              <a:t>La directive européenne du 20 décembre 2001 fixe les mentions obligatoires en matière de TVA pour tous les pays de la Communauté européenne. </a:t>
            </a:r>
          </a:p>
        </p:txBody>
      </p:sp>
    </p:spTree>
    <p:extLst>
      <p:ext uri="{BB962C8B-B14F-4D97-AF65-F5344CB8AC3E}">
        <p14:creationId xmlns:p14="http://schemas.microsoft.com/office/powerpoint/2010/main" val="2009873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1800"/>
            <a:ext cx="10092266" cy="550332"/>
          </a:xfrm>
        </p:spPr>
        <p:txBody>
          <a:bodyPr>
            <a:normAutofit fontScale="90000"/>
          </a:bodyPr>
          <a:lstStyle/>
          <a:p>
            <a:r>
              <a:rPr lang="fr-FR" sz="3200" b="1" dirty="0">
                <a:latin typeface="Arial" panose="020B0604020202020204" pitchFamily="34" charset="0"/>
                <a:cs typeface="Arial" panose="020B0604020202020204" pitchFamily="34" charset="0"/>
              </a:rPr>
              <a:t>2. Documents commerciaux</a:t>
            </a: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t>
            </a:r>
            <a:r>
              <a:rPr lang="fr-FR" sz="3200" b="1" dirty="0">
                <a:solidFill>
                  <a:srgbClr val="00B0F0"/>
                </a:solidFill>
                <a:latin typeface="Arial" panose="020B0604020202020204" pitchFamily="34" charset="0"/>
                <a:cs typeface="Arial" panose="020B0604020202020204" pitchFamily="34" charset="0"/>
              </a:rPr>
              <a:t>La facture</a:t>
            </a:r>
          </a:p>
        </p:txBody>
      </p:sp>
      <p:sp>
        <p:nvSpPr>
          <p:cNvPr id="3" name="Rectangle 2"/>
          <p:cNvSpPr/>
          <p:nvPr/>
        </p:nvSpPr>
        <p:spPr>
          <a:xfrm>
            <a:off x="703925" y="1482382"/>
            <a:ext cx="10646655" cy="4909036"/>
          </a:xfrm>
          <a:prstGeom prst="rect">
            <a:avLst/>
          </a:prstGeom>
        </p:spPr>
        <p:txBody>
          <a:bodyPr wrap="square">
            <a:spAutoFit/>
          </a:bodyPr>
          <a:lstStyle/>
          <a:p>
            <a:pPr>
              <a:spcBef>
                <a:spcPts val="1200"/>
              </a:spcBef>
              <a:spcAft>
                <a:spcPts val="1800"/>
              </a:spcAft>
            </a:pPr>
            <a:r>
              <a:rPr lang="fr-FR" sz="3200" b="1" dirty="0">
                <a:solidFill>
                  <a:srgbClr val="FFFF00"/>
                </a:solidFill>
                <a:latin typeface="Arial" panose="020B0604020202020204" pitchFamily="34" charset="0"/>
                <a:cs typeface="Arial" panose="020B0604020202020204" pitchFamily="34" charset="0"/>
              </a:rPr>
              <a:t>Facture d’avoir </a:t>
            </a:r>
            <a:endParaRPr lang="fr-FR" sz="3200" dirty="0">
              <a:solidFill>
                <a:srgbClr val="FFFF00"/>
              </a:solidFill>
              <a:latin typeface="Arial" panose="020B0604020202020204" pitchFamily="34" charset="0"/>
              <a:cs typeface="Arial" panose="020B0604020202020204" pitchFamily="34" charset="0"/>
            </a:endParaRPr>
          </a:p>
          <a:p>
            <a:pPr algn="just">
              <a:spcBef>
                <a:spcPts val="1200"/>
              </a:spcBef>
            </a:pPr>
            <a:r>
              <a:rPr lang="fr-FR" sz="2400" dirty="0">
                <a:latin typeface="Arial" panose="020B0604020202020204" pitchFamily="34" charset="0"/>
                <a:cs typeface="Arial" panose="020B0604020202020204" pitchFamily="34" charset="0"/>
              </a:rPr>
              <a:t>Elle annule en partie ou en totalité une facture de doit. </a:t>
            </a:r>
          </a:p>
          <a:p>
            <a:pPr marL="342900" indent="-342900" algn="just">
              <a:spcBef>
                <a:spcPts val="1200"/>
              </a:spcBef>
              <a:buFont typeface="Symbol" panose="05050102010706020507" pitchFamily="18" charset="2"/>
              <a:buChar char="Þ"/>
            </a:pPr>
            <a:r>
              <a:rPr lang="fr-FR" sz="2400" dirty="0">
                <a:latin typeface="Arial" panose="020B0604020202020204" pitchFamily="34" charset="0"/>
                <a:cs typeface="Arial" panose="020B0604020202020204" pitchFamily="34" charset="0"/>
              </a:rPr>
              <a:t>Elle est faite à l’occasion d’un retour de marchandises ou d’un rabais, d’une remise ou d’une ristourne accordée après facturation. </a:t>
            </a:r>
          </a:p>
          <a:p>
            <a:pPr marL="342900" indent="-342900" algn="just">
              <a:spcBef>
                <a:spcPts val="1200"/>
              </a:spcBef>
              <a:buFont typeface="Symbol" panose="05050102010706020507" pitchFamily="18" charset="2"/>
              <a:buChar char="Þ"/>
            </a:pPr>
            <a:r>
              <a:rPr lang="fr-FR" sz="2400" dirty="0">
                <a:latin typeface="Arial" panose="020B0604020202020204" pitchFamily="34" charset="0"/>
                <a:cs typeface="Arial" panose="020B0604020202020204" pitchFamily="34" charset="0"/>
              </a:rPr>
              <a:t>Les contraintes légales sont les mêmes que celles de la facture et les modalités de calcul sont les mêmes que celles qui ont servi à la création de la facture initiale mais inversées. </a:t>
            </a:r>
          </a:p>
          <a:p>
            <a:pPr marL="342900" indent="-342900" algn="just">
              <a:spcBef>
                <a:spcPts val="1200"/>
              </a:spcBef>
              <a:buFont typeface="Symbol" panose="05050102010706020507" pitchFamily="18" charset="2"/>
              <a:buChar char="Þ"/>
            </a:pPr>
            <a:r>
              <a:rPr lang="fr-FR" sz="2400" dirty="0">
                <a:latin typeface="Arial" panose="020B0604020202020204" pitchFamily="34" charset="0"/>
                <a:cs typeface="Arial" panose="020B0604020202020204" pitchFamily="34" charset="0"/>
              </a:rPr>
              <a:t>Si un acompte a été versé, la facture doit le déduire du net à payer. </a:t>
            </a:r>
          </a:p>
          <a:p>
            <a:pPr algn="ctr">
              <a:spcBef>
                <a:spcPts val="1200"/>
              </a:spcBef>
            </a:pPr>
            <a:r>
              <a:rPr lang="fr-FR" sz="2400" b="1" dirty="0">
                <a:solidFill>
                  <a:srgbClr val="00B0F0"/>
                </a:solidFill>
                <a:latin typeface="Arial" panose="020B0604020202020204" pitchFamily="34" charset="0"/>
                <a:cs typeface="Arial" panose="020B0604020202020204" pitchFamily="34" charset="0"/>
              </a:rPr>
              <a:t>Les factures doivent être conservées pendant 10 ans (délai de la prescription commerciale). </a:t>
            </a:r>
          </a:p>
        </p:txBody>
      </p:sp>
      <p:pic>
        <p:nvPicPr>
          <p:cNvPr id="5122" name="Picture 2" descr="Faire un avoir : explication et exemple d'avoir - ClicFacture">
            <a:extLst>
              <a:ext uri="{FF2B5EF4-FFF2-40B4-BE49-F238E27FC236}">
                <a16:creationId xmlns:a16="http://schemas.microsoft.com/office/drawing/2014/main" id="{44DB8B93-BF5D-A715-7B7D-0F51BE630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192" y="231095"/>
            <a:ext cx="1502074" cy="150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51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235</TotalTime>
  <Words>548</Words>
  <Application>Microsoft Office PowerPoint</Application>
  <PresentationFormat>Grand écran</PresentationFormat>
  <Paragraphs>45</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Century Gothic</vt:lpstr>
      <vt:lpstr>Symbol</vt:lpstr>
      <vt:lpstr>Wingdings</vt:lpstr>
      <vt:lpstr>Wingdings 3</vt:lpstr>
      <vt:lpstr>Ion</vt:lpstr>
      <vt:lpstr>2. Documents commerciaux</vt:lpstr>
      <vt:lpstr>2. Documents commerciaux</vt:lpstr>
      <vt:lpstr>2. Documents commerciaux </vt:lpstr>
      <vt:lpstr>2. Documents commerciaux</vt:lpstr>
      <vt:lpstr>2. Documents commerciaux                 Le bon de commande  et le bon de livraison</vt:lpstr>
      <vt:lpstr>2. Documents commerciaux                     Le bon de commande et le bon de livraison</vt:lpstr>
      <vt:lpstr>2. Documents commerciaux                                         La facture</vt:lpstr>
      <vt:lpstr>1. Documents commerciaux                                        La facture</vt:lpstr>
      <vt:lpstr>2. Documents commerciaux                                         La facture</vt:lpstr>
      <vt:lpstr>2. Documents commerciaux La facture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36</cp:revision>
  <dcterms:created xsi:type="dcterms:W3CDTF">2014-01-14T07:42:30Z</dcterms:created>
  <dcterms:modified xsi:type="dcterms:W3CDTF">2023-01-19T22:47:19Z</dcterms:modified>
</cp:coreProperties>
</file>