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CB3231-C9E9-4856-946B-B930E510AFCD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B7181E6C-B41C-4535-B76F-4C99873B2AAE}">
      <dgm:prSet phldrT="[Texte]" custT="1"/>
      <dgm:spPr/>
      <dgm:t>
        <a:bodyPr/>
        <a:lstStyle/>
        <a:p>
          <a:pPr algn="l"/>
          <a:r>
            <a:rPr lang="fr-FR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Paramétrage application</a:t>
          </a:r>
        </a:p>
      </dgm:t>
    </dgm:pt>
    <dgm:pt modelId="{2B36327E-2404-4C86-AC1F-64A1F6329B08}" type="parTrans" cxnId="{F7D2FCEC-6FDC-49D5-806C-16C4F771B03D}">
      <dgm:prSet/>
      <dgm:spPr/>
      <dgm:t>
        <a:bodyPr/>
        <a:lstStyle/>
        <a:p>
          <a:pPr algn="l"/>
          <a:endParaRPr lang="fr-FR" sz="16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6D59A22-2FA3-4E0F-A1B8-A8B97A99866A}" type="sibTrans" cxnId="{F7D2FCEC-6FDC-49D5-806C-16C4F771B03D}">
      <dgm:prSet custT="1"/>
      <dgm:spPr/>
      <dgm:t>
        <a:bodyPr/>
        <a:lstStyle/>
        <a:p>
          <a:pPr algn="l"/>
          <a:endParaRPr lang="fr-FR" sz="16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DE3836C-61FF-4299-B8D9-E67772858B4A}">
      <dgm:prSet phldrT="[Texte]" custT="1"/>
      <dgm:spPr/>
      <dgm:t>
        <a:bodyPr/>
        <a:lstStyle/>
        <a:p>
          <a:pPr algn="l"/>
          <a:r>
            <a:rPr lang="fr-FR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Saisie des bases </a:t>
          </a:r>
        </a:p>
      </dgm:t>
    </dgm:pt>
    <dgm:pt modelId="{6188E0B1-C1D6-4470-AEC6-D1F8D061BCBE}" type="parTrans" cxnId="{404620BF-042F-4047-B957-677B4593F820}">
      <dgm:prSet/>
      <dgm:spPr/>
      <dgm:t>
        <a:bodyPr/>
        <a:lstStyle/>
        <a:p>
          <a:pPr algn="l"/>
          <a:endParaRPr lang="fr-FR" sz="16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E82FE4E-9132-4B10-8085-010B9CA5EA00}" type="sibTrans" cxnId="{404620BF-042F-4047-B957-677B4593F820}">
      <dgm:prSet custT="1"/>
      <dgm:spPr/>
      <dgm:t>
        <a:bodyPr/>
        <a:lstStyle/>
        <a:p>
          <a:pPr algn="l"/>
          <a:endParaRPr lang="fr-FR" sz="16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4C4A1F6-87D7-4A59-8194-35BE2F57ABFB}">
      <dgm:prSet phldrT="[Texte]" custT="1"/>
      <dgm:spPr/>
      <dgm:t>
        <a:bodyPr/>
        <a:lstStyle/>
        <a:p>
          <a:pPr algn="l"/>
          <a:r>
            <a:rPr lang="fr-FR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Utilisation, journalière et mensuelle</a:t>
          </a:r>
        </a:p>
      </dgm:t>
    </dgm:pt>
    <dgm:pt modelId="{07BCD0F8-0852-481C-863A-DB7816FE095E}" type="parTrans" cxnId="{44B7F32E-60BC-429A-9EB5-4BA43645CA57}">
      <dgm:prSet/>
      <dgm:spPr/>
      <dgm:t>
        <a:bodyPr/>
        <a:lstStyle/>
        <a:p>
          <a:pPr algn="l"/>
          <a:endParaRPr lang="fr-FR" sz="16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CF68C7-ACBF-4C9D-B5CC-08AC23A135F9}" type="sibTrans" cxnId="{44B7F32E-60BC-429A-9EB5-4BA43645CA57}">
      <dgm:prSet custT="1"/>
      <dgm:spPr/>
      <dgm:t>
        <a:bodyPr/>
        <a:lstStyle/>
        <a:p>
          <a:pPr algn="l"/>
          <a:endParaRPr lang="fr-FR" sz="16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761FF1D-FAD8-475B-8E75-9EFEA138AEE7}">
      <dgm:prSet custT="1"/>
      <dgm:spPr/>
      <dgm:t>
        <a:bodyPr/>
        <a:lstStyle/>
        <a:p>
          <a:pPr algn="l"/>
          <a:r>
            <a:rPr lang="fr-FR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Inventaire, document de synthèse, clôture</a:t>
          </a:r>
        </a:p>
      </dgm:t>
    </dgm:pt>
    <dgm:pt modelId="{27DAF2F4-4A5E-44FC-B6AD-40A5A8707B37}" type="parTrans" cxnId="{3015F77E-5A55-47D3-AB3D-0020C5A3DFF2}">
      <dgm:prSet/>
      <dgm:spPr/>
      <dgm:t>
        <a:bodyPr/>
        <a:lstStyle/>
        <a:p>
          <a:pPr algn="l"/>
          <a:endParaRPr lang="fr-FR" sz="16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CB0AA3C-DEFC-45DB-A7E7-B3291A151882}" type="sibTrans" cxnId="{3015F77E-5A55-47D3-AB3D-0020C5A3DFF2}">
      <dgm:prSet/>
      <dgm:spPr/>
      <dgm:t>
        <a:bodyPr/>
        <a:lstStyle/>
        <a:p>
          <a:pPr algn="l"/>
          <a:endParaRPr lang="fr-FR" sz="16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7CD2F23-7D75-46E7-A48D-B089E0A5D165}" type="pres">
      <dgm:prSet presAssocID="{9CCB3231-C9E9-4856-946B-B930E510AFCD}" presName="outerComposite" presStyleCnt="0">
        <dgm:presLayoutVars>
          <dgm:chMax val="5"/>
          <dgm:dir/>
          <dgm:resizeHandles val="exact"/>
        </dgm:presLayoutVars>
      </dgm:prSet>
      <dgm:spPr/>
    </dgm:pt>
    <dgm:pt modelId="{101E8BE3-75AA-4195-8F2A-1021872B3B02}" type="pres">
      <dgm:prSet presAssocID="{9CCB3231-C9E9-4856-946B-B930E510AFCD}" presName="dummyMaxCanvas" presStyleCnt="0">
        <dgm:presLayoutVars/>
      </dgm:prSet>
      <dgm:spPr/>
    </dgm:pt>
    <dgm:pt modelId="{77670704-BA69-49EB-824E-B206A9608BF9}" type="pres">
      <dgm:prSet presAssocID="{9CCB3231-C9E9-4856-946B-B930E510AFCD}" presName="FourNodes_1" presStyleLbl="node1" presStyleIdx="0" presStyleCnt="4">
        <dgm:presLayoutVars>
          <dgm:bulletEnabled val="1"/>
        </dgm:presLayoutVars>
      </dgm:prSet>
      <dgm:spPr/>
    </dgm:pt>
    <dgm:pt modelId="{425D74A9-7A27-4247-9ECC-14C3FA8443CA}" type="pres">
      <dgm:prSet presAssocID="{9CCB3231-C9E9-4856-946B-B930E510AFCD}" presName="FourNodes_2" presStyleLbl="node1" presStyleIdx="1" presStyleCnt="4" custScaleY="66411">
        <dgm:presLayoutVars>
          <dgm:bulletEnabled val="1"/>
        </dgm:presLayoutVars>
      </dgm:prSet>
      <dgm:spPr/>
    </dgm:pt>
    <dgm:pt modelId="{15CF19ED-60DB-441D-89A3-FAE044F68D6F}" type="pres">
      <dgm:prSet presAssocID="{9CCB3231-C9E9-4856-946B-B930E510AFCD}" presName="FourNodes_3" presStyleLbl="node1" presStyleIdx="2" presStyleCnt="4">
        <dgm:presLayoutVars>
          <dgm:bulletEnabled val="1"/>
        </dgm:presLayoutVars>
      </dgm:prSet>
      <dgm:spPr/>
    </dgm:pt>
    <dgm:pt modelId="{8919007B-4F55-4C8F-AD3E-F7CD0B9FEE49}" type="pres">
      <dgm:prSet presAssocID="{9CCB3231-C9E9-4856-946B-B930E510AFCD}" presName="FourNodes_4" presStyleLbl="node1" presStyleIdx="3" presStyleCnt="4" custLinFactNeighborX="185" custLinFactNeighborY="0">
        <dgm:presLayoutVars>
          <dgm:bulletEnabled val="1"/>
        </dgm:presLayoutVars>
      </dgm:prSet>
      <dgm:spPr/>
    </dgm:pt>
    <dgm:pt modelId="{F8304FBF-F1E2-432B-9474-F8E2E85AC885}" type="pres">
      <dgm:prSet presAssocID="{9CCB3231-C9E9-4856-946B-B930E510AFCD}" presName="FourConn_1-2" presStyleLbl="fgAccFollowNode1" presStyleIdx="0" presStyleCnt="3">
        <dgm:presLayoutVars>
          <dgm:bulletEnabled val="1"/>
        </dgm:presLayoutVars>
      </dgm:prSet>
      <dgm:spPr/>
    </dgm:pt>
    <dgm:pt modelId="{0135E00D-1D70-4FF1-87C5-B223D86E38AC}" type="pres">
      <dgm:prSet presAssocID="{9CCB3231-C9E9-4856-946B-B930E510AFCD}" presName="FourConn_2-3" presStyleLbl="fgAccFollowNode1" presStyleIdx="1" presStyleCnt="3">
        <dgm:presLayoutVars>
          <dgm:bulletEnabled val="1"/>
        </dgm:presLayoutVars>
      </dgm:prSet>
      <dgm:spPr/>
    </dgm:pt>
    <dgm:pt modelId="{7926DC64-A493-4BE1-BDC8-81EF4F76EC3A}" type="pres">
      <dgm:prSet presAssocID="{9CCB3231-C9E9-4856-946B-B930E510AFCD}" presName="FourConn_3-4" presStyleLbl="fgAccFollowNode1" presStyleIdx="2" presStyleCnt="3">
        <dgm:presLayoutVars>
          <dgm:bulletEnabled val="1"/>
        </dgm:presLayoutVars>
      </dgm:prSet>
      <dgm:spPr/>
    </dgm:pt>
    <dgm:pt modelId="{88396AA2-DB08-4A23-9A45-612EDF29AA5E}" type="pres">
      <dgm:prSet presAssocID="{9CCB3231-C9E9-4856-946B-B930E510AFCD}" presName="FourNodes_1_text" presStyleLbl="node1" presStyleIdx="3" presStyleCnt="4">
        <dgm:presLayoutVars>
          <dgm:bulletEnabled val="1"/>
        </dgm:presLayoutVars>
      </dgm:prSet>
      <dgm:spPr/>
    </dgm:pt>
    <dgm:pt modelId="{A292461E-4430-420F-AB77-D2FCE8B73AC8}" type="pres">
      <dgm:prSet presAssocID="{9CCB3231-C9E9-4856-946B-B930E510AFCD}" presName="FourNodes_2_text" presStyleLbl="node1" presStyleIdx="3" presStyleCnt="4">
        <dgm:presLayoutVars>
          <dgm:bulletEnabled val="1"/>
        </dgm:presLayoutVars>
      </dgm:prSet>
      <dgm:spPr/>
    </dgm:pt>
    <dgm:pt modelId="{1BE113F9-1635-4F8E-93B8-9838D17B7BCB}" type="pres">
      <dgm:prSet presAssocID="{9CCB3231-C9E9-4856-946B-B930E510AFCD}" presName="FourNodes_3_text" presStyleLbl="node1" presStyleIdx="3" presStyleCnt="4">
        <dgm:presLayoutVars>
          <dgm:bulletEnabled val="1"/>
        </dgm:presLayoutVars>
      </dgm:prSet>
      <dgm:spPr/>
    </dgm:pt>
    <dgm:pt modelId="{6ABEB5E2-5CCF-49C6-9781-C52C49408B8D}" type="pres">
      <dgm:prSet presAssocID="{9CCB3231-C9E9-4856-946B-B930E510AFCD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427BB403-128B-4346-BFF0-0AFDF8A50BFB}" type="presOf" srcId="{B7181E6C-B41C-4535-B76F-4C99873B2AAE}" destId="{77670704-BA69-49EB-824E-B206A9608BF9}" srcOrd="0" destOrd="0" presId="urn:microsoft.com/office/officeart/2005/8/layout/vProcess5"/>
    <dgm:cxn modelId="{C5D06A0D-5977-4DFD-8FFF-1D123DFA7980}" type="presOf" srcId="{C6D59A22-2FA3-4E0F-A1B8-A8B97A99866A}" destId="{F8304FBF-F1E2-432B-9474-F8E2E85AC885}" srcOrd="0" destOrd="0" presId="urn:microsoft.com/office/officeart/2005/8/layout/vProcess5"/>
    <dgm:cxn modelId="{9E7E010E-C410-4DF4-847D-AE5BA04A3BD9}" type="presOf" srcId="{F4C4A1F6-87D7-4A59-8194-35BE2F57ABFB}" destId="{15CF19ED-60DB-441D-89A3-FAE044F68D6F}" srcOrd="0" destOrd="0" presId="urn:microsoft.com/office/officeart/2005/8/layout/vProcess5"/>
    <dgm:cxn modelId="{DA0E4725-39DD-48CA-AC50-FB9D978834D2}" type="presOf" srcId="{3761FF1D-FAD8-475B-8E75-9EFEA138AEE7}" destId="{6ABEB5E2-5CCF-49C6-9781-C52C49408B8D}" srcOrd="1" destOrd="0" presId="urn:microsoft.com/office/officeart/2005/8/layout/vProcess5"/>
    <dgm:cxn modelId="{44B7F32E-60BC-429A-9EB5-4BA43645CA57}" srcId="{9CCB3231-C9E9-4856-946B-B930E510AFCD}" destId="{F4C4A1F6-87D7-4A59-8194-35BE2F57ABFB}" srcOrd="2" destOrd="0" parTransId="{07BCD0F8-0852-481C-863A-DB7816FE095E}" sibTransId="{9ECF68C7-ACBF-4C9D-B5CC-08AC23A135F9}"/>
    <dgm:cxn modelId="{87BAD76E-1E71-4642-A570-82EE289653B2}" type="presOf" srcId="{9DE3836C-61FF-4299-B8D9-E67772858B4A}" destId="{425D74A9-7A27-4247-9ECC-14C3FA8443CA}" srcOrd="0" destOrd="0" presId="urn:microsoft.com/office/officeart/2005/8/layout/vProcess5"/>
    <dgm:cxn modelId="{E508C071-4EF6-4DFF-96EA-BF7CB026527C}" type="presOf" srcId="{9ECF68C7-ACBF-4C9D-B5CC-08AC23A135F9}" destId="{7926DC64-A493-4BE1-BDC8-81EF4F76EC3A}" srcOrd="0" destOrd="0" presId="urn:microsoft.com/office/officeart/2005/8/layout/vProcess5"/>
    <dgm:cxn modelId="{646BA357-82E8-429C-A18E-EB76DC98CB9C}" type="presOf" srcId="{3761FF1D-FAD8-475B-8E75-9EFEA138AEE7}" destId="{8919007B-4F55-4C8F-AD3E-F7CD0B9FEE49}" srcOrd="0" destOrd="0" presId="urn:microsoft.com/office/officeart/2005/8/layout/vProcess5"/>
    <dgm:cxn modelId="{3015F77E-5A55-47D3-AB3D-0020C5A3DFF2}" srcId="{9CCB3231-C9E9-4856-946B-B930E510AFCD}" destId="{3761FF1D-FAD8-475B-8E75-9EFEA138AEE7}" srcOrd="3" destOrd="0" parTransId="{27DAF2F4-4A5E-44FC-B6AD-40A5A8707B37}" sibTransId="{FCB0AA3C-DEFC-45DB-A7E7-B3291A151882}"/>
    <dgm:cxn modelId="{E5F56E7F-5746-49A8-A209-B3EA638AA949}" type="presOf" srcId="{F4C4A1F6-87D7-4A59-8194-35BE2F57ABFB}" destId="{1BE113F9-1635-4F8E-93B8-9838D17B7BCB}" srcOrd="1" destOrd="0" presId="urn:microsoft.com/office/officeart/2005/8/layout/vProcess5"/>
    <dgm:cxn modelId="{3B2EAE8D-14B2-4657-89DD-8E8E6471CB36}" type="presOf" srcId="{9DE3836C-61FF-4299-B8D9-E67772858B4A}" destId="{A292461E-4430-420F-AB77-D2FCE8B73AC8}" srcOrd="1" destOrd="0" presId="urn:microsoft.com/office/officeart/2005/8/layout/vProcess5"/>
    <dgm:cxn modelId="{B4B04C94-0DAD-43C6-B437-BDE1C71EFC9C}" type="presOf" srcId="{B7181E6C-B41C-4535-B76F-4C99873B2AAE}" destId="{88396AA2-DB08-4A23-9A45-612EDF29AA5E}" srcOrd="1" destOrd="0" presId="urn:microsoft.com/office/officeart/2005/8/layout/vProcess5"/>
    <dgm:cxn modelId="{404620BF-042F-4047-B957-677B4593F820}" srcId="{9CCB3231-C9E9-4856-946B-B930E510AFCD}" destId="{9DE3836C-61FF-4299-B8D9-E67772858B4A}" srcOrd="1" destOrd="0" parTransId="{6188E0B1-C1D6-4470-AEC6-D1F8D061BCBE}" sibTransId="{3E82FE4E-9132-4B10-8085-010B9CA5EA00}"/>
    <dgm:cxn modelId="{8C7C7ADE-4959-46F5-B323-BAED0B3F94E4}" type="presOf" srcId="{9CCB3231-C9E9-4856-946B-B930E510AFCD}" destId="{A7CD2F23-7D75-46E7-A48D-B089E0A5D165}" srcOrd="0" destOrd="0" presId="urn:microsoft.com/office/officeart/2005/8/layout/vProcess5"/>
    <dgm:cxn modelId="{126865DF-990B-4E3A-8167-0D1E8501F481}" type="presOf" srcId="{3E82FE4E-9132-4B10-8085-010B9CA5EA00}" destId="{0135E00D-1D70-4FF1-87C5-B223D86E38AC}" srcOrd="0" destOrd="0" presId="urn:microsoft.com/office/officeart/2005/8/layout/vProcess5"/>
    <dgm:cxn modelId="{F7D2FCEC-6FDC-49D5-806C-16C4F771B03D}" srcId="{9CCB3231-C9E9-4856-946B-B930E510AFCD}" destId="{B7181E6C-B41C-4535-B76F-4C99873B2AAE}" srcOrd="0" destOrd="0" parTransId="{2B36327E-2404-4C86-AC1F-64A1F6329B08}" sibTransId="{C6D59A22-2FA3-4E0F-A1B8-A8B97A99866A}"/>
    <dgm:cxn modelId="{3FB6D820-61EC-4E01-BC90-597FA01124E4}" type="presParOf" srcId="{A7CD2F23-7D75-46E7-A48D-B089E0A5D165}" destId="{101E8BE3-75AA-4195-8F2A-1021872B3B02}" srcOrd="0" destOrd="0" presId="urn:microsoft.com/office/officeart/2005/8/layout/vProcess5"/>
    <dgm:cxn modelId="{E498E07D-D3FF-469F-8BF4-FDC5AFE405E0}" type="presParOf" srcId="{A7CD2F23-7D75-46E7-A48D-B089E0A5D165}" destId="{77670704-BA69-49EB-824E-B206A9608BF9}" srcOrd="1" destOrd="0" presId="urn:microsoft.com/office/officeart/2005/8/layout/vProcess5"/>
    <dgm:cxn modelId="{FC254178-E92F-445B-9040-3802E224B8F1}" type="presParOf" srcId="{A7CD2F23-7D75-46E7-A48D-B089E0A5D165}" destId="{425D74A9-7A27-4247-9ECC-14C3FA8443CA}" srcOrd="2" destOrd="0" presId="urn:microsoft.com/office/officeart/2005/8/layout/vProcess5"/>
    <dgm:cxn modelId="{50BD5847-9D1B-49B8-8261-BAC08425D0D8}" type="presParOf" srcId="{A7CD2F23-7D75-46E7-A48D-B089E0A5D165}" destId="{15CF19ED-60DB-441D-89A3-FAE044F68D6F}" srcOrd="3" destOrd="0" presId="urn:microsoft.com/office/officeart/2005/8/layout/vProcess5"/>
    <dgm:cxn modelId="{B1F395DB-796B-48FE-862C-733CCDA723BF}" type="presParOf" srcId="{A7CD2F23-7D75-46E7-A48D-B089E0A5D165}" destId="{8919007B-4F55-4C8F-AD3E-F7CD0B9FEE49}" srcOrd="4" destOrd="0" presId="urn:microsoft.com/office/officeart/2005/8/layout/vProcess5"/>
    <dgm:cxn modelId="{A779A492-2855-413C-B6E7-0A6F1667F5B5}" type="presParOf" srcId="{A7CD2F23-7D75-46E7-A48D-B089E0A5D165}" destId="{F8304FBF-F1E2-432B-9474-F8E2E85AC885}" srcOrd="5" destOrd="0" presId="urn:microsoft.com/office/officeart/2005/8/layout/vProcess5"/>
    <dgm:cxn modelId="{D1350DBA-9B82-4249-AFA7-B657E318F4A5}" type="presParOf" srcId="{A7CD2F23-7D75-46E7-A48D-B089E0A5D165}" destId="{0135E00D-1D70-4FF1-87C5-B223D86E38AC}" srcOrd="6" destOrd="0" presId="urn:microsoft.com/office/officeart/2005/8/layout/vProcess5"/>
    <dgm:cxn modelId="{7461DCCB-8B4C-4DDF-B7B8-1BE962014B22}" type="presParOf" srcId="{A7CD2F23-7D75-46E7-A48D-B089E0A5D165}" destId="{7926DC64-A493-4BE1-BDC8-81EF4F76EC3A}" srcOrd="7" destOrd="0" presId="urn:microsoft.com/office/officeart/2005/8/layout/vProcess5"/>
    <dgm:cxn modelId="{5D00F919-FAC9-4C31-93F4-47C5EAC0AD70}" type="presParOf" srcId="{A7CD2F23-7D75-46E7-A48D-B089E0A5D165}" destId="{88396AA2-DB08-4A23-9A45-612EDF29AA5E}" srcOrd="8" destOrd="0" presId="urn:microsoft.com/office/officeart/2005/8/layout/vProcess5"/>
    <dgm:cxn modelId="{3C078455-F994-489C-8AB2-BC0166819F3A}" type="presParOf" srcId="{A7CD2F23-7D75-46E7-A48D-B089E0A5D165}" destId="{A292461E-4430-420F-AB77-D2FCE8B73AC8}" srcOrd="9" destOrd="0" presId="urn:microsoft.com/office/officeart/2005/8/layout/vProcess5"/>
    <dgm:cxn modelId="{93FB14C3-4B0E-4C07-B61A-C16E913BC365}" type="presParOf" srcId="{A7CD2F23-7D75-46E7-A48D-B089E0A5D165}" destId="{1BE113F9-1635-4F8E-93B8-9838D17B7BCB}" srcOrd="10" destOrd="0" presId="urn:microsoft.com/office/officeart/2005/8/layout/vProcess5"/>
    <dgm:cxn modelId="{BF26D356-9219-4842-B421-633022754332}" type="presParOf" srcId="{A7CD2F23-7D75-46E7-A48D-B089E0A5D165}" destId="{6ABEB5E2-5CCF-49C6-9781-C52C49408B8D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670704-BA69-49EB-824E-B206A9608BF9}">
      <dsp:nvSpPr>
        <dsp:cNvPr id="0" name=""/>
        <dsp:cNvSpPr/>
      </dsp:nvSpPr>
      <dsp:spPr>
        <a:xfrm>
          <a:off x="0" y="0"/>
          <a:ext cx="3165826" cy="65221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Paramétrage application</a:t>
          </a:r>
        </a:p>
      </dsp:txBody>
      <dsp:txXfrm>
        <a:off x="19103" y="19103"/>
        <a:ext cx="2406927" cy="614004"/>
      </dsp:txXfrm>
    </dsp:sp>
    <dsp:sp modelId="{425D74A9-7A27-4247-9ECC-14C3FA8443CA}">
      <dsp:nvSpPr>
        <dsp:cNvPr id="0" name=""/>
        <dsp:cNvSpPr/>
      </dsp:nvSpPr>
      <dsp:spPr>
        <a:xfrm>
          <a:off x="265137" y="880330"/>
          <a:ext cx="3165826" cy="433139"/>
        </a:xfrm>
        <a:prstGeom prst="roundRect">
          <a:avLst>
            <a:gd name="adj" fmla="val 10000"/>
          </a:avLst>
        </a:prstGeom>
        <a:solidFill>
          <a:schemeClr val="accent2">
            <a:hueOff val="8908"/>
            <a:satOff val="-25242"/>
            <a:lumOff val="156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Saisie des bases </a:t>
          </a:r>
        </a:p>
      </dsp:txBody>
      <dsp:txXfrm>
        <a:off x="277823" y="893016"/>
        <a:ext cx="2451379" cy="407767"/>
      </dsp:txXfrm>
    </dsp:sp>
    <dsp:sp modelId="{15CF19ED-60DB-441D-89A3-FAE044F68D6F}">
      <dsp:nvSpPr>
        <dsp:cNvPr id="0" name=""/>
        <dsp:cNvSpPr/>
      </dsp:nvSpPr>
      <dsp:spPr>
        <a:xfrm>
          <a:off x="526318" y="1541589"/>
          <a:ext cx="3165826" cy="652210"/>
        </a:xfrm>
        <a:prstGeom prst="roundRect">
          <a:avLst>
            <a:gd name="adj" fmla="val 10000"/>
          </a:avLst>
        </a:prstGeom>
        <a:solidFill>
          <a:schemeClr val="accent2">
            <a:hueOff val="17815"/>
            <a:satOff val="-50484"/>
            <a:lumOff val="313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Utilisation, journalière et mensuelle</a:t>
          </a:r>
        </a:p>
      </dsp:txBody>
      <dsp:txXfrm>
        <a:off x="545421" y="1560692"/>
        <a:ext cx="2442502" cy="614004"/>
      </dsp:txXfrm>
    </dsp:sp>
    <dsp:sp modelId="{8919007B-4F55-4C8F-AD3E-F7CD0B9FEE49}">
      <dsp:nvSpPr>
        <dsp:cNvPr id="0" name=""/>
        <dsp:cNvSpPr/>
      </dsp:nvSpPr>
      <dsp:spPr>
        <a:xfrm>
          <a:off x="791456" y="2312384"/>
          <a:ext cx="3165826" cy="652210"/>
        </a:xfrm>
        <a:prstGeom prst="roundRect">
          <a:avLst>
            <a:gd name="adj" fmla="val 10000"/>
          </a:avLst>
        </a:prstGeom>
        <a:solidFill>
          <a:schemeClr val="accent2">
            <a:hueOff val="26723"/>
            <a:satOff val="-75726"/>
            <a:lumOff val="470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Inventaire, document de synthèse, clôture</a:t>
          </a:r>
        </a:p>
      </dsp:txBody>
      <dsp:txXfrm>
        <a:off x="810559" y="2331487"/>
        <a:ext cx="2438545" cy="614004"/>
      </dsp:txXfrm>
    </dsp:sp>
    <dsp:sp modelId="{F8304FBF-F1E2-432B-9474-F8E2E85AC885}">
      <dsp:nvSpPr>
        <dsp:cNvPr id="0" name=""/>
        <dsp:cNvSpPr/>
      </dsp:nvSpPr>
      <dsp:spPr>
        <a:xfrm>
          <a:off x="2741889" y="499534"/>
          <a:ext cx="423937" cy="42393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600" b="1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37275" y="499534"/>
        <a:ext cx="233165" cy="319013"/>
      </dsp:txXfrm>
    </dsp:sp>
    <dsp:sp modelId="{0135E00D-1D70-4FF1-87C5-B223D86E38AC}">
      <dsp:nvSpPr>
        <dsp:cNvPr id="0" name=""/>
        <dsp:cNvSpPr/>
      </dsp:nvSpPr>
      <dsp:spPr>
        <a:xfrm>
          <a:off x="3007027" y="1270328"/>
          <a:ext cx="423937" cy="42393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318151"/>
            <a:satOff val="-38733"/>
            <a:lumOff val="-143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318151"/>
              <a:satOff val="-38733"/>
              <a:lumOff val="-14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600" b="1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02413" y="1270328"/>
        <a:ext cx="233165" cy="319013"/>
      </dsp:txXfrm>
    </dsp:sp>
    <dsp:sp modelId="{7926DC64-A493-4BE1-BDC8-81EF4F76EC3A}">
      <dsp:nvSpPr>
        <dsp:cNvPr id="0" name=""/>
        <dsp:cNvSpPr/>
      </dsp:nvSpPr>
      <dsp:spPr>
        <a:xfrm>
          <a:off x="3268207" y="2041123"/>
          <a:ext cx="423937" cy="42393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636302"/>
            <a:satOff val="-77466"/>
            <a:lumOff val="-2861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636302"/>
              <a:satOff val="-77466"/>
              <a:lumOff val="-286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600" b="1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63593" y="2041123"/>
        <a:ext cx="233165" cy="3190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25/03/2023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25/03/2023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25/03/2023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25/03/2023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25/03/2023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25/03/2023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982200" cy="634999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Chap. 30 – Réaliser les opérations de fin d’exercice</a:t>
            </a:r>
            <a:endParaRPr lang="fr-FR" sz="5400" dirty="0"/>
          </a:p>
        </p:txBody>
      </p:sp>
      <p:sp>
        <p:nvSpPr>
          <p:cNvPr id="5" name="Rectangle 4"/>
          <p:cNvSpPr/>
          <p:nvPr/>
        </p:nvSpPr>
        <p:spPr>
          <a:xfrm>
            <a:off x="4755729" y="692138"/>
            <a:ext cx="26805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Problématique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6D7425D-AFD6-42A0-8276-B1A6D8F0CF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7" name="Diagramme 6">
            <a:extLst>
              <a:ext uri="{FF2B5EF4-FFF2-40B4-BE49-F238E27FC236}">
                <a16:creationId xmlns:a16="http://schemas.microsoft.com/office/drawing/2014/main" id="{CC5F12F0-BD0E-4764-92ED-9DF67D1756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56892437"/>
              </p:ext>
            </p:extLst>
          </p:nvPr>
        </p:nvGraphicFramePr>
        <p:xfrm>
          <a:off x="7714445" y="2019504"/>
          <a:ext cx="3957283" cy="29645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3">
            <a:extLst>
              <a:ext uri="{FF2B5EF4-FFF2-40B4-BE49-F238E27FC236}">
                <a16:creationId xmlns:a16="http://schemas.microsoft.com/office/drawing/2014/main" id="{8F7B98F9-7056-456E-A0AF-5265FFDF7B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171" y="1424386"/>
            <a:ext cx="7281274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19250" algn="l"/>
                <a:tab pos="1979613" algn="l"/>
                <a:tab pos="2339975" algn="l"/>
                <a:tab pos="2700338" algn="l"/>
                <a:tab pos="3060700" algn="l"/>
                <a:tab pos="3419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19250" algn="l"/>
                <a:tab pos="1979613" algn="l"/>
                <a:tab pos="2339975" algn="l"/>
                <a:tab pos="2700338" algn="l"/>
                <a:tab pos="3060700" algn="l"/>
                <a:tab pos="3419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19250" algn="l"/>
                <a:tab pos="1979613" algn="l"/>
                <a:tab pos="2339975" algn="l"/>
                <a:tab pos="2700338" algn="l"/>
                <a:tab pos="3060700" algn="l"/>
                <a:tab pos="3419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19250" algn="l"/>
                <a:tab pos="1979613" algn="l"/>
                <a:tab pos="2339975" algn="l"/>
                <a:tab pos="2700338" algn="l"/>
                <a:tab pos="3060700" algn="l"/>
                <a:tab pos="3419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19250" algn="l"/>
                <a:tab pos="1979613" algn="l"/>
                <a:tab pos="2339975" algn="l"/>
                <a:tab pos="2700338" algn="l"/>
                <a:tab pos="3060700" algn="l"/>
                <a:tab pos="3419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19250" algn="l"/>
                <a:tab pos="1979613" algn="l"/>
                <a:tab pos="2339975" algn="l"/>
                <a:tab pos="2700338" algn="l"/>
                <a:tab pos="3060700" algn="l"/>
                <a:tab pos="3419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19250" algn="l"/>
                <a:tab pos="1979613" algn="l"/>
                <a:tab pos="2339975" algn="l"/>
                <a:tab pos="2700338" algn="l"/>
                <a:tab pos="3060700" algn="l"/>
                <a:tab pos="3419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19250" algn="l"/>
                <a:tab pos="1979613" algn="l"/>
                <a:tab pos="2339975" algn="l"/>
                <a:tab pos="2700338" algn="l"/>
                <a:tab pos="3060700" algn="l"/>
                <a:tab pos="3419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19250" algn="l"/>
                <a:tab pos="1979613" algn="l"/>
                <a:tab pos="2339975" algn="l"/>
                <a:tab pos="2700338" algn="l"/>
                <a:tab pos="3060700" algn="l"/>
                <a:tab pos="3419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  <a:tab pos="900113" algn="l"/>
                <a:tab pos="1260475" algn="l"/>
                <a:tab pos="1619250" algn="l"/>
                <a:tab pos="1979613" algn="l"/>
                <a:tab pos="2339975" algn="l"/>
                <a:tab pos="2700338" algn="l"/>
                <a:tab pos="3060700" algn="l"/>
                <a:tab pos="3419475" algn="l"/>
              </a:tabLst>
            </a:pP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Chaque fin d’exercice, la société fait le point sur sa situation patrimoniale (Bilan) et sur son activité (Compte de résultat).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  <a:tab pos="900113" algn="l"/>
                <a:tab pos="1260475" algn="l"/>
                <a:tab pos="1619250" algn="l"/>
                <a:tab pos="1979613" algn="l"/>
                <a:tab pos="2339975" algn="l"/>
                <a:tab pos="2700338" algn="l"/>
                <a:tab pos="3060700" algn="l"/>
                <a:tab pos="3419475" algn="l"/>
              </a:tabLst>
            </a:pP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Au préalable, le comptable doit réaliser un certain nombre d’opérations destinées à régulariser les comptes afin que les documents de synthèse qui seront édités soient au plus près de la réalité financière.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  <a:tab pos="900113" algn="l"/>
                <a:tab pos="1260475" algn="l"/>
                <a:tab pos="1619250" algn="l"/>
                <a:tab pos="1979613" algn="l"/>
                <a:tab pos="2339975" algn="l"/>
                <a:tab pos="2700338" algn="l"/>
                <a:tab pos="3060700" algn="l"/>
                <a:tab pos="3419475" algn="l"/>
              </a:tabLst>
            </a:pP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Il doit : 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42900" marR="0" lvl="0" indent="-342900" algn="l" defTabSz="914400" rtl="0" eaLnBrk="0" fontAlgn="ctr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>
                <a:tab pos="539750" algn="l"/>
                <a:tab pos="900113" algn="l"/>
                <a:tab pos="1260475" algn="l"/>
                <a:tab pos="1619250" algn="l"/>
                <a:tab pos="1979613" algn="l"/>
                <a:tab pos="2339975" algn="l"/>
                <a:tab pos="2700338" algn="l"/>
                <a:tab pos="3060700" algn="l"/>
                <a:tab pos="3419475" algn="l"/>
              </a:tabLst>
            </a:pP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Régulariser la valeur des immobilisations par les amortissements,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42900" marR="0" lvl="0" indent="-342900" algn="l" defTabSz="914400" rtl="0" eaLnBrk="0" fontAlgn="ctr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>
                <a:tab pos="539750" algn="l"/>
                <a:tab pos="900113" algn="l"/>
                <a:tab pos="1260475" algn="l"/>
                <a:tab pos="1619250" algn="l"/>
                <a:tab pos="1979613" algn="l"/>
                <a:tab pos="2339975" algn="l"/>
                <a:tab pos="2700338" algn="l"/>
                <a:tab pos="3060700" algn="l"/>
                <a:tab pos="3419475" algn="l"/>
              </a:tabLst>
            </a:pP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Régulariser la valeur des créances, actions, stocks par les provisions,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42900" marR="0" lvl="0" indent="-342900" algn="l" defTabSz="914400" rtl="0" eaLnBrk="0" fontAlgn="ctr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>
                <a:tab pos="539750" algn="l"/>
                <a:tab pos="900113" algn="l"/>
                <a:tab pos="1260475" algn="l"/>
                <a:tab pos="1619250" algn="l"/>
                <a:tab pos="1979613" algn="l"/>
                <a:tab pos="2339975" algn="l"/>
                <a:tab pos="2700338" algn="l"/>
                <a:tab pos="3060700" algn="l"/>
                <a:tab pos="3419475" algn="l"/>
              </a:tabLst>
            </a:pP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Régulariser les charges et produits afin qu’ils soient affectés au bon exercice comptable,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42900" marR="0" lvl="0" indent="-342900" algn="l" defTabSz="914400" rtl="0" eaLnBrk="0" fontAlgn="ctr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>
                <a:tab pos="539750" algn="l"/>
                <a:tab pos="900113" algn="l"/>
                <a:tab pos="1260475" algn="l"/>
                <a:tab pos="1619250" algn="l"/>
                <a:tab pos="1979613" algn="l"/>
                <a:tab pos="2339975" algn="l"/>
                <a:tab pos="2700338" algn="l"/>
                <a:tab pos="3060700" algn="l"/>
                <a:tab pos="3419475" algn="l"/>
              </a:tabLst>
            </a:pP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Mettre à jour la valeur des stocks.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77821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208</TotalTime>
  <Words>134</Words>
  <Application>Microsoft Office PowerPoint</Application>
  <PresentationFormat>Grand écran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Century Gothic</vt:lpstr>
      <vt:lpstr>Wingdings</vt:lpstr>
      <vt:lpstr>Wingdings 3</vt:lpstr>
      <vt:lpstr>Ion</vt:lpstr>
      <vt:lpstr>Chap. 30 – Réaliser les opérations de fin d’exercice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32</cp:revision>
  <dcterms:created xsi:type="dcterms:W3CDTF">2014-01-14T07:42:30Z</dcterms:created>
  <dcterms:modified xsi:type="dcterms:W3CDTF">2023-03-25T19:51:53Z</dcterms:modified>
</cp:coreProperties>
</file>