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60" r:id="rId3"/>
    <p:sldId id="261" r:id="rId4"/>
    <p:sldId id="257" r:id="rId5"/>
    <p:sldId id="262" r:id="rId6"/>
    <p:sldId id="263" r:id="rId7"/>
    <p:sldId id="264" r:id="rId8"/>
    <p:sldId id="266" r:id="rId9"/>
    <p:sldId id="267" r:id="rId10"/>
    <p:sldId id="268" r:id="rId11"/>
    <p:sldId id="269"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1AC3A-654C-4837-BA1E-12A922D3F4BB}" type="doc">
      <dgm:prSet loTypeId="urn:microsoft.com/office/officeart/2009/3/layout/HorizontalOrganizationChart" loCatId="hierarchy" qsTypeId="urn:microsoft.com/office/officeart/2005/8/quickstyle/simple1" qsCatId="simple" csTypeId="urn:microsoft.com/office/officeart/2005/8/colors/accent2_2" csCatId="accent2" phldr="1"/>
      <dgm:spPr/>
      <dgm:t>
        <a:bodyPr/>
        <a:lstStyle/>
        <a:p>
          <a:endParaRPr lang="fr-FR"/>
        </a:p>
      </dgm:t>
    </dgm:pt>
    <dgm:pt modelId="{6F7F2896-FDC8-4747-BEAC-CD231BA3EAC9}">
      <dgm:prSet phldrT="[Texte]" custT="1"/>
      <dgm:spPr/>
      <dgm:t>
        <a:bodyPr/>
        <a:lstStyle/>
        <a:p>
          <a:r>
            <a:rPr lang="fr-FR" sz="2000" b="1" dirty="0">
              <a:latin typeface="Arial" panose="020B0604020202020204" pitchFamily="34" charset="0"/>
              <a:cs typeface="Arial" panose="020B0604020202020204" pitchFamily="34" charset="0"/>
            </a:rPr>
            <a:t>Elle est organisée en 4 ou 5 parties. </a:t>
          </a:r>
          <a:endParaRPr lang="fr-FR" sz="2000" b="1" dirty="0"/>
        </a:p>
      </dgm:t>
    </dgm:pt>
    <dgm:pt modelId="{E6FD4321-ADED-498F-A578-3F8AC28876A5}" type="parTrans" cxnId="{3605741A-2EE0-44BE-A04C-973637DEF210}">
      <dgm:prSet/>
      <dgm:spPr/>
      <dgm:t>
        <a:bodyPr/>
        <a:lstStyle/>
        <a:p>
          <a:endParaRPr lang="fr-FR"/>
        </a:p>
      </dgm:t>
    </dgm:pt>
    <dgm:pt modelId="{4DC05438-74C3-46CC-BD05-F1EE4C1CE098}" type="sibTrans" cxnId="{3605741A-2EE0-44BE-A04C-973637DEF210}">
      <dgm:prSet/>
      <dgm:spPr/>
      <dgm:t>
        <a:bodyPr/>
        <a:lstStyle/>
        <a:p>
          <a:endParaRPr lang="fr-FR"/>
        </a:p>
      </dgm:t>
    </dgm:pt>
    <dgm:pt modelId="{C06F441D-38CE-497D-8F17-6747AAEAD59F}">
      <dgm:prSet custT="1"/>
      <dgm:spPr/>
      <dgm:t>
        <a:bodyPr/>
        <a:lstStyle/>
        <a:p>
          <a:r>
            <a:rPr lang="fr-FR" sz="2000" b="1" dirty="0">
              <a:latin typeface="Arial" panose="020B0604020202020204" pitchFamily="34" charset="0"/>
              <a:cs typeface="Arial" panose="020B0604020202020204" pitchFamily="34" charset="0"/>
            </a:rPr>
            <a:t>l’</a:t>
          </a:r>
          <a:r>
            <a:rPr lang="fr-FR" sz="2000" b="1" dirty="0">
              <a:solidFill>
                <a:schemeClr val="bg1"/>
              </a:solidFill>
              <a:latin typeface="Arial" panose="020B0604020202020204" pitchFamily="34" charset="0"/>
              <a:cs typeface="Arial" panose="020B0604020202020204" pitchFamily="34" charset="0"/>
            </a:rPr>
            <a:t>en-tête</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comporte les coordonnées de l’émetteur, du destinataire et l’objet</a:t>
          </a:r>
        </a:p>
      </dgm:t>
    </dgm:pt>
    <dgm:pt modelId="{AF6FAE7B-084D-41AC-A584-C5F197CCA65C}" type="parTrans" cxnId="{8CAAF85C-38B2-4ACD-8862-9CB63432CA66}">
      <dgm:prSet/>
      <dgm:spPr/>
      <dgm:t>
        <a:bodyPr/>
        <a:lstStyle/>
        <a:p>
          <a:endParaRPr lang="fr-FR"/>
        </a:p>
      </dgm:t>
    </dgm:pt>
    <dgm:pt modelId="{27544985-7CD6-4F7B-9593-BFA02468EC0C}" type="sibTrans" cxnId="{8CAAF85C-38B2-4ACD-8862-9CB63432CA66}">
      <dgm:prSet/>
      <dgm:spPr/>
      <dgm:t>
        <a:bodyPr/>
        <a:lstStyle/>
        <a:p>
          <a:endParaRPr lang="fr-FR"/>
        </a:p>
      </dgm:t>
    </dgm:pt>
    <dgm:pt modelId="{C6D032DD-CCDA-42FE-8465-24E999BDCF8B}">
      <dgm:prSet custT="1"/>
      <dgm:spPr/>
      <dgm:t>
        <a:bodyPr/>
        <a:lstStyle/>
        <a:p>
          <a:r>
            <a:rPr lang="fr-FR" sz="2000" b="1" dirty="0">
              <a:solidFill>
                <a:schemeClr val="bg1"/>
              </a:solidFill>
              <a:latin typeface="Arial" panose="020B0604020202020204" pitchFamily="34" charset="0"/>
              <a:cs typeface="Arial" panose="020B0604020202020204" pitchFamily="34" charset="0"/>
            </a:rPr>
            <a:t>l’introduction</a:t>
          </a:r>
          <a:r>
            <a:rPr lang="fr-FR" sz="2000" b="1" dirty="0">
              <a:solidFill>
                <a:srgbClr val="FF000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expose en une phrase la situation ou cherche à accrocher le prospect par un bénéfice dont il peut bénéficier. Elle amène l’argumentation qui sera développée dans le corps du courrier</a:t>
          </a:r>
        </a:p>
      </dgm:t>
    </dgm:pt>
    <dgm:pt modelId="{101C329F-2245-41E2-A599-9A0B48CA2EAE}" type="parTrans" cxnId="{200C687D-6257-4B2B-8975-0780B4354661}">
      <dgm:prSet/>
      <dgm:spPr/>
      <dgm:t>
        <a:bodyPr/>
        <a:lstStyle/>
        <a:p>
          <a:endParaRPr lang="fr-FR"/>
        </a:p>
      </dgm:t>
    </dgm:pt>
    <dgm:pt modelId="{5C53284C-D635-4922-AFC4-8A6B9C9C1935}" type="sibTrans" cxnId="{200C687D-6257-4B2B-8975-0780B4354661}">
      <dgm:prSet/>
      <dgm:spPr/>
      <dgm:t>
        <a:bodyPr/>
        <a:lstStyle/>
        <a:p>
          <a:endParaRPr lang="fr-FR"/>
        </a:p>
      </dgm:t>
    </dgm:pt>
    <dgm:pt modelId="{F71F5804-225E-48B3-9CE6-D91591C69363}">
      <dgm:prSet custT="1"/>
      <dgm:spPr/>
      <dgm:t>
        <a:bodyPr/>
        <a:lstStyle/>
        <a:p>
          <a:r>
            <a:rPr lang="fr-FR" sz="2000" b="1" dirty="0">
              <a:latin typeface="Arial" panose="020B0604020202020204" pitchFamily="34" charset="0"/>
              <a:cs typeface="Arial" panose="020B0604020202020204" pitchFamily="34" charset="0"/>
            </a:rPr>
            <a:t>le </a:t>
          </a:r>
          <a:r>
            <a:rPr lang="fr-FR" sz="2000" b="1" dirty="0">
              <a:solidFill>
                <a:schemeClr val="bg1"/>
              </a:solidFill>
              <a:latin typeface="Arial" panose="020B0604020202020204" pitchFamily="34" charset="0"/>
              <a:cs typeface="Arial" panose="020B0604020202020204" pitchFamily="34" charset="0"/>
            </a:rPr>
            <a:t>corps</a:t>
          </a:r>
          <a:r>
            <a:rPr lang="fr-FR" sz="2000" b="1" dirty="0">
              <a:solidFill>
                <a:srgbClr val="FF000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contient et développe la demande ou la présentation commerciale </a:t>
          </a:r>
        </a:p>
      </dgm:t>
    </dgm:pt>
    <dgm:pt modelId="{429BBBE2-5A5D-4879-A09F-3E1E100D8FB6}" type="parTrans" cxnId="{BF922E48-626E-47B9-93CB-A5E424462410}">
      <dgm:prSet/>
      <dgm:spPr/>
      <dgm:t>
        <a:bodyPr/>
        <a:lstStyle/>
        <a:p>
          <a:endParaRPr lang="fr-FR"/>
        </a:p>
      </dgm:t>
    </dgm:pt>
    <dgm:pt modelId="{5FEF671B-3863-4D77-BCA6-82A18D32613E}" type="sibTrans" cxnId="{BF922E48-626E-47B9-93CB-A5E424462410}">
      <dgm:prSet/>
      <dgm:spPr/>
      <dgm:t>
        <a:bodyPr/>
        <a:lstStyle/>
        <a:p>
          <a:endParaRPr lang="fr-FR"/>
        </a:p>
      </dgm:t>
    </dgm:pt>
    <dgm:pt modelId="{C38B0E22-135D-4681-A0A6-815830507F7B}">
      <dgm:prSet custT="1"/>
      <dgm:spPr/>
      <dgm:t>
        <a:bodyPr/>
        <a:lstStyle/>
        <a:p>
          <a:r>
            <a:rPr lang="fr-FR" sz="2000" b="1" dirty="0">
              <a:latin typeface="Arial" panose="020B0604020202020204" pitchFamily="34" charset="0"/>
              <a:cs typeface="Arial" panose="020B0604020202020204" pitchFamily="34" charset="0"/>
            </a:rPr>
            <a:t>la </a:t>
          </a:r>
          <a:r>
            <a:rPr lang="fr-FR" sz="2000" b="1" dirty="0">
              <a:solidFill>
                <a:schemeClr val="bg1"/>
              </a:solidFill>
              <a:latin typeface="Arial" panose="020B0604020202020204" pitchFamily="34" charset="0"/>
              <a:cs typeface="Arial" panose="020B0604020202020204" pitchFamily="34" charset="0"/>
            </a:rPr>
            <a:t>conclusion</a:t>
          </a:r>
          <a:r>
            <a:rPr lang="fr-FR" sz="2000" b="1" dirty="0">
              <a:solidFill>
                <a:srgbClr val="FF000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indique ou rappelle l’action attendue du client ou du prospect </a:t>
          </a:r>
          <a:r>
            <a:rPr lang="fr-FR" sz="2000" dirty="0">
              <a:solidFill>
                <a:schemeClr val="tx1"/>
              </a:solidFill>
              <a:latin typeface="Arial" panose="020B0604020202020204" pitchFamily="34" charset="0"/>
              <a:cs typeface="Arial" panose="020B0604020202020204" pitchFamily="34" charset="0"/>
            </a:rPr>
            <a:t>en r</a:t>
          </a:r>
          <a:r>
            <a:rPr lang="fr-FR" sz="2000" dirty="0">
              <a:latin typeface="Arial" panose="020B0604020202020204" pitchFamily="34" charset="0"/>
              <a:cs typeface="Arial" panose="020B0604020202020204" pitchFamily="34" charset="0"/>
            </a:rPr>
            <a:t>ésumant le bénéfice qu’il en retirera</a:t>
          </a:r>
        </a:p>
      </dgm:t>
    </dgm:pt>
    <dgm:pt modelId="{AF6AC3D8-B733-42B3-9874-3F447E8F990B}" type="parTrans" cxnId="{67DE2A08-4F99-4E7A-B74F-D81C142A3663}">
      <dgm:prSet/>
      <dgm:spPr/>
      <dgm:t>
        <a:bodyPr/>
        <a:lstStyle/>
        <a:p>
          <a:endParaRPr lang="fr-FR"/>
        </a:p>
      </dgm:t>
    </dgm:pt>
    <dgm:pt modelId="{4A9341B3-ADC8-497C-867B-98316ACA59F9}" type="sibTrans" cxnId="{67DE2A08-4F99-4E7A-B74F-D81C142A3663}">
      <dgm:prSet/>
      <dgm:spPr/>
      <dgm:t>
        <a:bodyPr/>
        <a:lstStyle/>
        <a:p>
          <a:endParaRPr lang="fr-FR"/>
        </a:p>
      </dgm:t>
    </dgm:pt>
    <dgm:pt modelId="{E1D919A1-1981-49E0-9066-E41790A0B635}">
      <dgm:prSet custT="1"/>
      <dgm:spPr/>
      <dgm:t>
        <a:bodyPr/>
        <a:lstStyle/>
        <a:p>
          <a:r>
            <a:rPr lang="fr-FR" sz="2000" b="1" dirty="0">
              <a:solidFill>
                <a:srgbClr val="FFFFFF"/>
              </a:solidFill>
              <a:latin typeface="Arial" panose="020B0604020202020204" pitchFamily="34" charset="0"/>
              <a:cs typeface="Arial" panose="020B0604020202020204" pitchFamily="34" charset="0"/>
            </a:rPr>
            <a:t>la</a:t>
          </a:r>
          <a:r>
            <a:rPr lang="fr-FR" sz="2000" b="1" dirty="0">
              <a:solidFill>
                <a:srgbClr val="FF0000"/>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formule</a:t>
          </a:r>
          <a:r>
            <a:rPr lang="fr-FR" sz="2000" b="1" dirty="0">
              <a:solidFill>
                <a:srgbClr val="FF0000"/>
              </a:solidFill>
              <a:latin typeface="Arial" panose="020B0604020202020204" pitchFamily="34" charset="0"/>
              <a:cs typeface="Arial" panose="020B0604020202020204" pitchFamily="34" charset="0"/>
            </a:rPr>
            <a:t> </a:t>
          </a:r>
          <a:r>
            <a:rPr lang="fr-FR" sz="2000" b="1" dirty="0">
              <a:solidFill>
                <a:schemeClr val="bg1"/>
              </a:solidFill>
              <a:latin typeface="Arial" panose="020B0604020202020204" pitchFamily="34" charset="0"/>
              <a:cs typeface="Arial" panose="020B0604020202020204" pitchFamily="34" charset="0"/>
            </a:rPr>
            <a:t>de politesse </a:t>
          </a:r>
          <a:r>
            <a:rPr lang="fr-FR" sz="2000" dirty="0">
              <a:latin typeface="Arial" panose="020B0604020202020204" pitchFamily="34" charset="0"/>
              <a:cs typeface="Arial" panose="020B0604020202020204" pitchFamily="34" charset="0"/>
            </a:rPr>
            <a:t>(facultative sur une lettre publicitaire) doit être simple et directe. </a:t>
          </a:r>
        </a:p>
      </dgm:t>
    </dgm:pt>
    <dgm:pt modelId="{8D8FEAE8-B137-4B6C-81B7-D611F90B3F67}" type="parTrans" cxnId="{F9EBE289-8D5C-4ED7-863D-73EC9F2EB1EB}">
      <dgm:prSet/>
      <dgm:spPr/>
      <dgm:t>
        <a:bodyPr/>
        <a:lstStyle/>
        <a:p>
          <a:endParaRPr lang="fr-FR"/>
        </a:p>
      </dgm:t>
    </dgm:pt>
    <dgm:pt modelId="{27E2E6E8-22CD-436B-A8F4-5C24C4FCDAA5}" type="sibTrans" cxnId="{F9EBE289-8D5C-4ED7-863D-73EC9F2EB1EB}">
      <dgm:prSet/>
      <dgm:spPr/>
      <dgm:t>
        <a:bodyPr/>
        <a:lstStyle/>
        <a:p>
          <a:endParaRPr lang="fr-FR"/>
        </a:p>
      </dgm:t>
    </dgm:pt>
    <dgm:pt modelId="{366D41F8-C3FC-41C3-9288-ACCFC136C3A0}" type="pres">
      <dgm:prSet presAssocID="{D191AC3A-654C-4837-BA1E-12A922D3F4BB}" presName="hierChild1" presStyleCnt="0">
        <dgm:presLayoutVars>
          <dgm:orgChart val="1"/>
          <dgm:chPref val="1"/>
          <dgm:dir/>
          <dgm:animOne val="branch"/>
          <dgm:animLvl val="lvl"/>
          <dgm:resizeHandles/>
        </dgm:presLayoutVars>
      </dgm:prSet>
      <dgm:spPr/>
    </dgm:pt>
    <dgm:pt modelId="{351F3FFD-BB21-49B7-9880-749509A15B79}" type="pres">
      <dgm:prSet presAssocID="{6F7F2896-FDC8-4747-BEAC-CD231BA3EAC9}" presName="hierRoot1" presStyleCnt="0">
        <dgm:presLayoutVars>
          <dgm:hierBranch val="init"/>
        </dgm:presLayoutVars>
      </dgm:prSet>
      <dgm:spPr/>
    </dgm:pt>
    <dgm:pt modelId="{94328E33-334B-47D9-9B4F-EC67DF4431E3}" type="pres">
      <dgm:prSet presAssocID="{6F7F2896-FDC8-4747-BEAC-CD231BA3EAC9}" presName="rootComposite1" presStyleCnt="0"/>
      <dgm:spPr/>
    </dgm:pt>
    <dgm:pt modelId="{D3DD6C61-8DC2-420B-858A-4ED413B5F931}" type="pres">
      <dgm:prSet presAssocID="{6F7F2896-FDC8-4747-BEAC-CD231BA3EAC9}" presName="rootText1" presStyleLbl="node0" presStyleIdx="0" presStyleCnt="1" custScaleX="73516" custScaleY="210651">
        <dgm:presLayoutVars>
          <dgm:chPref val="3"/>
        </dgm:presLayoutVars>
      </dgm:prSet>
      <dgm:spPr/>
    </dgm:pt>
    <dgm:pt modelId="{63B1BC31-74C8-49AD-AC15-4533817F98A1}" type="pres">
      <dgm:prSet presAssocID="{6F7F2896-FDC8-4747-BEAC-CD231BA3EAC9}" presName="rootConnector1" presStyleLbl="node1" presStyleIdx="0" presStyleCnt="0"/>
      <dgm:spPr/>
    </dgm:pt>
    <dgm:pt modelId="{0C255EEB-E13D-40E2-BA56-8637F1DEE2E4}" type="pres">
      <dgm:prSet presAssocID="{6F7F2896-FDC8-4747-BEAC-CD231BA3EAC9}" presName="hierChild2" presStyleCnt="0"/>
      <dgm:spPr/>
    </dgm:pt>
    <dgm:pt modelId="{D8030C85-FC76-4CFE-B9F9-26A090B28FD2}" type="pres">
      <dgm:prSet presAssocID="{AF6FAE7B-084D-41AC-A584-C5F197CCA65C}" presName="Name64" presStyleLbl="parChTrans1D2" presStyleIdx="0" presStyleCnt="5"/>
      <dgm:spPr/>
    </dgm:pt>
    <dgm:pt modelId="{A0B6D5DB-A0A7-455F-96FD-D6CC2CF27B04}" type="pres">
      <dgm:prSet presAssocID="{C06F441D-38CE-497D-8F17-6747AAEAD59F}" presName="hierRoot2" presStyleCnt="0">
        <dgm:presLayoutVars>
          <dgm:hierBranch val="init"/>
        </dgm:presLayoutVars>
      </dgm:prSet>
      <dgm:spPr/>
    </dgm:pt>
    <dgm:pt modelId="{ED1B8085-7159-4C87-B3E7-FF4F97D33FA0}" type="pres">
      <dgm:prSet presAssocID="{C06F441D-38CE-497D-8F17-6747AAEAD59F}" presName="rootComposite" presStyleCnt="0"/>
      <dgm:spPr/>
    </dgm:pt>
    <dgm:pt modelId="{658A4FE9-721B-4292-8D6C-8C404131E4B0}" type="pres">
      <dgm:prSet presAssocID="{C06F441D-38CE-497D-8F17-6747AAEAD59F}" presName="rootText" presStyleLbl="node2" presStyleIdx="0" presStyleCnt="5" custScaleX="352902" custLinFactNeighborY="13419">
        <dgm:presLayoutVars>
          <dgm:chPref val="3"/>
        </dgm:presLayoutVars>
      </dgm:prSet>
      <dgm:spPr/>
    </dgm:pt>
    <dgm:pt modelId="{97AA3ACF-9D4A-4CF1-B588-7477190C8BCB}" type="pres">
      <dgm:prSet presAssocID="{C06F441D-38CE-497D-8F17-6747AAEAD59F}" presName="rootConnector" presStyleLbl="node2" presStyleIdx="0" presStyleCnt="5"/>
      <dgm:spPr/>
    </dgm:pt>
    <dgm:pt modelId="{D28513CA-3473-4C10-8CAF-12B470D4D12D}" type="pres">
      <dgm:prSet presAssocID="{C06F441D-38CE-497D-8F17-6747AAEAD59F}" presName="hierChild4" presStyleCnt="0"/>
      <dgm:spPr/>
    </dgm:pt>
    <dgm:pt modelId="{511C75E9-5D1C-4264-8DBF-EF932A0F2333}" type="pres">
      <dgm:prSet presAssocID="{C06F441D-38CE-497D-8F17-6747AAEAD59F}" presName="hierChild5" presStyleCnt="0"/>
      <dgm:spPr/>
    </dgm:pt>
    <dgm:pt modelId="{5719105E-D35D-4353-B7E0-828E6081751D}" type="pres">
      <dgm:prSet presAssocID="{101C329F-2245-41E2-A599-9A0B48CA2EAE}" presName="Name64" presStyleLbl="parChTrans1D2" presStyleIdx="1" presStyleCnt="5"/>
      <dgm:spPr/>
    </dgm:pt>
    <dgm:pt modelId="{1B7E9AB6-D4A5-4149-A0D1-6D9EDF2B2A78}" type="pres">
      <dgm:prSet presAssocID="{C6D032DD-CCDA-42FE-8465-24E999BDCF8B}" presName="hierRoot2" presStyleCnt="0">
        <dgm:presLayoutVars>
          <dgm:hierBranch val="init"/>
        </dgm:presLayoutVars>
      </dgm:prSet>
      <dgm:spPr/>
    </dgm:pt>
    <dgm:pt modelId="{0D46F5BC-02E3-42F8-B33B-90330ADA65B5}" type="pres">
      <dgm:prSet presAssocID="{C6D032DD-CCDA-42FE-8465-24E999BDCF8B}" presName="rootComposite" presStyleCnt="0"/>
      <dgm:spPr/>
    </dgm:pt>
    <dgm:pt modelId="{7F2DB174-670D-4BC7-AB46-EAD4AD591082}" type="pres">
      <dgm:prSet presAssocID="{C6D032DD-CCDA-42FE-8465-24E999BDCF8B}" presName="rootText" presStyleLbl="node2" presStyleIdx="1" presStyleCnt="5" custScaleX="352902" custScaleY="145770" custLinFactNeighborY="13419">
        <dgm:presLayoutVars>
          <dgm:chPref val="3"/>
        </dgm:presLayoutVars>
      </dgm:prSet>
      <dgm:spPr/>
    </dgm:pt>
    <dgm:pt modelId="{6708B483-546C-4889-9504-8A5ADDBAA8D3}" type="pres">
      <dgm:prSet presAssocID="{C6D032DD-CCDA-42FE-8465-24E999BDCF8B}" presName="rootConnector" presStyleLbl="node2" presStyleIdx="1" presStyleCnt="5"/>
      <dgm:spPr/>
    </dgm:pt>
    <dgm:pt modelId="{02DDF07E-ACE9-44EA-A6A7-8508C6A6E417}" type="pres">
      <dgm:prSet presAssocID="{C6D032DD-CCDA-42FE-8465-24E999BDCF8B}" presName="hierChild4" presStyleCnt="0"/>
      <dgm:spPr/>
    </dgm:pt>
    <dgm:pt modelId="{B08C05BF-01FF-4E0A-AAE9-08A5936C1DDB}" type="pres">
      <dgm:prSet presAssocID="{C6D032DD-CCDA-42FE-8465-24E999BDCF8B}" presName="hierChild5" presStyleCnt="0"/>
      <dgm:spPr/>
    </dgm:pt>
    <dgm:pt modelId="{9D47F7AD-5A07-498F-962B-AA6B76527DDF}" type="pres">
      <dgm:prSet presAssocID="{429BBBE2-5A5D-4879-A09F-3E1E100D8FB6}" presName="Name64" presStyleLbl="parChTrans1D2" presStyleIdx="2" presStyleCnt="5"/>
      <dgm:spPr/>
    </dgm:pt>
    <dgm:pt modelId="{3BD34D93-D345-422C-A450-481148E6C3D7}" type="pres">
      <dgm:prSet presAssocID="{F71F5804-225E-48B3-9CE6-D91591C69363}" presName="hierRoot2" presStyleCnt="0">
        <dgm:presLayoutVars>
          <dgm:hierBranch val="init"/>
        </dgm:presLayoutVars>
      </dgm:prSet>
      <dgm:spPr/>
    </dgm:pt>
    <dgm:pt modelId="{FA4FF788-4EC2-4107-8CAF-CD90ED2E4800}" type="pres">
      <dgm:prSet presAssocID="{F71F5804-225E-48B3-9CE6-D91591C69363}" presName="rootComposite" presStyleCnt="0"/>
      <dgm:spPr/>
    </dgm:pt>
    <dgm:pt modelId="{8C8FFAB5-C5D3-4F1C-B852-12EBC8A8BF3F}" type="pres">
      <dgm:prSet presAssocID="{F71F5804-225E-48B3-9CE6-D91591C69363}" presName="rootText" presStyleLbl="node2" presStyleIdx="2" presStyleCnt="5" custScaleX="352902" custLinFactNeighborY="13419">
        <dgm:presLayoutVars>
          <dgm:chPref val="3"/>
        </dgm:presLayoutVars>
      </dgm:prSet>
      <dgm:spPr/>
    </dgm:pt>
    <dgm:pt modelId="{EFCED211-6412-429B-9283-DE2812EAB7C5}" type="pres">
      <dgm:prSet presAssocID="{F71F5804-225E-48B3-9CE6-D91591C69363}" presName="rootConnector" presStyleLbl="node2" presStyleIdx="2" presStyleCnt="5"/>
      <dgm:spPr/>
    </dgm:pt>
    <dgm:pt modelId="{E7EAB324-01A8-4184-8B1E-38749D42FBF4}" type="pres">
      <dgm:prSet presAssocID="{F71F5804-225E-48B3-9CE6-D91591C69363}" presName="hierChild4" presStyleCnt="0"/>
      <dgm:spPr/>
    </dgm:pt>
    <dgm:pt modelId="{EC35DF39-8172-4757-84D5-C12E19A1BBF9}" type="pres">
      <dgm:prSet presAssocID="{F71F5804-225E-48B3-9CE6-D91591C69363}" presName="hierChild5" presStyleCnt="0"/>
      <dgm:spPr/>
    </dgm:pt>
    <dgm:pt modelId="{4537CAF5-AA7D-4BAC-BA0E-6F79447EFB4A}" type="pres">
      <dgm:prSet presAssocID="{AF6AC3D8-B733-42B3-9874-3F447E8F990B}" presName="Name64" presStyleLbl="parChTrans1D2" presStyleIdx="3" presStyleCnt="5"/>
      <dgm:spPr/>
    </dgm:pt>
    <dgm:pt modelId="{81991510-0EE3-4AAC-891E-E02168E6348D}" type="pres">
      <dgm:prSet presAssocID="{C38B0E22-135D-4681-A0A6-815830507F7B}" presName="hierRoot2" presStyleCnt="0">
        <dgm:presLayoutVars>
          <dgm:hierBranch val="init"/>
        </dgm:presLayoutVars>
      </dgm:prSet>
      <dgm:spPr/>
    </dgm:pt>
    <dgm:pt modelId="{D5F625E1-FE34-4CDE-BAA4-AA0D0888DB25}" type="pres">
      <dgm:prSet presAssocID="{C38B0E22-135D-4681-A0A6-815830507F7B}" presName="rootComposite" presStyleCnt="0"/>
      <dgm:spPr/>
    </dgm:pt>
    <dgm:pt modelId="{B39A1B6E-E471-4BD1-B62A-A83EE072F265}" type="pres">
      <dgm:prSet presAssocID="{C38B0E22-135D-4681-A0A6-815830507F7B}" presName="rootText" presStyleLbl="node2" presStyleIdx="3" presStyleCnt="5" custScaleX="352902" custLinFactNeighborY="13419">
        <dgm:presLayoutVars>
          <dgm:chPref val="3"/>
        </dgm:presLayoutVars>
      </dgm:prSet>
      <dgm:spPr/>
    </dgm:pt>
    <dgm:pt modelId="{6E2174B0-7ADF-40AC-B627-94EBDD3A91F5}" type="pres">
      <dgm:prSet presAssocID="{C38B0E22-135D-4681-A0A6-815830507F7B}" presName="rootConnector" presStyleLbl="node2" presStyleIdx="3" presStyleCnt="5"/>
      <dgm:spPr/>
    </dgm:pt>
    <dgm:pt modelId="{369D4C35-48B4-44FD-97AE-88BB67C6BCCA}" type="pres">
      <dgm:prSet presAssocID="{C38B0E22-135D-4681-A0A6-815830507F7B}" presName="hierChild4" presStyleCnt="0"/>
      <dgm:spPr/>
    </dgm:pt>
    <dgm:pt modelId="{E08A7FF9-74DC-4FB9-BC66-23B010EF5D5A}" type="pres">
      <dgm:prSet presAssocID="{C38B0E22-135D-4681-A0A6-815830507F7B}" presName="hierChild5" presStyleCnt="0"/>
      <dgm:spPr/>
    </dgm:pt>
    <dgm:pt modelId="{33A80FDA-BB75-4CE2-B41B-58633D558F6B}" type="pres">
      <dgm:prSet presAssocID="{8D8FEAE8-B137-4B6C-81B7-D611F90B3F67}" presName="Name64" presStyleLbl="parChTrans1D2" presStyleIdx="4" presStyleCnt="5"/>
      <dgm:spPr/>
    </dgm:pt>
    <dgm:pt modelId="{520C9A13-AE0A-4CAD-81C1-BD2433C0C928}" type="pres">
      <dgm:prSet presAssocID="{E1D919A1-1981-49E0-9066-E41790A0B635}" presName="hierRoot2" presStyleCnt="0">
        <dgm:presLayoutVars>
          <dgm:hierBranch val="init"/>
        </dgm:presLayoutVars>
      </dgm:prSet>
      <dgm:spPr/>
    </dgm:pt>
    <dgm:pt modelId="{1901B70E-7B90-443C-908E-C03CB2E72AC3}" type="pres">
      <dgm:prSet presAssocID="{E1D919A1-1981-49E0-9066-E41790A0B635}" presName="rootComposite" presStyleCnt="0"/>
      <dgm:spPr/>
    </dgm:pt>
    <dgm:pt modelId="{392F6B84-5AA0-4342-96DE-DB14E706222D}" type="pres">
      <dgm:prSet presAssocID="{E1D919A1-1981-49E0-9066-E41790A0B635}" presName="rootText" presStyleLbl="node2" presStyleIdx="4" presStyleCnt="5" custScaleX="352902">
        <dgm:presLayoutVars>
          <dgm:chPref val="3"/>
        </dgm:presLayoutVars>
      </dgm:prSet>
      <dgm:spPr/>
    </dgm:pt>
    <dgm:pt modelId="{0849B982-EF69-47E1-80E8-036D1506E110}" type="pres">
      <dgm:prSet presAssocID="{E1D919A1-1981-49E0-9066-E41790A0B635}" presName="rootConnector" presStyleLbl="node2" presStyleIdx="4" presStyleCnt="5"/>
      <dgm:spPr/>
    </dgm:pt>
    <dgm:pt modelId="{65C6A47A-8501-4DDB-9222-844A15D2B3F0}" type="pres">
      <dgm:prSet presAssocID="{E1D919A1-1981-49E0-9066-E41790A0B635}" presName="hierChild4" presStyleCnt="0"/>
      <dgm:spPr/>
    </dgm:pt>
    <dgm:pt modelId="{E9C4A3DF-7716-47BA-84BB-8F517848855F}" type="pres">
      <dgm:prSet presAssocID="{E1D919A1-1981-49E0-9066-E41790A0B635}" presName="hierChild5" presStyleCnt="0"/>
      <dgm:spPr/>
    </dgm:pt>
    <dgm:pt modelId="{CBCE491E-6764-4550-8A32-D5827941F139}" type="pres">
      <dgm:prSet presAssocID="{6F7F2896-FDC8-4747-BEAC-CD231BA3EAC9}" presName="hierChild3" presStyleCnt="0"/>
      <dgm:spPr/>
    </dgm:pt>
  </dgm:ptLst>
  <dgm:cxnLst>
    <dgm:cxn modelId="{67DE2A08-4F99-4E7A-B74F-D81C142A3663}" srcId="{6F7F2896-FDC8-4747-BEAC-CD231BA3EAC9}" destId="{C38B0E22-135D-4681-A0A6-815830507F7B}" srcOrd="3" destOrd="0" parTransId="{AF6AC3D8-B733-42B3-9874-3F447E8F990B}" sibTransId="{4A9341B3-ADC8-497C-867B-98316ACA59F9}"/>
    <dgm:cxn modelId="{15B93709-0E5F-43C0-A35B-8A1A89FFC526}" type="presOf" srcId="{F71F5804-225E-48B3-9CE6-D91591C69363}" destId="{8C8FFAB5-C5D3-4F1C-B852-12EBC8A8BF3F}" srcOrd="0" destOrd="0" presId="urn:microsoft.com/office/officeart/2009/3/layout/HorizontalOrganizationChart"/>
    <dgm:cxn modelId="{301D5A10-0F6D-448E-98EF-29FA9A53EB7D}" type="presOf" srcId="{C6D032DD-CCDA-42FE-8465-24E999BDCF8B}" destId="{6708B483-546C-4889-9504-8A5ADDBAA8D3}" srcOrd="1" destOrd="0" presId="urn:microsoft.com/office/officeart/2009/3/layout/HorizontalOrganizationChart"/>
    <dgm:cxn modelId="{EBF46617-58EA-4714-8D2C-80DBCA8B301D}" type="presOf" srcId="{101C329F-2245-41E2-A599-9A0B48CA2EAE}" destId="{5719105E-D35D-4353-B7E0-828E6081751D}" srcOrd="0" destOrd="0" presId="urn:microsoft.com/office/officeart/2009/3/layout/HorizontalOrganizationChart"/>
    <dgm:cxn modelId="{3605741A-2EE0-44BE-A04C-973637DEF210}" srcId="{D191AC3A-654C-4837-BA1E-12A922D3F4BB}" destId="{6F7F2896-FDC8-4747-BEAC-CD231BA3EAC9}" srcOrd="0" destOrd="0" parTransId="{E6FD4321-ADED-498F-A578-3F8AC28876A5}" sibTransId="{4DC05438-74C3-46CC-BD05-F1EE4C1CE098}"/>
    <dgm:cxn modelId="{9A96A820-EE9C-4598-801B-8D956ED46D12}" type="presOf" srcId="{C6D032DD-CCDA-42FE-8465-24E999BDCF8B}" destId="{7F2DB174-670D-4BC7-AB46-EAD4AD591082}" srcOrd="0" destOrd="0" presId="urn:microsoft.com/office/officeart/2009/3/layout/HorizontalOrganizationChart"/>
    <dgm:cxn modelId="{8CAAF85C-38B2-4ACD-8862-9CB63432CA66}" srcId="{6F7F2896-FDC8-4747-BEAC-CD231BA3EAC9}" destId="{C06F441D-38CE-497D-8F17-6747AAEAD59F}" srcOrd="0" destOrd="0" parTransId="{AF6FAE7B-084D-41AC-A584-C5F197CCA65C}" sibTransId="{27544985-7CD6-4F7B-9593-BFA02468EC0C}"/>
    <dgm:cxn modelId="{5175835D-CE31-4BA6-A7E3-D4F616D8B93C}" type="presOf" srcId="{C06F441D-38CE-497D-8F17-6747AAEAD59F}" destId="{658A4FE9-721B-4292-8D6C-8C404131E4B0}" srcOrd="0" destOrd="0" presId="urn:microsoft.com/office/officeart/2009/3/layout/HorizontalOrganizationChart"/>
    <dgm:cxn modelId="{BF922E48-626E-47B9-93CB-A5E424462410}" srcId="{6F7F2896-FDC8-4747-BEAC-CD231BA3EAC9}" destId="{F71F5804-225E-48B3-9CE6-D91591C69363}" srcOrd="2" destOrd="0" parTransId="{429BBBE2-5A5D-4879-A09F-3E1E100D8FB6}" sibTransId="{5FEF671B-3863-4D77-BCA6-82A18D32613E}"/>
    <dgm:cxn modelId="{8D340C4B-F879-49DE-8F43-686A6D4A625F}" type="presOf" srcId="{AF6AC3D8-B733-42B3-9874-3F447E8F990B}" destId="{4537CAF5-AA7D-4BAC-BA0E-6F79447EFB4A}" srcOrd="0" destOrd="0" presId="urn:microsoft.com/office/officeart/2009/3/layout/HorizontalOrganizationChart"/>
    <dgm:cxn modelId="{A51E726E-227C-4E50-AD9D-9A4E989DC68F}" type="presOf" srcId="{C06F441D-38CE-497D-8F17-6747AAEAD59F}" destId="{97AA3ACF-9D4A-4CF1-B588-7477190C8BCB}" srcOrd="1" destOrd="0" presId="urn:microsoft.com/office/officeart/2009/3/layout/HorizontalOrganizationChart"/>
    <dgm:cxn modelId="{C4A1A171-7D5B-429F-8D10-969CD2609A8A}" type="presOf" srcId="{F71F5804-225E-48B3-9CE6-D91591C69363}" destId="{EFCED211-6412-429B-9283-DE2812EAB7C5}" srcOrd="1" destOrd="0" presId="urn:microsoft.com/office/officeart/2009/3/layout/HorizontalOrganizationChart"/>
    <dgm:cxn modelId="{E9779052-1432-4FCE-A628-8D411F4AAF04}" type="presOf" srcId="{429BBBE2-5A5D-4879-A09F-3E1E100D8FB6}" destId="{9D47F7AD-5A07-498F-962B-AA6B76527DDF}" srcOrd="0" destOrd="0" presId="urn:microsoft.com/office/officeart/2009/3/layout/HorizontalOrganizationChart"/>
    <dgm:cxn modelId="{8143FF72-6367-489A-8672-B0114DDB9429}" type="presOf" srcId="{6F7F2896-FDC8-4747-BEAC-CD231BA3EAC9}" destId="{D3DD6C61-8DC2-420B-858A-4ED413B5F931}" srcOrd="0" destOrd="0" presId="urn:microsoft.com/office/officeart/2009/3/layout/HorizontalOrganizationChart"/>
    <dgm:cxn modelId="{200C687D-6257-4B2B-8975-0780B4354661}" srcId="{6F7F2896-FDC8-4747-BEAC-CD231BA3EAC9}" destId="{C6D032DD-CCDA-42FE-8465-24E999BDCF8B}" srcOrd="1" destOrd="0" parTransId="{101C329F-2245-41E2-A599-9A0B48CA2EAE}" sibTransId="{5C53284C-D635-4922-AFC4-8A6B9C9C1935}"/>
    <dgm:cxn modelId="{787E9B86-4989-429D-B3C9-B367E1CD8EFA}" type="presOf" srcId="{6F7F2896-FDC8-4747-BEAC-CD231BA3EAC9}" destId="{63B1BC31-74C8-49AD-AC15-4533817F98A1}" srcOrd="1" destOrd="0" presId="urn:microsoft.com/office/officeart/2009/3/layout/HorizontalOrganizationChart"/>
    <dgm:cxn modelId="{86CCFB88-CC1D-486F-9085-30261C2EA0E9}" type="presOf" srcId="{AF6FAE7B-084D-41AC-A584-C5F197CCA65C}" destId="{D8030C85-FC76-4CFE-B9F9-26A090B28FD2}" srcOrd="0" destOrd="0" presId="urn:microsoft.com/office/officeart/2009/3/layout/HorizontalOrganizationChart"/>
    <dgm:cxn modelId="{F9EBE289-8D5C-4ED7-863D-73EC9F2EB1EB}" srcId="{6F7F2896-FDC8-4747-BEAC-CD231BA3EAC9}" destId="{E1D919A1-1981-49E0-9066-E41790A0B635}" srcOrd="4" destOrd="0" parTransId="{8D8FEAE8-B137-4B6C-81B7-D611F90B3F67}" sibTransId="{27E2E6E8-22CD-436B-A8F4-5C24C4FCDAA5}"/>
    <dgm:cxn modelId="{22F09A92-81A3-4FDE-9F9B-7F79643AC784}" type="presOf" srcId="{C38B0E22-135D-4681-A0A6-815830507F7B}" destId="{B39A1B6E-E471-4BD1-B62A-A83EE072F265}" srcOrd="0" destOrd="0" presId="urn:microsoft.com/office/officeart/2009/3/layout/HorizontalOrganizationChart"/>
    <dgm:cxn modelId="{6930329D-B754-4D14-A82D-3FA0AD072E7D}" type="presOf" srcId="{D191AC3A-654C-4837-BA1E-12A922D3F4BB}" destId="{366D41F8-C3FC-41C3-9288-ACCFC136C3A0}" srcOrd="0" destOrd="0" presId="urn:microsoft.com/office/officeart/2009/3/layout/HorizontalOrganizationChart"/>
    <dgm:cxn modelId="{FF32D6C7-7AE1-4167-8556-1CAAF2B43ABF}" type="presOf" srcId="{C38B0E22-135D-4681-A0A6-815830507F7B}" destId="{6E2174B0-7ADF-40AC-B627-94EBDD3A91F5}" srcOrd="1" destOrd="0" presId="urn:microsoft.com/office/officeart/2009/3/layout/HorizontalOrganizationChart"/>
    <dgm:cxn modelId="{615DCDDE-C42A-4813-8E92-C83F99F2F3AB}" type="presOf" srcId="{8D8FEAE8-B137-4B6C-81B7-D611F90B3F67}" destId="{33A80FDA-BB75-4CE2-B41B-58633D558F6B}" srcOrd="0" destOrd="0" presId="urn:microsoft.com/office/officeart/2009/3/layout/HorizontalOrganizationChart"/>
    <dgm:cxn modelId="{47EC9EE7-7201-4AB7-8B70-377B101598F5}" type="presOf" srcId="{E1D919A1-1981-49E0-9066-E41790A0B635}" destId="{0849B982-EF69-47E1-80E8-036D1506E110}" srcOrd="1" destOrd="0" presId="urn:microsoft.com/office/officeart/2009/3/layout/HorizontalOrganizationChart"/>
    <dgm:cxn modelId="{0C8416FF-ECA7-4C08-B9C9-5FB51223A531}" type="presOf" srcId="{E1D919A1-1981-49E0-9066-E41790A0B635}" destId="{392F6B84-5AA0-4342-96DE-DB14E706222D}" srcOrd="0" destOrd="0" presId="urn:microsoft.com/office/officeart/2009/3/layout/HorizontalOrganizationChart"/>
    <dgm:cxn modelId="{00A612B1-FA5E-4846-8E05-9DB973688B79}" type="presParOf" srcId="{366D41F8-C3FC-41C3-9288-ACCFC136C3A0}" destId="{351F3FFD-BB21-49B7-9880-749509A15B79}" srcOrd="0" destOrd="0" presId="urn:microsoft.com/office/officeart/2009/3/layout/HorizontalOrganizationChart"/>
    <dgm:cxn modelId="{0E373E5D-CE2E-4A4A-A1F2-AA9AE94FA2D4}" type="presParOf" srcId="{351F3FFD-BB21-49B7-9880-749509A15B79}" destId="{94328E33-334B-47D9-9B4F-EC67DF4431E3}" srcOrd="0" destOrd="0" presId="urn:microsoft.com/office/officeart/2009/3/layout/HorizontalOrganizationChart"/>
    <dgm:cxn modelId="{74463E69-DEED-4343-94D0-55111EBBA9E1}" type="presParOf" srcId="{94328E33-334B-47D9-9B4F-EC67DF4431E3}" destId="{D3DD6C61-8DC2-420B-858A-4ED413B5F931}" srcOrd="0" destOrd="0" presId="urn:microsoft.com/office/officeart/2009/3/layout/HorizontalOrganizationChart"/>
    <dgm:cxn modelId="{68AE405F-A130-475E-93F5-8F047E5C9AA8}" type="presParOf" srcId="{94328E33-334B-47D9-9B4F-EC67DF4431E3}" destId="{63B1BC31-74C8-49AD-AC15-4533817F98A1}" srcOrd="1" destOrd="0" presId="urn:microsoft.com/office/officeart/2009/3/layout/HorizontalOrganizationChart"/>
    <dgm:cxn modelId="{344F6359-1AAB-46BF-9A30-73F68FC37AE0}" type="presParOf" srcId="{351F3FFD-BB21-49B7-9880-749509A15B79}" destId="{0C255EEB-E13D-40E2-BA56-8637F1DEE2E4}" srcOrd="1" destOrd="0" presId="urn:microsoft.com/office/officeart/2009/3/layout/HorizontalOrganizationChart"/>
    <dgm:cxn modelId="{C46AC861-22F1-4610-A059-821F5FA671D1}" type="presParOf" srcId="{0C255EEB-E13D-40E2-BA56-8637F1DEE2E4}" destId="{D8030C85-FC76-4CFE-B9F9-26A090B28FD2}" srcOrd="0" destOrd="0" presId="urn:microsoft.com/office/officeart/2009/3/layout/HorizontalOrganizationChart"/>
    <dgm:cxn modelId="{79F33593-C94D-43FA-BB93-988AA5600AFD}" type="presParOf" srcId="{0C255EEB-E13D-40E2-BA56-8637F1DEE2E4}" destId="{A0B6D5DB-A0A7-455F-96FD-D6CC2CF27B04}" srcOrd="1" destOrd="0" presId="urn:microsoft.com/office/officeart/2009/3/layout/HorizontalOrganizationChart"/>
    <dgm:cxn modelId="{A32BC9AD-FF70-4B90-8F68-F61C8D6B87F1}" type="presParOf" srcId="{A0B6D5DB-A0A7-455F-96FD-D6CC2CF27B04}" destId="{ED1B8085-7159-4C87-B3E7-FF4F97D33FA0}" srcOrd="0" destOrd="0" presId="urn:microsoft.com/office/officeart/2009/3/layout/HorizontalOrganizationChart"/>
    <dgm:cxn modelId="{225E06EF-7B3D-40BB-B1DB-283257686539}" type="presParOf" srcId="{ED1B8085-7159-4C87-B3E7-FF4F97D33FA0}" destId="{658A4FE9-721B-4292-8D6C-8C404131E4B0}" srcOrd="0" destOrd="0" presId="urn:microsoft.com/office/officeart/2009/3/layout/HorizontalOrganizationChart"/>
    <dgm:cxn modelId="{7B8BCF7D-6D3B-4B5D-8FD6-BD7740B088F9}" type="presParOf" srcId="{ED1B8085-7159-4C87-B3E7-FF4F97D33FA0}" destId="{97AA3ACF-9D4A-4CF1-B588-7477190C8BCB}" srcOrd="1" destOrd="0" presId="urn:microsoft.com/office/officeart/2009/3/layout/HorizontalOrganizationChart"/>
    <dgm:cxn modelId="{08793D31-D83A-4855-A1CA-D707E9E12C58}" type="presParOf" srcId="{A0B6D5DB-A0A7-455F-96FD-D6CC2CF27B04}" destId="{D28513CA-3473-4C10-8CAF-12B470D4D12D}" srcOrd="1" destOrd="0" presId="urn:microsoft.com/office/officeart/2009/3/layout/HorizontalOrganizationChart"/>
    <dgm:cxn modelId="{56A73194-9B7E-483B-BC0D-D6B97CAB8469}" type="presParOf" srcId="{A0B6D5DB-A0A7-455F-96FD-D6CC2CF27B04}" destId="{511C75E9-5D1C-4264-8DBF-EF932A0F2333}" srcOrd="2" destOrd="0" presId="urn:microsoft.com/office/officeart/2009/3/layout/HorizontalOrganizationChart"/>
    <dgm:cxn modelId="{DBC78A02-EA2C-478A-8008-48D38D0E1C51}" type="presParOf" srcId="{0C255EEB-E13D-40E2-BA56-8637F1DEE2E4}" destId="{5719105E-D35D-4353-B7E0-828E6081751D}" srcOrd="2" destOrd="0" presId="urn:microsoft.com/office/officeart/2009/3/layout/HorizontalOrganizationChart"/>
    <dgm:cxn modelId="{9859AD8A-8835-428E-BEE3-EDEDD2A66839}" type="presParOf" srcId="{0C255EEB-E13D-40E2-BA56-8637F1DEE2E4}" destId="{1B7E9AB6-D4A5-4149-A0D1-6D9EDF2B2A78}" srcOrd="3" destOrd="0" presId="urn:microsoft.com/office/officeart/2009/3/layout/HorizontalOrganizationChart"/>
    <dgm:cxn modelId="{21BAB58B-FCEE-43DD-890F-2D2609CBD292}" type="presParOf" srcId="{1B7E9AB6-D4A5-4149-A0D1-6D9EDF2B2A78}" destId="{0D46F5BC-02E3-42F8-B33B-90330ADA65B5}" srcOrd="0" destOrd="0" presId="urn:microsoft.com/office/officeart/2009/3/layout/HorizontalOrganizationChart"/>
    <dgm:cxn modelId="{3056258C-B5C6-465A-B8AA-CBCC938A3868}" type="presParOf" srcId="{0D46F5BC-02E3-42F8-B33B-90330ADA65B5}" destId="{7F2DB174-670D-4BC7-AB46-EAD4AD591082}" srcOrd="0" destOrd="0" presId="urn:microsoft.com/office/officeart/2009/3/layout/HorizontalOrganizationChart"/>
    <dgm:cxn modelId="{6309851C-74F6-4F3C-ADA5-70447525CA28}" type="presParOf" srcId="{0D46F5BC-02E3-42F8-B33B-90330ADA65B5}" destId="{6708B483-546C-4889-9504-8A5ADDBAA8D3}" srcOrd="1" destOrd="0" presId="urn:microsoft.com/office/officeart/2009/3/layout/HorizontalOrganizationChart"/>
    <dgm:cxn modelId="{F3E7D3CA-2D0E-4679-8724-E8612E928330}" type="presParOf" srcId="{1B7E9AB6-D4A5-4149-A0D1-6D9EDF2B2A78}" destId="{02DDF07E-ACE9-44EA-A6A7-8508C6A6E417}" srcOrd="1" destOrd="0" presId="urn:microsoft.com/office/officeart/2009/3/layout/HorizontalOrganizationChart"/>
    <dgm:cxn modelId="{D672ACCF-CF37-497B-A888-E339D1939F5A}" type="presParOf" srcId="{1B7E9AB6-D4A5-4149-A0D1-6D9EDF2B2A78}" destId="{B08C05BF-01FF-4E0A-AAE9-08A5936C1DDB}" srcOrd="2" destOrd="0" presId="urn:microsoft.com/office/officeart/2009/3/layout/HorizontalOrganizationChart"/>
    <dgm:cxn modelId="{6A718B71-53F8-4FF4-9B2B-D2F94E5CD9B6}" type="presParOf" srcId="{0C255EEB-E13D-40E2-BA56-8637F1DEE2E4}" destId="{9D47F7AD-5A07-498F-962B-AA6B76527DDF}" srcOrd="4" destOrd="0" presId="urn:microsoft.com/office/officeart/2009/3/layout/HorizontalOrganizationChart"/>
    <dgm:cxn modelId="{40D23AC1-22E3-4AC7-9289-DA9E934AD9B3}" type="presParOf" srcId="{0C255EEB-E13D-40E2-BA56-8637F1DEE2E4}" destId="{3BD34D93-D345-422C-A450-481148E6C3D7}" srcOrd="5" destOrd="0" presId="urn:microsoft.com/office/officeart/2009/3/layout/HorizontalOrganizationChart"/>
    <dgm:cxn modelId="{EE929A2B-85BC-4B60-965A-63969F34D81B}" type="presParOf" srcId="{3BD34D93-D345-422C-A450-481148E6C3D7}" destId="{FA4FF788-4EC2-4107-8CAF-CD90ED2E4800}" srcOrd="0" destOrd="0" presId="urn:microsoft.com/office/officeart/2009/3/layout/HorizontalOrganizationChart"/>
    <dgm:cxn modelId="{44D31A1E-F743-494A-AC3A-62981CE7C291}" type="presParOf" srcId="{FA4FF788-4EC2-4107-8CAF-CD90ED2E4800}" destId="{8C8FFAB5-C5D3-4F1C-B852-12EBC8A8BF3F}" srcOrd="0" destOrd="0" presId="urn:microsoft.com/office/officeart/2009/3/layout/HorizontalOrganizationChart"/>
    <dgm:cxn modelId="{0FF24077-3E9B-4AD0-B1AB-D0DCE7AFEA29}" type="presParOf" srcId="{FA4FF788-4EC2-4107-8CAF-CD90ED2E4800}" destId="{EFCED211-6412-429B-9283-DE2812EAB7C5}" srcOrd="1" destOrd="0" presId="urn:microsoft.com/office/officeart/2009/3/layout/HorizontalOrganizationChart"/>
    <dgm:cxn modelId="{30D37695-1433-455A-9599-A56AD5AA81B6}" type="presParOf" srcId="{3BD34D93-D345-422C-A450-481148E6C3D7}" destId="{E7EAB324-01A8-4184-8B1E-38749D42FBF4}" srcOrd="1" destOrd="0" presId="urn:microsoft.com/office/officeart/2009/3/layout/HorizontalOrganizationChart"/>
    <dgm:cxn modelId="{1D2F7715-5E88-469C-B4C8-E5D66C084134}" type="presParOf" srcId="{3BD34D93-D345-422C-A450-481148E6C3D7}" destId="{EC35DF39-8172-4757-84D5-C12E19A1BBF9}" srcOrd="2" destOrd="0" presId="urn:microsoft.com/office/officeart/2009/3/layout/HorizontalOrganizationChart"/>
    <dgm:cxn modelId="{CD666799-7B08-4A73-B096-2247DFF8709E}" type="presParOf" srcId="{0C255EEB-E13D-40E2-BA56-8637F1DEE2E4}" destId="{4537CAF5-AA7D-4BAC-BA0E-6F79447EFB4A}" srcOrd="6" destOrd="0" presId="urn:microsoft.com/office/officeart/2009/3/layout/HorizontalOrganizationChart"/>
    <dgm:cxn modelId="{10E629FD-EBF7-4E47-8332-C7483DE60868}" type="presParOf" srcId="{0C255EEB-E13D-40E2-BA56-8637F1DEE2E4}" destId="{81991510-0EE3-4AAC-891E-E02168E6348D}" srcOrd="7" destOrd="0" presId="urn:microsoft.com/office/officeart/2009/3/layout/HorizontalOrganizationChart"/>
    <dgm:cxn modelId="{59D4D5D0-4D45-4FA9-B3A9-738FE01BEB94}" type="presParOf" srcId="{81991510-0EE3-4AAC-891E-E02168E6348D}" destId="{D5F625E1-FE34-4CDE-BAA4-AA0D0888DB25}" srcOrd="0" destOrd="0" presId="urn:microsoft.com/office/officeart/2009/3/layout/HorizontalOrganizationChart"/>
    <dgm:cxn modelId="{939D2B1D-4E1C-4AF9-AB02-E3304E7E42CE}" type="presParOf" srcId="{D5F625E1-FE34-4CDE-BAA4-AA0D0888DB25}" destId="{B39A1B6E-E471-4BD1-B62A-A83EE072F265}" srcOrd="0" destOrd="0" presId="urn:microsoft.com/office/officeart/2009/3/layout/HorizontalOrganizationChart"/>
    <dgm:cxn modelId="{D4973420-6140-404D-A9D0-5C59B4AB57E3}" type="presParOf" srcId="{D5F625E1-FE34-4CDE-BAA4-AA0D0888DB25}" destId="{6E2174B0-7ADF-40AC-B627-94EBDD3A91F5}" srcOrd="1" destOrd="0" presId="urn:microsoft.com/office/officeart/2009/3/layout/HorizontalOrganizationChart"/>
    <dgm:cxn modelId="{39693C1D-4829-42A7-B6F3-8EAAB1DD1970}" type="presParOf" srcId="{81991510-0EE3-4AAC-891E-E02168E6348D}" destId="{369D4C35-48B4-44FD-97AE-88BB67C6BCCA}" srcOrd="1" destOrd="0" presId="urn:microsoft.com/office/officeart/2009/3/layout/HorizontalOrganizationChart"/>
    <dgm:cxn modelId="{297DE7BD-7586-4913-8044-9D15FFBBF997}" type="presParOf" srcId="{81991510-0EE3-4AAC-891E-E02168E6348D}" destId="{E08A7FF9-74DC-4FB9-BC66-23B010EF5D5A}" srcOrd="2" destOrd="0" presId="urn:microsoft.com/office/officeart/2009/3/layout/HorizontalOrganizationChart"/>
    <dgm:cxn modelId="{0B3044CA-BC89-4198-A66B-4188DF63D7FB}" type="presParOf" srcId="{0C255EEB-E13D-40E2-BA56-8637F1DEE2E4}" destId="{33A80FDA-BB75-4CE2-B41B-58633D558F6B}" srcOrd="8" destOrd="0" presId="urn:microsoft.com/office/officeart/2009/3/layout/HorizontalOrganizationChart"/>
    <dgm:cxn modelId="{3266FFD7-0FCF-40CC-B123-4DFD90F10A6F}" type="presParOf" srcId="{0C255EEB-E13D-40E2-BA56-8637F1DEE2E4}" destId="{520C9A13-AE0A-4CAD-81C1-BD2433C0C928}" srcOrd="9" destOrd="0" presId="urn:microsoft.com/office/officeart/2009/3/layout/HorizontalOrganizationChart"/>
    <dgm:cxn modelId="{49C15BB2-B351-4D7C-9F0E-B1E4EEA0C779}" type="presParOf" srcId="{520C9A13-AE0A-4CAD-81C1-BD2433C0C928}" destId="{1901B70E-7B90-443C-908E-C03CB2E72AC3}" srcOrd="0" destOrd="0" presId="urn:microsoft.com/office/officeart/2009/3/layout/HorizontalOrganizationChart"/>
    <dgm:cxn modelId="{7090A875-7C90-46A4-80FF-58E449425484}" type="presParOf" srcId="{1901B70E-7B90-443C-908E-C03CB2E72AC3}" destId="{392F6B84-5AA0-4342-96DE-DB14E706222D}" srcOrd="0" destOrd="0" presId="urn:microsoft.com/office/officeart/2009/3/layout/HorizontalOrganizationChart"/>
    <dgm:cxn modelId="{2268F8D1-2334-442C-85C8-2081F972C720}" type="presParOf" srcId="{1901B70E-7B90-443C-908E-C03CB2E72AC3}" destId="{0849B982-EF69-47E1-80E8-036D1506E110}" srcOrd="1" destOrd="0" presId="urn:microsoft.com/office/officeart/2009/3/layout/HorizontalOrganizationChart"/>
    <dgm:cxn modelId="{D0ED9DB0-A0CF-423D-83FE-5B673423FC4E}" type="presParOf" srcId="{520C9A13-AE0A-4CAD-81C1-BD2433C0C928}" destId="{65C6A47A-8501-4DDB-9222-844A15D2B3F0}" srcOrd="1" destOrd="0" presId="urn:microsoft.com/office/officeart/2009/3/layout/HorizontalOrganizationChart"/>
    <dgm:cxn modelId="{D8551A1A-DBE1-4DE1-B7D3-528C0AC5113D}" type="presParOf" srcId="{520C9A13-AE0A-4CAD-81C1-BD2433C0C928}" destId="{E9C4A3DF-7716-47BA-84BB-8F517848855F}" srcOrd="2" destOrd="0" presId="urn:microsoft.com/office/officeart/2009/3/layout/HorizontalOrganizationChart"/>
    <dgm:cxn modelId="{625C1FC5-EDD7-4F8B-8923-096F586CB60E}" type="presParOf" srcId="{351F3FFD-BB21-49B7-9880-749509A15B79}" destId="{CBCE491E-6764-4550-8A32-D5827941F13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80FDA-BB75-4CE2-B41B-58633D558F6B}">
      <dsp:nvSpPr>
        <dsp:cNvPr id="0" name=""/>
        <dsp:cNvSpPr/>
      </dsp:nvSpPr>
      <dsp:spPr>
        <a:xfrm>
          <a:off x="2198017" y="2540000"/>
          <a:ext cx="468889" cy="2179863"/>
        </a:xfrm>
        <a:custGeom>
          <a:avLst/>
          <a:gdLst/>
          <a:ahLst/>
          <a:cxnLst/>
          <a:rect l="0" t="0" r="0" b="0"/>
          <a:pathLst>
            <a:path>
              <a:moveTo>
                <a:pt x="0" y="0"/>
              </a:moveTo>
              <a:lnTo>
                <a:pt x="234444" y="0"/>
              </a:lnTo>
              <a:lnTo>
                <a:pt x="234444" y="2179863"/>
              </a:lnTo>
              <a:lnTo>
                <a:pt x="468889" y="2179863"/>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37CAF5-AA7D-4BAC-BA0E-6F79447EFB4A}">
      <dsp:nvSpPr>
        <dsp:cNvPr id="0" name=""/>
        <dsp:cNvSpPr/>
      </dsp:nvSpPr>
      <dsp:spPr>
        <a:xfrm>
          <a:off x="2198017" y="2540000"/>
          <a:ext cx="468889" cy="1267705"/>
        </a:xfrm>
        <a:custGeom>
          <a:avLst/>
          <a:gdLst/>
          <a:ahLst/>
          <a:cxnLst/>
          <a:rect l="0" t="0" r="0" b="0"/>
          <a:pathLst>
            <a:path>
              <a:moveTo>
                <a:pt x="0" y="0"/>
              </a:moveTo>
              <a:lnTo>
                <a:pt x="234444" y="0"/>
              </a:lnTo>
              <a:lnTo>
                <a:pt x="234444" y="1267705"/>
              </a:lnTo>
              <a:lnTo>
                <a:pt x="468889" y="1267705"/>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7F7AD-5A07-498F-962B-AA6B76527DDF}">
      <dsp:nvSpPr>
        <dsp:cNvPr id="0" name=""/>
        <dsp:cNvSpPr/>
      </dsp:nvSpPr>
      <dsp:spPr>
        <a:xfrm>
          <a:off x="2198017" y="2540000"/>
          <a:ext cx="468889" cy="259593"/>
        </a:xfrm>
        <a:custGeom>
          <a:avLst/>
          <a:gdLst/>
          <a:ahLst/>
          <a:cxnLst/>
          <a:rect l="0" t="0" r="0" b="0"/>
          <a:pathLst>
            <a:path>
              <a:moveTo>
                <a:pt x="0" y="0"/>
              </a:moveTo>
              <a:lnTo>
                <a:pt x="234444" y="0"/>
              </a:lnTo>
              <a:lnTo>
                <a:pt x="234444" y="259593"/>
              </a:lnTo>
              <a:lnTo>
                <a:pt x="468889" y="259593"/>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9105E-D35D-4353-B7E0-828E6081751D}">
      <dsp:nvSpPr>
        <dsp:cNvPr id="0" name=""/>
        <dsp:cNvSpPr/>
      </dsp:nvSpPr>
      <dsp:spPr>
        <a:xfrm>
          <a:off x="2198017" y="1627841"/>
          <a:ext cx="468889" cy="912158"/>
        </a:xfrm>
        <a:custGeom>
          <a:avLst/>
          <a:gdLst/>
          <a:ahLst/>
          <a:cxnLst/>
          <a:rect l="0" t="0" r="0" b="0"/>
          <a:pathLst>
            <a:path>
              <a:moveTo>
                <a:pt x="0" y="912158"/>
              </a:moveTo>
              <a:lnTo>
                <a:pt x="234444" y="912158"/>
              </a:lnTo>
              <a:lnTo>
                <a:pt x="234444" y="0"/>
              </a:lnTo>
              <a:lnTo>
                <a:pt x="468889"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30C85-FC76-4CFE-B9F9-26A090B28FD2}">
      <dsp:nvSpPr>
        <dsp:cNvPr id="0" name=""/>
        <dsp:cNvSpPr/>
      </dsp:nvSpPr>
      <dsp:spPr>
        <a:xfrm>
          <a:off x="2198017" y="456089"/>
          <a:ext cx="468889" cy="2083910"/>
        </a:xfrm>
        <a:custGeom>
          <a:avLst/>
          <a:gdLst/>
          <a:ahLst/>
          <a:cxnLst/>
          <a:rect l="0" t="0" r="0" b="0"/>
          <a:pathLst>
            <a:path>
              <a:moveTo>
                <a:pt x="0" y="2083910"/>
              </a:moveTo>
              <a:lnTo>
                <a:pt x="234444" y="2083910"/>
              </a:lnTo>
              <a:lnTo>
                <a:pt x="234444" y="0"/>
              </a:lnTo>
              <a:lnTo>
                <a:pt x="468889"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D6C61-8DC2-420B-858A-4ED413B5F931}">
      <dsp:nvSpPr>
        <dsp:cNvPr id="0" name=""/>
        <dsp:cNvSpPr/>
      </dsp:nvSpPr>
      <dsp:spPr>
        <a:xfrm>
          <a:off x="474474" y="1786863"/>
          <a:ext cx="1723542" cy="150627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Elle est organisée en 4 ou 5 parties. </a:t>
          </a:r>
          <a:endParaRPr lang="fr-FR" sz="2000" b="1" kern="1200" dirty="0"/>
        </a:p>
      </dsp:txBody>
      <dsp:txXfrm>
        <a:off x="474474" y="1786863"/>
        <a:ext cx="1723542" cy="1506272"/>
      </dsp:txXfrm>
    </dsp:sp>
    <dsp:sp modelId="{658A4FE9-721B-4292-8D6C-8C404131E4B0}">
      <dsp:nvSpPr>
        <dsp:cNvPr id="0" name=""/>
        <dsp:cNvSpPr/>
      </dsp:nvSpPr>
      <dsp:spPr>
        <a:xfrm>
          <a:off x="2666906" y="98562"/>
          <a:ext cx="8273594" cy="71505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l’</a:t>
          </a:r>
          <a:r>
            <a:rPr lang="fr-FR" sz="2000" b="1" kern="1200" dirty="0">
              <a:solidFill>
                <a:schemeClr val="bg1"/>
              </a:solidFill>
              <a:latin typeface="Arial" panose="020B0604020202020204" pitchFamily="34" charset="0"/>
              <a:cs typeface="Arial" panose="020B0604020202020204" pitchFamily="34" charset="0"/>
            </a:rPr>
            <a:t>en-tête</a:t>
          </a:r>
          <a:r>
            <a:rPr lang="fr-FR" sz="2000" b="1" kern="1200" dirty="0">
              <a:latin typeface="Arial" panose="020B0604020202020204" pitchFamily="34" charset="0"/>
              <a:cs typeface="Arial" panose="020B0604020202020204" pitchFamily="34" charset="0"/>
            </a:rPr>
            <a:t> </a:t>
          </a:r>
          <a:r>
            <a:rPr lang="fr-FR" sz="2000" kern="1200" dirty="0">
              <a:latin typeface="Arial" panose="020B0604020202020204" pitchFamily="34" charset="0"/>
              <a:cs typeface="Arial" panose="020B0604020202020204" pitchFamily="34" charset="0"/>
            </a:rPr>
            <a:t>comporte les coordonnées de l’émetteur, du destinataire et l’objet</a:t>
          </a:r>
        </a:p>
      </dsp:txBody>
      <dsp:txXfrm>
        <a:off x="2666906" y="98562"/>
        <a:ext cx="8273594" cy="715055"/>
      </dsp:txXfrm>
    </dsp:sp>
    <dsp:sp modelId="{7F2DB174-670D-4BC7-AB46-EAD4AD591082}">
      <dsp:nvSpPr>
        <dsp:cNvPr id="0" name=""/>
        <dsp:cNvSpPr/>
      </dsp:nvSpPr>
      <dsp:spPr>
        <a:xfrm>
          <a:off x="2666906" y="1106673"/>
          <a:ext cx="8273594" cy="10423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l’introduction</a:t>
          </a:r>
          <a:r>
            <a:rPr lang="fr-FR" sz="2000" b="1" kern="1200" dirty="0">
              <a:solidFill>
                <a:srgbClr val="FF0000"/>
              </a:solidFill>
              <a:latin typeface="Arial" panose="020B0604020202020204" pitchFamily="34" charset="0"/>
              <a:cs typeface="Arial" panose="020B0604020202020204" pitchFamily="34" charset="0"/>
            </a:rPr>
            <a:t> </a:t>
          </a:r>
          <a:r>
            <a:rPr lang="fr-FR" sz="2000" kern="1200" dirty="0">
              <a:latin typeface="Arial" panose="020B0604020202020204" pitchFamily="34" charset="0"/>
              <a:cs typeface="Arial" panose="020B0604020202020204" pitchFamily="34" charset="0"/>
            </a:rPr>
            <a:t>expose en une phrase la situation ou cherche à accrocher le prospect par un bénéfice dont il peut bénéficier. Elle amène l’argumentation qui sera développée dans le corps du courrier</a:t>
          </a:r>
        </a:p>
      </dsp:txBody>
      <dsp:txXfrm>
        <a:off x="2666906" y="1106673"/>
        <a:ext cx="8273594" cy="1042336"/>
      </dsp:txXfrm>
    </dsp:sp>
    <dsp:sp modelId="{8C8FFAB5-C5D3-4F1C-B852-12EBC8A8BF3F}">
      <dsp:nvSpPr>
        <dsp:cNvPr id="0" name=""/>
        <dsp:cNvSpPr/>
      </dsp:nvSpPr>
      <dsp:spPr>
        <a:xfrm>
          <a:off x="2666906" y="2442065"/>
          <a:ext cx="8273594" cy="71505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le </a:t>
          </a:r>
          <a:r>
            <a:rPr lang="fr-FR" sz="2000" b="1" kern="1200" dirty="0">
              <a:solidFill>
                <a:schemeClr val="bg1"/>
              </a:solidFill>
              <a:latin typeface="Arial" panose="020B0604020202020204" pitchFamily="34" charset="0"/>
              <a:cs typeface="Arial" panose="020B0604020202020204" pitchFamily="34" charset="0"/>
            </a:rPr>
            <a:t>corps</a:t>
          </a:r>
          <a:r>
            <a:rPr lang="fr-FR" sz="2000" b="1" kern="1200" dirty="0">
              <a:solidFill>
                <a:srgbClr val="FF0000"/>
              </a:solidFill>
              <a:latin typeface="Arial" panose="020B0604020202020204" pitchFamily="34" charset="0"/>
              <a:cs typeface="Arial" panose="020B0604020202020204" pitchFamily="34" charset="0"/>
            </a:rPr>
            <a:t> </a:t>
          </a:r>
          <a:r>
            <a:rPr lang="fr-FR" sz="2000" kern="1200" dirty="0">
              <a:latin typeface="Arial" panose="020B0604020202020204" pitchFamily="34" charset="0"/>
              <a:cs typeface="Arial" panose="020B0604020202020204" pitchFamily="34" charset="0"/>
            </a:rPr>
            <a:t>contient et développe la demande ou la présentation commerciale </a:t>
          </a:r>
        </a:p>
      </dsp:txBody>
      <dsp:txXfrm>
        <a:off x="2666906" y="2442065"/>
        <a:ext cx="8273594" cy="715055"/>
      </dsp:txXfrm>
    </dsp:sp>
    <dsp:sp modelId="{B39A1B6E-E471-4BD1-B62A-A83EE072F265}">
      <dsp:nvSpPr>
        <dsp:cNvPr id="0" name=""/>
        <dsp:cNvSpPr/>
      </dsp:nvSpPr>
      <dsp:spPr>
        <a:xfrm>
          <a:off x="2666906" y="3450177"/>
          <a:ext cx="8273594" cy="71505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la </a:t>
          </a:r>
          <a:r>
            <a:rPr lang="fr-FR" sz="2000" b="1" kern="1200" dirty="0">
              <a:solidFill>
                <a:schemeClr val="bg1"/>
              </a:solidFill>
              <a:latin typeface="Arial" panose="020B0604020202020204" pitchFamily="34" charset="0"/>
              <a:cs typeface="Arial" panose="020B0604020202020204" pitchFamily="34" charset="0"/>
            </a:rPr>
            <a:t>conclusion</a:t>
          </a:r>
          <a:r>
            <a:rPr lang="fr-FR" sz="2000" b="1" kern="1200" dirty="0">
              <a:solidFill>
                <a:srgbClr val="FF0000"/>
              </a:solidFill>
              <a:latin typeface="Arial" panose="020B0604020202020204" pitchFamily="34" charset="0"/>
              <a:cs typeface="Arial" panose="020B0604020202020204" pitchFamily="34" charset="0"/>
            </a:rPr>
            <a:t> </a:t>
          </a:r>
          <a:r>
            <a:rPr lang="fr-FR" sz="2000" kern="1200" dirty="0">
              <a:latin typeface="Arial" panose="020B0604020202020204" pitchFamily="34" charset="0"/>
              <a:cs typeface="Arial" panose="020B0604020202020204" pitchFamily="34" charset="0"/>
            </a:rPr>
            <a:t>indique ou rappelle l’action attendue du client ou du prospect </a:t>
          </a:r>
          <a:r>
            <a:rPr lang="fr-FR" sz="2000" kern="1200" dirty="0">
              <a:solidFill>
                <a:schemeClr val="tx1"/>
              </a:solidFill>
              <a:latin typeface="Arial" panose="020B0604020202020204" pitchFamily="34" charset="0"/>
              <a:cs typeface="Arial" panose="020B0604020202020204" pitchFamily="34" charset="0"/>
            </a:rPr>
            <a:t>en r</a:t>
          </a:r>
          <a:r>
            <a:rPr lang="fr-FR" sz="2000" kern="1200" dirty="0">
              <a:latin typeface="Arial" panose="020B0604020202020204" pitchFamily="34" charset="0"/>
              <a:cs typeface="Arial" panose="020B0604020202020204" pitchFamily="34" charset="0"/>
            </a:rPr>
            <a:t>ésumant le bénéfice qu’il en retirera</a:t>
          </a:r>
        </a:p>
      </dsp:txBody>
      <dsp:txXfrm>
        <a:off x="2666906" y="3450177"/>
        <a:ext cx="8273594" cy="715055"/>
      </dsp:txXfrm>
    </dsp:sp>
    <dsp:sp modelId="{392F6B84-5AA0-4342-96DE-DB14E706222D}">
      <dsp:nvSpPr>
        <dsp:cNvPr id="0" name=""/>
        <dsp:cNvSpPr/>
      </dsp:nvSpPr>
      <dsp:spPr>
        <a:xfrm>
          <a:off x="2666906" y="4362335"/>
          <a:ext cx="8273594" cy="71505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FFFFFF"/>
              </a:solidFill>
              <a:latin typeface="Arial" panose="020B0604020202020204" pitchFamily="34" charset="0"/>
              <a:cs typeface="Arial" panose="020B0604020202020204" pitchFamily="34" charset="0"/>
            </a:rPr>
            <a:t>la</a:t>
          </a:r>
          <a:r>
            <a:rPr lang="fr-FR" sz="2000" b="1" kern="1200" dirty="0">
              <a:solidFill>
                <a:srgbClr val="FF0000"/>
              </a:solidFill>
              <a:latin typeface="Arial" panose="020B0604020202020204" pitchFamily="34" charset="0"/>
              <a:cs typeface="Arial" panose="020B0604020202020204" pitchFamily="34" charset="0"/>
            </a:rPr>
            <a:t> </a:t>
          </a:r>
          <a:r>
            <a:rPr lang="fr-FR" sz="2000" b="1" kern="1200" dirty="0">
              <a:solidFill>
                <a:schemeClr val="bg1"/>
              </a:solidFill>
              <a:latin typeface="Arial" panose="020B0604020202020204" pitchFamily="34" charset="0"/>
              <a:cs typeface="Arial" panose="020B0604020202020204" pitchFamily="34" charset="0"/>
            </a:rPr>
            <a:t>formule</a:t>
          </a:r>
          <a:r>
            <a:rPr lang="fr-FR" sz="2000" b="1" kern="1200" dirty="0">
              <a:solidFill>
                <a:srgbClr val="FF0000"/>
              </a:solidFill>
              <a:latin typeface="Arial" panose="020B0604020202020204" pitchFamily="34" charset="0"/>
              <a:cs typeface="Arial" panose="020B0604020202020204" pitchFamily="34" charset="0"/>
            </a:rPr>
            <a:t> </a:t>
          </a:r>
          <a:r>
            <a:rPr lang="fr-FR" sz="2000" b="1" kern="1200" dirty="0">
              <a:solidFill>
                <a:schemeClr val="bg1"/>
              </a:solidFill>
              <a:latin typeface="Arial" panose="020B0604020202020204" pitchFamily="34" charset="0"/>
              <a:cs typeface="Arial" panose="020B0604020202020204" pitchFamily="34" charset="0"/>
            </a:rPr>
            <a:t>de politesse </a:t>
          </a:r>
          <a:r>
            <a:rPr lang="fr-FR" sz="2000" kern="1200" dirty="0">
              <a:latin typeface="Arial" panose="020B0604020202020204" pitchFamily="34" charset="0"/>
              <a:cs typeface="Arial" panose="020B0604020202020204" pitchFamily="34" charset="0"/>
            </a:rPr>
            <a:t>(facultative sur une lettre publicitaire) doit être simple et directe. </a:t>
          </a:r>
        </a:p>
      </dsp:txBody>
      <dsp:txXfrm>
        <a:off x="2666906" y="4362335"/>
        <a:ext cx="8273594" cy="71505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32938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11/01/2023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91344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0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1"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5907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06588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68375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820317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36635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4389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12788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964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11/01/2023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34030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11/01/2023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583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984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4883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11/01/2023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3825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11/01/2023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99872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11/01/2023</a:t>
            </a:fld>
            <a:endParaRPr lang="fr-F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3469830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778932"/>
          </a:xfrm>
        </p:spPr>
        <p:txBody>
          <a:bodyPr>
            <a:normAutofit/>
          </a:bodyPr>
          <a:lstStyle/>
          <a:p>
            <a:r>
              <a:rPr lang="fr-FR" sz="3200" b="1" dirty="0"/>
              <a:t>2. Les documents d’information commerciale</a:t>
            </a:r>
            <a:endParaRPr lang="fr-FR" sz="5400" dirty="0"/>
          </a:p>
        </p:txBody>
      </p:sp>
      <p:sp>
        <p:nvSpPr>
          <p:cNvPr id="3" name="Rectangle 2"/>
          <p:cNvSpPr/>
          <p:nvPr/>
        </p:nvSpPr>
        <p:spPr>
          <a:xfrm>
            <a:off x="433589" y="1346200"/>
            <a:ext cx="11638208" cy="4339650"/>
          </a:xfrm>
          <a:prstGeom prst="rect">
            <a:avLst/>
          </a:prstGeom>
        </p:spPr>
        <p:txBody>
          <a:bodyPr wrap="square">
            <a:spAutoFit/>
          </a:bodyPr>
          <a:lstStyle/>
          <a:p>
            <a:pPr algn="just"/>
            <a:r>
              <a:rPr lang="fr-FR" sz="2400" dirty="0">
                <a:effectLst/>
                <a:latin typeface="Arial" panose="020B0604020202020204" pitchFamily="34" charset="0"/>
                <a:ea typeface="Calibri" panose="020F0502020204030204" pitchFamily="34" charset="0"/>
                <a:cs typeface="Times New Roman" panose="02020603050405020304" pitchFamily="18" charset="0"/>
              </a:rPr>
              <a:t>Un document commercial présente et valorise le produit ou le service destiné à être vendu ainsi que l’entreprise et ses valeurs. Les informations affichées doivent être rigoureuses, cohérentes et honnêtes. </a:t>
            </a:r>
          </a:p>
          <a:p>
            <a:pPr algn="just">
              <a:spcBef>
                <a:spcPts val="2400"/>
              </a:spcBef>
            </a:pPr>
            <a:r>
              <a:rPr lang="fr-FR" sz="2400" dirty="0">
                <a:latin typeface="Arial" panose="020B0604020202020204" pitchFamily="34" charset="0"/>
                <a:cs typeface="Arial" panose="020B0604020202020204" pitchFamily="34" charset="0"/>
              </a:rPr>
              <a:t>Sa création implique une méthodologie que l’on peut décliner en 4 étapes : </a:t>
            </a:r>
          </a:p>
          <a:p>
            <a:pPr marL="457200" indent="-457200">
              <a:spcBef>
                <a:spcPts val="1200"/>
              </a:spcBef>
              <a:buFont typeface="+mj-lt"/>
              <a:buAutoNum type="arabicPeriod"/>
            </a:pPr>
            <a:r>
              <a:rPr lang="fr-FR" sz="2400" b="1" dirty="0">
                <a:solidFill>
                  <a:srgbClr val="FFFF00"/>
                </a:solidFill>
                <a:latin typeface="Arial" panose="020B0604020202020204" pitchFamily="34" charset="0"/>
                <a:cs typeface="Arial" panose="020B0604020202020204" pitchFamily="34" charset="0"/>
              </a:rPr>
              <a:t>définir l’objectif du document </a:t>
            </a:r>
            <a:r>
              <a:rPr lang="fr-FR" sz="2400" dirty="0">
                <a:latin typeface="Arial" panose="020B0604020202020204" pitchFamily="34" charset="0"/>
                <a:cs typeface="Arial" panose="020B0604020202020204" pitchFamily="34" charset="0"/>
              </a:rPr>
              <a:t>: le produit, la cible, le budget et la date</a:t>
            </a:r>
          </a:p>
          <a:p>
            <a:pPr marL="457200" indent="-457200">
              <a:spcBef>
                <a:spcPts val="1200"/>
              </a:spcBef>
              <a:buFont typeface="+mj-lt"/>
              <a:buAutoNum type="arabicPeriod"/>
            </a:pPr>
            <a:r>
              <a:rPr lang="fr-FR" sz="2400" b="1" dirty="0">
                <a:solidFill>
                  <a:srgbClr val="FFFF00"/>
                </a:solidFill>
                <a:latin typeface="Arial" panose="020B0604020202020204" pitchFamily="34" charset="0"/>
                <a:cs typeface="Arial" panose="020B0604020202020204" pitchFamily="34" charset="0"/>
              </a:rPr>
              <a:t>définir le support </a:t>
            </a:r>
            <a:r>
              <a:rPr lang="fr-FR" sz="2400" dirty="0">
                <a:latin typeface="Arial" panose="020B0604020202020204" pitchFamily="34" charset="0"/>
                <a:cs typeface="Arial" panose="020B0604020202020204" pitchFamily="34" charset="0"/>
              </a:rPr>
              <a:t>: lettre, prospectus, plaquette, catalogue, flyer, page Web, post sur les réseaux sociaux, etc.</a:t>
            </a:r>
          </a:p>
          <a:p>
            <a:pPr marL="457200" indent="-457200">
              <a:spcBef>
                <a:spcPts val="1200"/>
              </a:spcBef>
              <a:buFont typeface="+mj-lt"/>
              <a:buAutoNum type="arabicPeriod"/>
            </a:pPr>
            <a:r>
              <a:rPr lang="fr-FR" sz="2400" b="1" dirty="0">
                <a:solidFill>
                  <a:srgbClr val="FFFF00"/>
                </a:solidFill>
                <a:latin typeface="Arial" panose="020B0604020202020204" pitchFamily="34" charset="0"/>
                <a:cs typeface="Arial" panose="020B0604020202020204" pitchFamily="34" charset="0"/>
              </a:rPr>
              <a:t>rédiger les arguments à mettre en avant </a:t>
            </a:r>
            <a:r>
              <a:rPr lang="fr-FR" sz="2400" dirty="0">
                <a:latin typeface="Arial" panose="020B0604020202020204" pitchFamily="34" charset="0"/>
                <a:cs typeface="Arial" panose="020B0604020202020204" pitchFamily="34" charset="0"/>
              </a:rPr>
              <a:t>: avantages, bénéfices, etc.</a:t>
            </a:r>
          </a:p>
          <a:p>
            <a:pPr marL="457200" indent="-457200">
              <a:spcBef>
                <a:spcPts val="1200"/>
              </a:spcBef>
              <a:buFont typeface="+mj-lt"/>
              <a:buAutoNum type="arabicPeriod"/>
            </a:pPr>
            <a:r>
              <a:rPr lang="fr-FR" sz="2400" b="1" dirty="0">
                <a:solidFill>
                  <a:srgbClr val="FFFF00"/>
                </a:solidFill>
                <a:latin typeface="Arial" panose="020B0604020202020204" pitchFamily="34" charset="0"/>
                <a:cs typeface="Arial" panose="020B0604020202020204" pitchFamily="34" charset="0"/>
              </a:rPr>
              <a:t>mettre en forme le document </a:t>
            </a:r>
            <a:r>
              <a:rPr lang="fr-FR" sz="2400" dirty="0">
                <a:latin typeface="Arial" panose="020B0604020202020204" pitchFamily="34" charset="0"/>
                <a:cs typeface="Arial" panose="020B0604020202020204" pitchFamily="34" charset="0"/>
              </a:rPr>
              <a:t>en respectant l’identité visuelle de la société. </a:t>
            </a:r>
          </a:p>
        </p:txBody>
      </p:sp>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10;&#10;Description générée avec un niveau de confiance très élevé">
            <a:extLst>
              <a:ext uri="{FF2B5EF4-FFF2-40B4-BE49-F238E27FC236}">
                <a16:creationId xmlns:a16="http://schemas.microsoft.com/office/drawing/2014/main" id="{D0E9443E-F83A-48BB-A1AD-867FFADCA6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85408" y="2384339"/>
            <a:ext cx="3696097" cy="2668472"/>
          </a:xfrm>
          <a:prstGeom prst="rect">
            <a:avLst/>
          </a:prstGeom>
          <a:ln>
            <a:solidFill>
              <a:schemeClr val="tx1"/>
            </a:solidFill>
          </a:ln>
        </p:spPr>
      </p:pic>
      <p:sp>
        <p:nvSpPr>
          <p:cNvPr id="7" name="Titre 1">
            <a:extLst>
              <a:ext uri="{FF2B5EF4-FFF2-40B4-BE49-F238E27FC236}">
                <a16:creationId xmlns:a16="http://schemas.microsoft.com/office/drawing/2014/main" id="{29FB2AF8-04BA-4D46-A7C5-9AE4A0478E0E}"/>
              </a:ext>
            </a:extLst>
          </p:cNvPr>
          <p:cNvSpPr>
            <a:spLocks noGrp="1"/>
          </p:cNvSpPr>
          <p:nvPr>
            <p:ph type="ctrTitle"/>
          </p:nvPr>
        </p:nvSpPr>
        <p:spPr>
          <a:xfrm>
            <a:off x="-1" y="1"/>
            <a:ext cx="9364133" cy="580189"/>
          </a:xfrm>
        </p:spPr>
        <p:txBody>
          <a:bodyPr>
            <a:normAutofit/>
          </a:bodyPr>
          <a:lstStyle/>
          <a:p>
            <a:r>
              <a:rPr lang="fr-FR" sz="2800" b="1" dirty="0"/>
              <a:t>2.5. Réseaux sociaux</a:t>
            </a:r>
            <a:endParaRPr lang="fr-FR" sz="5400" dirty="0"/>
          </a:p>
        </p:txBody>
      </p:sp>
      <p:sp>
        <p:nvSpPr>
          <p:cNvPr id="8" name="Rectangle 7">
            <a:extLst>
              <a:ext uri="{FF2B5EF4-FFF2-40B4-BE49-F238E27FC236}">
                <a16:creationId xmlns:a16="http://schemas.microsoft.com/office/drawing/2014/main" id="{07A573C9-E271-4F72-92F8-EFEE973B872D}"/>
              </a:ext>
            </a:extLst>
          </p:cNvPr>
          <p:cNvSpPr/>
          <p:nvPr/>
        </p:nvSpPr>
        <p:spPr>
          <a:xfrm>
            <a:off x="287767" y="776863"/>
            <a:ext cx="10088312" cy="1200329"/>
          </a:xfrm>
          <a:prstGeom prst="rect">
            <a:avLst/>
          </a:prstGeom>
        </p:spPr>
        <p:txBody>
          <a:bodyPr wrap="square">
            <a:spAutoFit/>
          </a:bodyPr>
          <a:lstStyle/>
          <a:p>
            <a:pPr algn="ctr">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L’entreprise doit être présente là où se trouve sa clientèle réelle ou potentielle. Il devient  indispensable d’ouvrir un compte ou de créer une page sur les réseaux sociaux pour toucher les générations digitales.</a:t>
            </a:r>
            <a:endParaRPr lang="fr-CH"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5C74FE68-59BF-4274-802D-91E29DC8F263}"/>
              </a:ext>
            </a:extLst>
          </p:cNvPr>
          <p:cNvSpPr/>
          <p:nvPr/>
        </p:nvSpPr>
        <p:spPr>
          <a:xfrm>
            <a:off x="287766" y="2384339"/>
            <a:ext cx="7727186" cy="3631763"/>
          </a:xfrm>
          <a:prstGeom prst="rect">
            <a:avLst/>
          </a:prstGeom>
        </p:spPr>
        <p:txBody>
          <a:bodyPr wrap="square">
            <a:spAutoFit/>
          </a:bodyPr>
          <a:lstStyle/>
          <a:p>
            <a:pPr>
              <a:spcBef>
                <a:spcPts val="600"/>
              </a:spcBef>
            </a:pPr>
            <a:r>
              <a:rPr lang="fr-FR" sz="2200" dirty="0">
                <a:effectLst/>
                <a:latin typeface="Arial" panose="020B0604020202020204" pitchFamily="34" charset="0"/>
                <a:ea typeface="Times New Roman" panose="02020603050405020304" pitchFamily="18" charset="0"/>
              </a:rPr>
              <a:t>Les </a:t>
            </a:r>
            <a:r>
              <a:rPr lang="fr-FR" sz="2200" b="1" dirty="0">
                <a:effectLst/>
                <a:latin typeface="Arial" panose="020B0604020202020204" pitchFamily="34" charset="0"/>
                <a:ea typeface="Times New Roman" panose="02020603050405020304" pitchFamily="18" charset="0"/>
              </a:rPr>
              <a:t>réseaux sociaux</a:t>
            </a:r>
            <a:r>
              <a:rPr lang="fr-FR" sz="2200" dirty="0">
                <a:effectLst/>
                <a:latin typeface="Arial" panose="020B0604020202020204" pitchFamily="34" charset="0"/>
                <a:ea typeface="Times New Roman" panose="02020603050405020304" pitchFamily="18" charset="0"/>
              </a:rPr>
              <a:t> sont le moyen de communication le plus utilisé et le plus répandu (les internautes français passent en moyenne 2 h 20 par jour à surfer sur la toile). Les consommateurs connectés, sont plus réceptifs aux </a:t>
            </a:r>
            <a:r>
              <a:rPr lang="fr-FR" sz="2200" b="1" dirty="0">
                <a:effectLst/>
                <a:latin typeface="Arial" panose="020B0604020202020204" pitchFamily="34" charset="0"/>
                <a:ea typeface="Times New Roman" panose="02020603050405020304" pitchFamily="18" charset="0"/>
              </a:rPr>
              <a:t>communications personnalisées et digitales</a:t>
            </a:r>
            <a:r>
              <a:rPr lang="fr-FR" sz="2200" dirty="0">
                <a:effectLst/>
                <a:latin typeface="Arial" panose="020B0604020202020204" pitchFamily="34" charset="0"/>
                <a:ea typeface="Times New Roman" panose="02020603050405020304" pitchFamily="18" charset="0"/>
              </a:rPr>
              <a:t>. </a:t>
            </a:r>
            <a:endParaRPr lang="fr-FR" sz="2200" dirty="0">
              <a:effectLst/>
              <a:latin typeface="Times New Roman" panose="02020603050405020304" pitchFamily="18" charset="0"/>
              <a:ea typeface="Times New Roman" panose="02020603050405020304" pitchFamily="18" charset="0"/>
            </a:endParaRPr>
          </a:p>
          <a:p>
            <a:pPr>
              <a:spcBef>
                <a:spcPts val="1200"/>
              </a:spcBef>
            </a:pPr>
            <a:r>
              <a:rPr lang="fr-FR" sz="2200" b="1" dirty="0">
                <a:solidFill>
                  <a:srgbClr val="00B050"/>
                </a:solidFill>
                <a:effectLst/>
                <a:latin typeface="Arial" panose="020B0604020202020204" pitchFamily="34" charset="0"/>
                <a:ea typeface="Times New Roman" panose="02020603050405020304" pitchFamily="18" charset="0"/>
              </a:rPr>
              <a:t>L’Inbound marketing </a:t>
            </a:r>
            <a:r>
              <a:rPr lang="fr-FR" sz="2200" dirty="0">
                <a:solidFill>
                  <a:srgbClr val="00B050"/>
                </a:solidFill>
                <a:effectLst/>
                <a:latin typeface="Arial" panose="020B0604020202020204" pitchFamily="34" charset="0"/>
                <a:ea typeface="Times New Roman" panose="02020603050405020304" pitchFamily="18" charset="0"/>
              </a:rPr>
              <a:t>consiste à attirer des clients en créant du contenu utile et des expériences personnalisées. C’est un passage obligé pour les entreprises qui souhaitent personnaliser leur offre et placer le consommateur au cœur de leur stratégie.</a:t>
            </a:r>
            <a:endParaRPr lang="fr-FR" sz="22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36081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2ED80F-9A7E-40A2-9542-3A7CFD9E2461}"/>
              </a:ext>
            </a:extLst>
          </p:cNvPr>
          <p:cNvSpPr/>
          <p:nvPr/>
        </p:nvSpPr>
        <p:spPr>
          <a:xfrm>
            <a:off x="404825" y="1056988"/>
            <a:ext cx="11210630" cy="5186035"/>
          </a:xfrm>
          <a:prstGeom prst="rect">
            <a:avLst/>
          </a:prstGeom>
        </p:spPr>
        <p:txBody>
          <a:bodyPr wrap="square">
            <a:spAutoFit/>
          </a:bodyPr>
          <a:lstStyle/>
          <a:p>
            <a:pPr algn="just">
              <a:spcBef>
                <a:spcPts val="1800"/>
              </a:spcBef>
            </a:pPr>
            <a:r>
              <a:rPr lang="fr-FR" sz="2200" dirty="0">
                <a:latin typeface="Arial" panose="020B0604020202020204" pitchFamily="34" charset="0"/>
                <a:ea typeface="Calibri" panose="020F0502020204030204" pitchFamily="34" charset="0"/>
                <a:cs typeface="Times New Roman" panose="02020603050405020304" pitchFamily="18" charset="0"/>
              </a:rPr>
              <a:t>L</a:t>
            </a:r>
            <a:r>
              <a:rPr lang="fr-FR" sz="2200" dirty="0">
                <a:effectLst/>
                <a:latin typeface="Arial" panose="020B0604020202020204" pitchFamily="34" charset="0"/>
                <a:ea typeface="Calibri" panose="020F0502020204030204" pitchFamily="34" charset="0"/>
                <a:cs typeface="Times New Roman" panose="02020603050405020304" pitchFamily="18" charset="0"/>
              </a:rPr>
              <a:t>es réseaux permettent une grande interactivité avec les internautes, </a:t>
            </a:r>
          </a:p>
          <a:p>
            <a:pPr algn="just"/>
            <a:r>
              <a:rPr lang="fr-FR" sz="2200" dirty="0">
                <a:effectLst/>
                <a:latin typeface="Arial" panose="020B0604020202020204" pitchFamily="34" charset="0"/>
                <a:ea typeface="Calibri" panose="020F0502020204030204" pitchFamily="34" charset="0"/>
                <a:cs typeface="Times New Roman" panose="02020603050405020304" pitchFamily="18" charset="0"/>
              </a:rPr>
              <a:t>qui apportent à l’entreprise des informations, des commentaires, des réactions directes. Ils permettent également de créer une communauté d’abonnés au contact de laquelle l’entreprise peut adapter et faire évoluer son offre commerciale.</a:t>
            </a:r>
          </a:p>
          <a:p>
            <a:pPr algn="ctr">
              <a:spcBef>
                <a:spcPts val="1800"/>
              </a:spcBef>
            </a:pPr>
            <a:r>
              <a:rPr lang="fr-FR" sz="22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Cependant, les réseaux sociaux doivent être utilisés avec une certaine retenue commerciale. Il faut éviter les démarches trop agressives qui peuvent faire fuir les internautes ou provoquer un « </a:t>
            </a:r>
            <a:r>
              <a:rPr lang="fr-FR" sz="2200" dirty="0" err="1">
                <a:solidFill>
                  <a:srgbClr val="FFFF00"/>
                </a:solidFill>
                <a:effectLst/>
                <a:latin typeface="Arial" panose="020B0604020202020204" pitchFamily="34" charset="0"/>
                <a:ea typeface="Calibri" panose="020F0502020204030204" pitchFamily="34" charset="0"/>
                <a:cs typeface="Times New Roman" panose="02020603050405020304" pitchFamily="18" charset="0"/>
              </a:rPr>
              <a:t>bad</a:t>
            </a:r>
            <a:r>
              <a:rPr lang="fr-FR" sz="22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buzz ». C’est la raison pour laquelle les réseaux sont fréquemment utilisés par les entreprises pour diffuser des informations, des conseils, des témoignages, destinés à informer l’internaute…</a:t>
            </a:r>
          </a:p>
          <a:p>
            <a:pPr algn="ctr">
              <a:spcBef>
                <a:spcPts val="1800"/>
              </a:spcBef>
            </a:pPr>
            <a:r>
              <a:rPr lang="fr-FR" sz="2200" dirty="0">
                <a:effectLst/>
                <a:latin typeface="Arial" panose="020B0604020202020204" pitchFamily="34" charset="0"/>
                <a:ea typeface="Calibri" panose="020F0502020204030204" pitchFamily="34" charset="0"/>
                <a:cs typeface="Times New Roman" panose="02020603050405020304" pitchFamily="18" charset="0"/>
              </a:rPr>
              <a:t>Enfin comme un site Web, les comptes et pages </a:t>
            </a:r>
            <a:r>
              <a:rPr lang="fr-FR" sz="2200" dirty="0" err="1">
                <a:effectLst/>
                <a:latin typeface="Arial" panose="020B0604020202020204" pitchFamily="34" charset="0"/>
                <a:ea typeface="Calibri" panose="020F0502020204030204" pitchFamily="34" charset="0"/>
                <a:cs typeface="Times New Roman" panose="02020603050405020304" pitchFamily="18" charset="0"/>
              </a:rPr>
              <a:t>reflétent</a:t>
            </a:r>
            <a:r>
              <a:rPr lang="fr-FR" sz="2200" dirty="0">
                <a:effectLst/>
                <a:latin typeface="Arial" panose="020B0604020202020204" pitchFamily="34" charset="0"/>
                <a:ea typeface="Calibri" panose="020F0502020204030204" pitchFamily="34" charset="0"/>
                <a:cs typeface="Times New Roman" panose="02020603050405020304" pitchFamily="18" charset="0"/>
              </a:rPr>
              <a:t> le dynamisme de l’entreprise. </a:t>
            </a:r>
            <a:r>
              <a:rPr lang="fr-FR" sz="2200" b="1"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Ils doivent être actualisés régulièrement.</a:t>
            </a:r>
          </a:p>
          <a:p>
            <a:pPr algn="just">
              <a:spcBef>
                <a:spcPts val="1800"/>
              </a:spcBef>
            </a:pPr>
            <a:r>
              <a:rPr lang="fr-FR" sz="2200" dirty="0">
                <a:effectLst/>
                <a:latin typeface="Arial" panose="020B0604020202020204" pitchFamily="34" charset="0"/>
                <a:ea typeface="Calibri" panose="020F0502020204030204" pitchFamily="34" charset="0"/>
                <a:cs typeface="Times New Roman" panose="02020603050405020304" pitchFamily="18" charset="0"/>
              </a:rPr>
              <a:t>Les réseaux les plus utilisés par les entreprises sont : facebook, Instagram, YouTube, TikTok.</a:t>
            </a:r>
          </a:p>
        </p:txBody>
      </p:sp>
      <p:sp>
        <p:nvSpPr>
          <p:cNvPr id="7" name="Titre 1">
            <a:extLst>
              <a:ext uri="{FF2B5EF4-FFF2-40B4-BE49-F238E27FC236}">
                <a16:creationId xmlns:a16="http://schemas.microsoft.com/office/drawing/2014/main" id="{29FB2AF8-04BA-4D46-A7C5-9AE4A0478E0E}"/>
              </a:ext>
            </a:extLst>
          </p:cNvPr>
          <p:cNvSpPr>
            <a:spLocks noGrp="1"/>
          </p:cNvSpPr>
          <p:nvPr>
            <p:ph type="ctrTitle"/>
          </p:nvPr>
        </p:nvSpPr>
        <p:spPr>
          <a:xfrm>
            <a:off x="0" y="-112220"/>
            <a:ext cx="9364133" cy="627376"/>
          </a:xfrm>
        </p:spPr>
        <p:txBody>
          <a:bodyPr>
            <a:noAutofit/>
          </a:bodyPr>
          <a:lstStyle/>
          <a:p>
            <a:br>
              <a:rPr lang="fr-FR" sz="3600" b="1" dirty="0"/>
            </a:br>
            <a:r>
              <a:rPr lang="fr-FR" sz="2800" b="1" dirty="0"/>
              <a:t>2.5. Réseaux sociaux</a:t>
            </a:r>
            <a:endParaRPr lang="fr-FR" sz="6000" dirty="0"/>
          </a:p>
        </p:txBody>
      </p:sp>
    </p:spTree>
    <p:extLst>
      <p:ext uri="{BB962C8B-B14F-4D97-AF65-F5344CB8AC3E}">
        <p14:creationId xmlns:p14="http://schemas.microsoft.com/office/powerpoint/2010/main" val="1505722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1126066"/>
          </a:xfrm>
        </p:spPr>
        <p:txBody>
          <a:bodyPr>
            <a:normAutofit/>
          </a:bodyPr>
          <a:lstStyle/>
          <a:p>
            <a:r>
              <a:rPr lang="fr-FR" sz="3200" b="1" dirty="0"/>
              <a:t>2. Les documents d’information commerciale</a:t>
            </a:r>
            <a:br>
              <a:rPr lang="fr-FR" sz="3200" b="1" dirty="0"/>
            </a:br>
            <a:r>
              <a:rPr lang="fr-FR" sz="3200" b="1" dirty="0"/>
              <a:t>2.1. Lettre commerciale</a:t>
            </a:r>
            <a:endParaRPr lang="fr-FR" sz="5400" dirty="0"/>
          </a:p>
        </p:txBody>
      </p:sp>
      <p:sp>
        <p:nvSpPr>
          <p:cNvPr id="3" name="Rectangle 2"/>
          <p:cNvSpPr/>
          <p:nvPr/>
        </p:nvSpPr>
        <p:spPr>
          <a:xfrm>
            <a:off x="660399" y="2351233"/>
            <a:ext cx="10604321" cy="2677656"/>
          </a:xfrm>
          <a:prstGeom prst="rect">
            <a:avLst/>
          </a:prstGeom>
        </p:spPr>
        <p:txBody>
          <a:bodyPr wrap="square">
            <a:spAutoFit/>
          </a:bodyPr>
          <a:lstStyle/>
          <a:p>
            <a:pPr algn="just"/>
            <a:r>
              <a:rPr lang="fr-FR" sz="2800" dirty="0">
                <a:latin typeface="Arial" panose="020B0604020202020204" pitchFamily="34" charset="0"/>
                <a:cs typeface="Arial" panose="020B0604020202020204" pitchFamily="34" charset="0"/>
              </a:rPr>
              <a:t>C’est un courrier personnel pour lequel il faut déterminer au préalable ce que l’on souhaite demander ou vendre. </a:t>
            </a:r>
          </a:p>
          <a:p>
            <a:pPr algn="just"/>
            <a:endParaRPr lang="fr-FR" sz="2800" dirty="0">
              <a:latin typeface="Arial" panose="020B0604020202020204" pitchFamily="34" charset="0"/>
              <a:cs typeface="Arial" panose="020B0604020202020204" pitchFamily="34" charset="0"/>
            </a:endParaRPr>
          </a:p>
          <a:p>
            <a:pPr algn="ctr"/>
            <a:r>
              <a:rPr lang="fr-FR" sz="2800" b="1" dirty="0">
                <a:solidFill>
                  <a:srgbClr val="FFFF00"/>
                </a:solidFill>
                <a:latin typeface="Arial" panose="020B0604020202020204" pitchFamily="34" charset="0"/>
                <a:cs typeface="Arial" panose="020B0604020202020204" pitchFamily="34" charset="0"/>
              </a:rPr>
              <a:t>La lettre doit aller à l’essentiel en évitant les éléments qui n’ont rien à voir avec l’objectif initial. </a:t>
            </a:r>
          </a:p>
          <a:p>
            <a:pPr algn="just"/>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795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1126066"/>
          </a:xfrm>
        </p:spPr>
        <p:txBody>
          <a:bodyPr>
            <a:normAutofit/>
          </a:bodyPr>
          <a:lstStyle/>
          <a:p>
            <a:r>
              <a:rPr lang="fr-FR" sz="3200" b="1" dirty="0"/>
              <a:t>2. Les documents d’information commerciale</a:t>
            </a:r>
            <a:br>
              <a:rPr lang="fr-FR" sz="3200" b="1" dirty="0"/>
            </a:br>
            <a:r>
              <a:rPr lang="fr-FR" sz="3200" b="1" dirty="0"/>
              <a:t>2.1. Lettre commerciale</a:t>
            </a:r>
            <a:endParaRPr lang="fr-FR" sz="5400" dirty="0"/>
          </a:p>
        </p:txBody>
      </p:sp>
      <p:graphicFrame>
        <p:nvGraphicFramePr>
          <p:cNvPr id="4" name="Diagramme 3"/>
          <p:cNvGraphicFramePr/>
          <p:nvPr>
            <p:extLst>
              <p:ext uri="{D42A27DB-BD31-4B8C-83A1-F6EECF244321}">
                <p14:modId xmlns:p14="http://schemas.microsoft.com/office/powerpoint/2010/main" val="1127143634"/>
              </p:ext>
            </p:extLst>
          </p:nvPr>
        </p:nvGraphicFramePr>
        <p:xfrm>
          <a:off x="0" y="1202267"/>
          <a:ext cx="11414975"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369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1126066"/>
          </a:xfrm>
        </p:spPr>
        <p:txBody>
          <a:bodyPr>
            <a:normAutofit/>
          </a:bodyPr>
          <a:lstStyle/>
          <a:p>
            <a:r>
              <a:rPr lang="fr-FR" sz="3200" b="1" dirty="0"/>
              <a:t>2. Les documents d’information commerciale</a:t>
            </a:r>
            <a:br>
              <a:rPr lang="fr-FR" sz="3200" b="1" dirty="0"/>
            </a:br>
            <a:r>
              <a:rPr lang="fr-FR" sz="3200" b="1" dirty="0"/>
              <a:t>2.1. Lettre commerciale</a:t>
            </a:r>
            <a:endParaRPr lang="fr-FR" sz="5400" dirty="0"/>
          </a:p>
        </p:txBody>
      </p:sp>
      <p:sp>
        <p:nvSpPr>
          <p:cNvPr id="3" name="Rectangle 2"/>
          <p:cNvSpPr/>
          <p:nvPr/>
        </p:nvSpPr>
        <p:spPr>
          <a:xfrm>
            <a:off x="549500" y="1721242"/>
            <a:ext cx="10968506" cy="4093428"/>
          </a:xfrm>
          <a:prstGeom prst="rect">
            <a:avLst/>
          </a:prstGeom>
        </p:spPr>
        <p:txBody>
          <a:bodyPr wrap="square">
            <a:spAutoFit/>
          </a:bodyPr>
          <a:lstStyle/>
          <a:p>
            <a:pPr algn="ctr">
              <a:spcBef>
                <a:spcPts val="1800"/>
              </a:spcBef>
            </a:pPr>
            <a:r>
              <a:rPr lang="fr-FR" sz="3200" b="1" dirty="0">
                <a:solidFill>
                  <a:srgbClr val="FFFF00"/>
                </a:solidFill>
                <a:latin typeface="Myriad Pro"/>
              </a:rPr>
              <a:t>Conseils de rédaction </a:t>
            </a:r>
            <a:endParaRPr lang="fr-FR" sz="3200" dirty="0">
              <a:solidFill>
                <a:srgbClr val="FFFF00"/>
              </a:solidFill>
              <a:latin typeface="Myriad Pro"/>
            </a:endParaRPr>
          </a:p>
          <a:p>
            <a:pPr marL="342900" indent="-342900">
              <a:spcBef>
                <a:spcPts val="1800"/>
              </a:spcBef>
              <a:buFont typeface="Wingdings" panose="05000000000000000000" pitchFamily="2" charset="2"/>
              <a:buChar char="Ø"/>
            </a:pPr>
            <a:r>
              <a:rPr lang="fr-FR" sz="2800" b="1" dirty="0">
                <a:solidFill>
                  <a:srgbClr val="00B0F0"/>
                </a:solidFill>
                <a:latin typeface="Arial" panose="020B0604020202020204" pitchFamily="34" charset="0"/>
                <a:cs typeface="Arial" panose="020B0604020202020204" pitchFamily="34" charset="0"/>
              </a:rPr>
              <a:t>Rédiger des phrases courtes </a:t>
            </a:r>
            <a:r>
              <a:rPr lang="fr-FR" sz="2800" dirty="0">
                <a:latin typeface="Arial" panose="020B0604020202020204" pitchFamily="34" charset="0"/>
                <a:cs typeface="Arial" panose="020B0604020202020204" pitchFamily="34" charset="0"/>
              </a:rPr>
              <a:t>(une idée par paragraphe) et des paragraphes aérés</a:t>
            </a:r>
          </a:p>
          <a:p>
            <a:pPr marL="342900" indent="-342900">
              <a:spcBef>
                <a:spcPts val="1800"/>
              </a:spcBef>
              <a:buFont typeface="Wingdings" panose="05000000000000000000" pitchFamily="2" charset="2"/>
              <a:buChar char="Ø"/>
            </a:pPr>
            <a:r>
              <a:rPr lang="fr-FR" sz="2800" b="1" dirty="0">
                <a:solidFill>
                  <a:srgbClr val="00B0F0"/>
                </a:solidFill>
                <a:latin typeface="Arial" panose="020B0604020202020204" pitchFamily="34" charset="0"/>
                <a:cs typeface="Arial" panose="020B0604020202020204" pitchFamily="34" charset="0"/>
              </a:rPr>
              <a:t>Insérer des sous-titres dans les courriers longs </a:t>
            </a:r>
            <a:r>
              <a:rPr lang="fr-FR" sz="2800" dirty="0">
                <a:latin typeface="Arial" panose="020B0604020202020204" pitchFamily="34" charset="0"/>
                <a:cs typeface="Arial" panose="020B0604020202020204" pitchFamily="34" charset="0"/>
              </a:rPr>
              <a:t>pour faciliter la lecture et mettre en valeur les idées </a:t>
            </a:r>
          </a:p>
          <a:p>
            <a:pPr marL="342900" indent="-342900">
              <a:spcBef>
                <a:spcPts val="1800"/>
              </a:spcBef>
              <a:buFont typeface="Wingdings" panose="05000000000000000000" pitchFamily="2" charset="2"/>
              <a:buChar char="Ø"/>
            </a:pPr>
            <a:r>
              <a:rPr lang="fr-FR" sz="2800" b="1" dirty="0">
                <a:solidFill>
                  <a:srgbClr val="00B0F0"/>
                </a:solidFill>
                <a:latin typeface="Arial" panose="020B0604020202020204" pitchFamily="34" charset="0"/>
                <a:cs typeface="Arial" panose="020B0604020202020204" pitchFamily="34" charset="0"/>
              </a:rPr>
              <a:t>Réaliser une mise en page claire et structurée </a:t>
            </a:r>
            <a:r>
              <a:rPr lang="fr-FR" sz="2800" dirty="0">
                <a:latin typeface="Arial" panose="020B0604020202020204" pitchFamily="34" charset="0"/>
                <a:cs typeface="Arial" panose="020B0604020202020204" pitchFamily="34" charset="0"/>
              </a:rPr>
              <a:t>(gras, puces...) </a:t>
            </a:r>
          </a:p>
          <a:p>
            <a:pPr marL="342900" indent="-342900">
              <a:spcBef>
                <a:spcPts val="1800"/>
              </a:spcBef>
              <a:buFont typeface="Wingdings" panose="05000000000000000000" pitchFamily="2" charset="2"/>
              <a:buChar char="Ø"/>
            </a:pPr>
            <a:r>
              <a:rPr lang="fr-FR" sz="2800" b="1" dirty="0">
                <a:solidFill>
                  <a:srgbClr val="00B0F0"/>
                </a:solidFill>
                <a:latin typeface="Arial" panose="020B0604020202020204" pitchFamily="34" charset="0"/>
                <a:cs typeface="Arial" panose="020B0604020202020204" pitchFamily="34" charset="0"/>
              </a:rPr>
              <a:t>Respecter les règles typographiques</a:t>
            </a:r>
            <a:r>
              <a:rPr lang="fr-F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20300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1126066"/>
          </a:xfrm>
        </p:spPr>
        <p:txBody>
          <a:bodyPr>
            <a:normAutofit/>
          </a:bodyPr>
          <a:lstStyle/>
          <a:p>
            <a:r>
              <a:rPr lang="fr-FR" sz="3200" b="1" dirty="0"/>
              <a:t>2. Les documents d’information commerciale</a:t>
            </a:r>
            <a:br>
              <a:rPr lang="fr-FR" sz="3200" b="1" dirty="0"/>
            </a:br>
            <a:r>
              <a:rPr lang="fr-FR" sz="3200" b="1" dirty="0"/>
              <a:t>2.1. Lettre commerciale</a:t>
            </a:r>
            <a:endParaRPr lang="fr-FR" sz="5400"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066" y="816562"/>
            <a:ext cx="4046505" cy="5812837"/>
          </a:xfrm>
          <a:prstGeom prst="rect">
            <a:avLst/>
          </a:prstGeom>
        </p:spPr>
      </p:pic>
      <p:sp>
        <p:nvSpPr>
          <p:cNvPr id="5" name="Rectangle 4"/>
          <p:cNvSpPr/>
          <p:nvPr/>
        </p:nvSpPr>
        <p:spPr>
          <a:xfrm>
            <a:off x="3296578" y="3015734"/>
            <a:ext cx="2602444" cy="830997"/>
          </a:xfrm>
          <a:prstGeom prst="rect">
            <a:avLst/>
          </a:prstGeom>
        </p:spPr>
        <p:txBody>
          <a:bodyPr wrap="none">
            <a:spAutoFit/>
          </a:bodyPr>
          <a:lstStyle/>
          <a:p>
            <a:pPr algn="r"/>
            <a:r>
              <a:rPr lang="fr-FR" sz="2400" b="1" dirty="0">
                <a:latin typeface="ITC Century Std Book"/>
              </a:rPr>
              <a:t>Norme AFNOR</a:t>
            </a:r>
          </a:p>
          <a:p>
            <a:pPr algn="r"/>
            <a:r>
              <a:rPr lang="fr-FR" sz="2400" b="1" dirty="0">
                <a:latin typeface="ITC Century Std Book"/>
              </a:rPr>
              <a:t>standard française </a:t>
            </a:r>
            <a:endParaRPr lang="fr-FR" sz="2400" dirty="0"/>
          </a:p>
        </p:txBody>
      </p:sp>
    </p:spTree>
    <p:extLst>
      <p:ext uri="{BB962C8B-B14F-4D97-AF65-F5344CB8AC3E}">
        <p14:creationId xmlns:p14="http://schemas.microsoft.com/office/powerpoint/2010/main" val="2078110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1126066"/>
          </a:xfrm>
        </p:spPr>
        <p:txBody>
          <a:bodyPr>
            <a:normAutofit/>
          </a:bodyPr>
          <a:lstStyle/>
          <a:p>
            <a:r>
              <a:rPr lang="fr-FR" sz="3200" b="1" dirty="0"/>
              <a:t>3. Les documents d’information commerciale</a:t>
            </a:r>
            <a:br>
              <a:rPr lang="fr-FR" sz="3200" b="1" dirty="0"/>
            </a:br>
            <a:r>
              <a:rPr lang="fr-FR" sz="3200" b="1" dirty="0"/>
              <a:t>3.2. Supports de communication</a:t>
            </a:r>
            <a:endParaRPr lang="fr-FR" sz="5400" dirty="0"/>
          </a:p>
        </p:txBody>
      </p:sp>
      <p:sp>
        <p:nvSpPr>
          <p:cNvPr id="3" name="Rectangle 2"/>
          <p:cNvSpPr/>
          <p:nvPr/>
        </p:nvSpPr>
        <p:spPr>
          <a:xfrm>
            <a:off x="329604" y="1645752"/>
            <a:ext cx="9034528" cy="2985433"/>
          </a:xfrm>
          <a:prstGeom prst="rect">
            <a:avLst/>
          </a:prstGeom>
        </p:spPr>
        <p:txBody>
          <a:bodyPr wrap="square">
            <a:spAutoFit/>
          </a:bodyPr>
          <a:lstStyle/>
          <a:p>
            <a:pPr>
              <a:spcBef>
                <a:spcPts val="2400"/>
              </a:spcBef>
            </a:pPr>
            <a:r>
              <a:rPr lang="fr-FR" sz="2400" dirty="0">
                <a:latin typeface="Arial" panose="020B0604020202020204" pitchFamily="34" charset="0"/>
                <a:cs typeface="Arial" panose="020B0604020202020204" pitchFamily="34" charset="0"/>
              </a:rPr>
              <a:t>C’est un imprimé publicitaire remis au client, posé sur un comptoir, mis dans les boîtes aux lettres, distribué dans la rue ou à l’occasion de salons, portes ouvertes, rendez-vous commerciaux, etc. </a:t>
            </a:r>
          </a:p>
          <a:p>
            <a:pPr algn="just">
              <a:spcBef>
                <a:spcPts val="2400"/>
              </a:spcBef>
            </a:pPr>
            <a:r>
              <a:rPr lang="fr-FR" sz="2400" dirty="0">
                <a:latin typeface="Arial" panose="020B0604020202020204" pitchFamily="34" charset="0"/>
                <a:cs typeface="Arial" panose="020B0604020202020204" pitchFamily="34" charset="0"/>
              </a:rPr>
              <a:t>Sa taille peut être plus ou moins grande (flyer, A4, A3, etc.), son nombre de pages plus ou moins élevé, sa mise en page plus ou moins riche et la qualité de son papier plus ou moins luxueuse.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919" y="2004634"/>
            <a:ext cx="2370399" cy="3354765"/>
          </a:xfrm>
          <a:prstGeom prst="rect">
            <a:avLst/>
          </a:prstGeom>
        </p:spPr>
      </p:pic>
    </p:spTree>
    <p:extLst>
      <p:ext uri="{BB962C8B-B14F-4D97-AF65-F5344CB8AC3E}">
        <p14:creationId xmlns:p14="http://schemas.microsoft.com/office/powerpoint/2010/main" val="1811790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622478"/>
          </a:xfrm>
        </p:spPr>
        <p:txBody>
          <a:bodyPr>
            <a:normAutofit/>
          </a:bodyPr>
          <a:lstStyle/>
          <a:p>
            <a:r>
              <a:rPr lang="fr-FR" sz="3200" b="1" dirty="0"/>
              <a:t>2.2. Supports de communication</a:t>
            </a:r>
            <a:endParaRPr lang="fr-FR" sz="5400" dirty="0"/>
          </a:p>
        </p:txBody>
      </p:sp>
      <p:sp>
        <p:nvSpPr>
          <p:cNvPr id="4" name="Rectangle 3"/>
          <p:cNvSpPr/>
          <p:nvPr/>
        </p:nvSpPr>
        <p:spPr>
          <a:xfrm>
            <a:off x="380998" y="1413935"/>
            <a:ext cx="11015133" cy="461665"/>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Ce peut être un flyer, un dépliant, une chemise, une plaquette, une brochure… </a:t>
            </a:r>
          </a:p>
        </p:txBody>
      </p:sp>
      <p:pic>
        <p:nvPicPr>
          <p:cNvPr id="8" name="Image 7"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26" y="2163468"/>
            <a:ext cx="10451875" cy="3608981"/>
          </a:xfrm>
          <a:prstGeom prst="rect">
            <a:avLst/>
          </a:prstGeom>
        </p:spPr>
      </p:pic>
    </p:spTree>
    <p:extLst>
      <p:ext uri="{BB962C8B-B14F-4D97-AF65-F5344CB8AC3E}">
        <p14:creationId xmlns:p14="http://schemas.microsoft.com/office/powerpoint/2010/main" val="3458925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635357"/>
          </a:xfrm>
        </p:spPr>
        <p:txBody>
          <a:bodyPr>
            <a:normAutofit/>
          </a:bodyPr>
          <a:lstStyle/>
          <a:p>
            <a:r>
              <a:rPr lang="fr-FR" sz="3200" b="1" dirty="0"/>
              <a:t>2.3. Catalogue</a:t>
            </a:r>
            <a:endParaRPr lang="fr-FR" sz="5400" dirty="0"/>
          </a:p>
        </p:txBody>
      </p:sp>
      <p:sp>
        <p:nvSpPr>
          <p:cNvPr id="4" name="Rectangle 3"/>
          <p:cNvSpPr/>
          <p:nvPr/>
        </p:nvSpPr>
        <p:spPr>
          <a:xfrm>
            <a:off x="397933" y="1469130"/>
            <a:ext cx="7670800" cy="4462760"/>
          </a:xfrm>
          <a:prstGeom prst="rect">
            <a:avLst/>
          </a:prstGeom>
        </p:spPr>
        <p:txBody>
          <a:bodyPr wrap="square">
            <a:spAutoFit/>
          </a:bodyPr>
          <a:lstStyle/>
          <a:p>
            <a:pPr algn="just">
              <a:spcBef>
                <a:spcPts val="1200"/>
              </a:spcBef>
            </a:pPr>
            <a:r>
              <a:rPr lang="fr-FR" sz="2400" dirty="0">
                <a:latin typeface="Arial" panose="020B0604020202020204" pitchFamily="34" charset="0"/>
                <a:cs typeface="Arial" panose="020B0604020202020204" pitchFamily="34" charset="0"/>
              </a:rPr>
              <a:t>Il présente les produits fabriqués et/ou distribués par l’entreprise, en indiquant, d’une manière plus ou moins exhaustive, leurs caractéristiques (références, tailles, options, prix, modalités de paiement, de livraison, d’utilisation, de service après-vente…). </a:t>
            </a:r>
          </a:p>
          <a:p>
            <a:pPr algn="ctr">
              <a:spcBef>
                <a:spcPts val="1200"/>
              </a:spcBef>
            </a:pPr>
            <a:r>
              <a:rPr lang="fr-FR" sz="2400" b="1" dirty="0">
                <a:solidFill>
                  <a:srgbClr val="00B0F0"/>
                </a:solidFill>
                <a:latin typeface="Arial" panose="020B0604020202020204" pitchFamily="34" charset="0"/>
                <a:cs typeface="Arial" panose="020B0604020202020204" pitchFamily="34" charset="0"/>
              </a:rPr>
              <a:t>Un catalogue revient cher à imprimer, à stocker et nuit à l’image écoresponsable de l’entreprise (détruit les forêts). </a:t>
            </a:r>
          </a:p>
          <a:p>
            <a:pPr algn="just">
              <a:spcBef>
                <a:spcPts val="1200"/>
              </a:spcBef>
            </a:pPr>
            <a:r>
              <a:rPr lang="fr-FR" sz="2400" dirty="0">
                <a:latin typeface="Arial" panose="020B0604020202020204" pitchFamily="34" charset="0"/>
                <a:cs typeface="Arial" panose="020B0604020202020204" pitchFamily="34" charset="0"/>
              </a:rPr>
              <a:t>=&gt; Les entreprises tendent à les mettre sur Internet en front office, poussant ainsi le client à commander et à payer les articles en ligne. </a:t>
            </a:r>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2067" y="1384462"/>
            <a:ext cx="3048424" cy="4169671"/>
          </a:xfrm>
          <a:prstGeom prst="rect">
            <a:avLst/>
          </a:prstGeom>
          <a:noFill/>
          <a:ln>
            <a:noFill/>
          </a:ln>
        </p:spPr>
      </p:pic>
    </p:spTree>
    <p:extLst>
      <p:ext uri="{BB962C8B-B14F-4D97-AF65-F5344CB8AC3E}">
        <p14:creationId xmlns:p14="http://schemas.microsoft.com/office/powerpoint/2010/main" val="781095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9364133" cy="648236"/>
          </a:xfrm>
        </p:spPr>
        <p:txBody>
          <a:bodyPr>
            <a:normAutofit/>
          </a:bodyPr>
          <a:lstStyle/>
          <a:p>
            <a:r>
              <a:rPr lang="fr-FR" sz="3200" b="1" dirty="0"/>
              <a:t>2.4. Site Web</a:t>
            </a:r>
            <a:endParaRPr lang="fr-FR" sz="5400" dirty="0"/>
          </a:p>
        </p:txBody>
      </p:sp>
      <p:sp>
        <p:nvSpPr>
          <p:cNvPr id="3" name="Rectangle 2"/>
          <p:cNvSpPr/>
          <p:nvPr/>
        </p:nvSpPr>
        <p:spPr>
          <a:xfrm>
            <a:off x="135942" y="975693"/>
            <a:ext cx="11626762" cy="5324535"/>
          </a:xfrm>
          <a:prstGeom prst="rect">
            <a:avLst/>
          </a:prstGeom>
        </p:spPr>
        <p:txBody>
          <a:bodyPr wrap="square">
            <a:spAutoFit/>
          </a:bodyPr>
          <a:lstStyle/>
          <a:p>
            <a:pPr>
              <a:spcBef>
                <a:spcPts val="600"/>
              </a:spcBef>
            </a:pPr>
            <a:r>
              <a:rPr lang="fr-FR" sz="2000" dirty="0">
                <a:effectLst/>
                <a:latin typeface="Arial" panose="020B0604020202020204" pitchFamily="34" charset="0"/>
                <a:ea typeface="Calibri" panose="020F0502020204030204" pitchFamily="34" charset="0"/>
                <a:cs typeface="Times New Roman" panose="02020603050405020304" pitchFamily="18" charset="0"/>
              </a:rPr>
              <a:t>Un site web est composé de pages reliées par des liens hypertextes. </a:t>
            </a:r>
          </a:p>
          <a:p>
            <a:pPr>
              <a:spcBef>
                <a:spcPts val="600"/>
              </a:spcBef>
            </a:pPr>
            <a:r>
              <a:rPr lang="fr-FR" sz="2000" dirty="0">
                <a:effectLst/>
                <a:latin typeface="Arial" panose="020B0604020202020204" pitchFamily="34" charset="0"/>
                <a:ea typeface="Calibri" panose="020F0502020204030204" pitchFamily="34" charset="0"/>
                <a:cs typeface="Times New Roman" panose="02020603050405020304" pitchFamily="18" charset="0"/>
              </a:rPr>
              <a:t>Il est hébergé sur un serveur connecté à Internet. IL est accessible à toute heures et en tous lieux à partir d’un ordinateur, d’une tablette ou d’un smartphone.</a:t>
            </a:r>
          </a:p>
          <a:p>
            <a:pPr marL="5649913">
              <a:spcBef>
                <a:spcPts val="600"/>
              </a:spcBef>
            </a:pPr>
            <a:r>
              <a:rPr lang="fr-FR" sz="2000" dirty="0">
                <a:effectLst/>
                <a:latin typeface="Arial" panose="020B0604020202020204" pitchFamily="34" charset="0"/>
                <a:ea typeface="Calibri" panose="020F0502020204030204" pitchFamily="34" charset="0"/>
                <a:cs typeface="Times New Roman" panose="02020603050405020304" pitchFamily="18" charset="0"/>
              </a:rPr>
              <a:t>Le site web, permet de faire du marketing à moindre coût, de mettre en avant son image et d’affirmer sa présence sur le Web. </a:t>
            </a:r>
          </a:p>
          <a:p>
            <a:pPr marL="5649913">
              <a:spcBef>
                <a:spcPts val="600"/>
              </a:spcBef>
            </a:pPr>
            <a:r>
              <a:rPr lang="fr-FR" sz="2000" dirty="0">
                <a:effectLst/>
                <a:latin typeface="Arial" panose="020B0604020202020204" pitchFamily="34" charset="0"/>
                <a:ea typeface="Calibri" panose="020F0502020204030204" pitchFamily="34" charset="0"/>
                <a:cs typeface="Times New Roman" panose="02020603050405020304" pitchFamily="18" charset="0"/>
              </a:rPr>
              <a:t>Les mises à jour sont rapides, simultanées et interactives avec les clients en ligne ; les visiteurs peuvent passer directement à l’achat sur les sites marchands.</a:t>
            </a:r>
          </a:p>
          <a:p>
            <a:pPr marL="5649913">
              <a:spcBef>
                <a:spcPts val="600"/>
              </a:spcBef>
            </a:pPr>
            <a:r>
              <a:rPr lang="fr-FR" sz="2000" dirty="0">
                <a:effectLst/>
                <a:latin typeface="Arial" panose="020B0604020202020204" pitchFamily="34" charset="0"/>
                <a:ea typeface="Times New Roman" panose="02020603050405020304" pitchFamily="18" charset="0"/>
              </a:rPr>
              <a:t>Aujourd’hui, 75 % des Français sont équipés d’un </a:t>
            </a:r>
            <a:r>
              <a:rPr lang="fr-FR" sz="2000" b="1" dirty="0">
                <a:effectLst/>
                <a:latin typeface="Arial" panose="020B0604020202020204" pitchFamily="34" charset="0"/>
                <a:ea typeface="Times New Roman" panose="02020603050405020304" pitchFamily="18" charset="0"/>
              </a:rPr>
              <a:t>smartphone</a:t>
            </a:r>
            <a:r>
              <a:rPr lang="fr-FR" sz="2000" dirty="0">
                <a:effectLst/>
                <a:latin typeface="Arial" panose="020B0604020202020204" pitchFamily="34" charset="0"/>
                <a:ea typeface="Times New Roman" panose="02020603050405020304" pitchFamily="18" charset="0"/>
              </a:rPr>
              <a:t>. Le nouveau consommateur est tout le temps connecté et passe d’abord par son smartphone pour accéder à Internet. Le « </a:t>
            </a:r>
            <a:r>
              <a:rPr lang="fr-FR" sz="2000" b="1" dirty="0">
                <a:effectLst/>
                <a:latin typeface="Arial" panose="020B0604020202020204" pitchFamily="34" charset="0"/>
                <a:ea typeface="Times New Roman" panose="02020603050405020304" pitchFamily="18" charset="0"/>
              </a:rPr>
              <a:t>Mobile first</a:t>
            </a:r>
            <a:r>
              <a:rPr lang="fr-FR" sz="2000" dirty="0">
                <a:effectLst/>
                <a:latin typeface="Arial" panose="020B0604020202020204" pitchFamily="34" charset="0"/>
                <a:ea typeface="Times New Roman" panose="02020603050405020304" pitchFamily="18" charset="0"/>
              </a:rPr>
              <a:t> » consiste à créer un site adaptable aux smartphones.</a:t>
            </a:r>
            <a:endParaRPr lang="fr-FR" sz="2000" dirty="0">
              <a:effectLst/>
              <a:latin typeface="Times New Roman" panose="02020603050405020304" pitchFamily="18" charset="0"/>
              <a:ea typeface="Times New Roman" panose="02020603050405020304" pitchFamily="18" charset="0"/>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952" y="2686318"/>
            <a:ext cx="5074871" cy="3431147"/>
          </a:xfrm>
          <a:prstGeom prst="rect">
            <a:avLst/>
          </a:prstGeom>
          <a:noFill/>
          <a:ln>
            <a:noFill/>
          </a:ln>
        </p:spPr>
      </p:pic>
    </p:spTree>
    <p:extLst>
      <p:ext uri="{BB962C8B-B14F-4D97-AF65-F5344CB8AC3E}">
        <p14:creationId xmlns:p14="http://schemas.microsoft.com/office/powerpoint/2010/main" val="4042312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332</TotalTime>
  <Words>997</Words>
  <Application>Microsoft Office PowerPoint</Application>
  <PresentationFormat>Grand écran</PresentationFormat>
  <Paragraphs>52</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Century Gothic</vt:lpstr>
      <vt:lpstr>ITC Century Std Book</vt:lpstr>
      <vt:lpstr>Myriad Pro</vt:lpstr>
      <vt:lpstr>Times New Roman</vt:lpstr>
      <vt:lpstr>Wingdings</vt:lpstr>
      <vt:lpstr>Wingdings 3</vt:lpstr>
      <vt:lpstr>Ion</vt:lpstr>
      <vt:lpstr>2. Les documents d’information commerciale</vt:lpstr>
      <vt:lpstr>2. Les documents d’information commerciale 2.1. Lettre commerciale</vt:lpstr>
      <vt:lpstr>2. Les documents d’information commerciale 2.1. Lettre commerciale</vt:lpstr>
      <vt:lpstr>2. Les documents d’information commerciale 2.1. Lettre commerciale</vt:lpstr>
      <vt:lpstr>2. Les documents d’information commerciale 2.1. Lettre commerciale</vt:lpstr>
      <vt:lpstr>3. Les documents d’information commerciale 3.2. Supports de communication</vt:lpstr>
      <vt:lpstr>2.2. Supports de communication</vt:lpstr>
      <vt:lpstr>2.3. Catalogue</vt:lpstr>
      <vt:lpstr>2.4. Site Web</vt:lpstr>
      <vt:lpstr>2.5. Réseaux sociaux</vt:lpstr>
      <vt:lpstr> 2.5. Réseaux sociaux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45</cp:revision>
  <dcterms:created xsi:type="dcterms:W3CDTF">2014-01-14T07:42:30Z</dcterms:created>
  <dcterms:modified xsi:type="dcterms:W3CDTF">2023-01-11T19:36:35Z</dcterms:modified>
</cp:coreProperties>
</file>