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3"/>
  </p:notes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2F1690-AABB-E64D-9D01-B9824444EAAF}" type="datetimeFigureOut">
              <a:rPr lang="fr-FR" smtClean="0"/>
              <a:t>24/03/2023</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47FE31-8E33-7047-BBC6-CC2D0ED98AC3}" type="slidenum">
              <a:rPr lang="fr-FR" smtClean="0"/>
              <a:t>‹N°›</a:t>
            </a:fld>
            <a:endParaRPr lang="fr-FR"/>
          </a:p>
        </p:txBody>
      </p:sp>
    </p:spTree>
    <p:extLst>
      <p:ext uri="{BB962C8B-B14F-4D97-AF65-F5344CB8AC3E}">
        <p14:creationId xmlns:p14="http://schemas.microsoft.com/office/powerpoint/2010/main" val="23780804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6061793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1575718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883196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014140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5605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9255581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5571442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45680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8213549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15600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480940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5425017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24/03/2023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12706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0439236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45945908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8344309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24/03/2023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832608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24/03/2023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272818906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 y="1"/>
            <a:ext cx="11861322" cy="612558"/>
          </a:xfrm>
        </p:spPr>
        <p:txBody>
          <a:bodyPr>
            <a:noAutofit/>
          </a:bodyPr>
          <a:lstStyle/>
          <a:p>
            <a:r>
              <a:rPr lang="fr-FR" sz="2800" b="1" dirty="0">
                <a:latin typeface="Arial" panose="020B0604020202020204" pitchFamily="34" charset="0"/>
                <a:cs typeface="Arial" panose="020B0604020202020204" pitchFamily="34" charset="0"/>
              </a:rPr>
              <a:t>Chap. 21 – Les risques liés aux échanges internationaux</a:t>
            </a:r>
          </a:p>
        </p:txBody>
      </p:sp>
      <p:sp>
        <p:nvSpPr>
          <p:cNvPr id="6" name="ZoneTexte 5"/>
          <p:cNvSpPr txBox="1"/>
          <p:nvPr/>
        </p:nvSpPr>
        <p:spPr>
          <a:xfrm>
            <a:off x="0" y="612559"/>
            <a:ext cx="10329551" cy="523220"/>
          </a:xfrm>
          <a:prstGeom prst="rect">
            <a:avLst/>
          </a:prstGeom>
          <a:noFill/>
        </p:spPr>
        <p:txBody>
          <a:bodyPr wrap="square" rtlCol="0">
            <a:spAutoFit/>
          </a:bodyPr>
          <a:lstStyle/>
          <a:p>
            <a:pPr>
              <a:spcBef>
                <a:spcPts val="1200"/>
              </a:spcBef>
            </a:pPr>
            <a:r>
              <a:rPr lang="fr-FR" sz="2800" b="1" dirty="0">
                <a:solidFill>
                  <a:srgbClr val="FFFF00"/>
                </a:solidFill>
                <a:latin typeface="Arial" panose="020B0604020202020204" pitchFamily="34" charset="0"/>
                <a:cs typeface="Arial" panose="020B0604020202020204" pitchFamily="34" charset="0"/>
              </a:rPr>
              <a:t>5. Document administratif unique</a:t>
            </a:r>
          </a:p>
        </p:txBody>
      </p:sp>
      <p:sp>
        <p:nvSpPr>
          <p:cNvPr id="4" name="ZoneTexte 3">
            <a:extLst>
              <a:ext uri="{FF2B5EF4-FFF2-40B4-BE49-F238E27FC236}">
                <a16:creationId xmlns:a16="http://schemas.microsoft.com/office/drawing/2014/main" id="{78DE3D5C-EEB5-96ED-9808-2D7E4C4213CF}"/>
              </a:ext>
            </a:extLst>
          </p:cNvPr>
          <p:cNvSpPr txBox="1"/>
          <p:nvPr/>
        </p:nvSpPr>
        <p:spPr>
          <a:xfrm>
            <a:off x="288702" y="1953041"/>
            <a:ext cx="6906296" cy="3785652"/>
          </a:xfrm>
          <a:prstGeom prst="rect">
            <a:avLst/>
          </a:prstGeom>
          <a:noFill/>
        </p:spPr>
        <p:txBody>
          <a:bodyPr wrap="square">
            <a:spAutoFit/>
          </a:bodyPr>
          <a:lstStyle/>
          <a:p>
            <a:pPr algn="just">
              <a:spcBef>
                <a:spcPts val="24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L’entreprise qui réalise des opérations d’importation ou d’exportation doit obligatoirement remplir un formulaire appelé </a:t>
            </a:r>
            <a:r>
              <a:rPr lang="fr-FR" sz="2200" b="1" dirty="0">
                <a:effectLst/>
                <a:latin typeface="Arial" panose="020B0604020202020204" pitchFamily="34" charset="0"/>
                <a:ea typeface="Calibri" panose="020F0502020204030204" pitchFamily="34" charset="0"/>
                <a:cs typeface="Arial" panose="020B0604020202020204" pitchFamily="34" charset="0"/>
              </a:rPr>
              <a:t>Document Administratif Unique</a:t>
            </a:r>
            <a:r>
              <a:rPr lang="fr-FR" sz="2200" dirty="0">
                <a:effectLst/>
                <a:latin typeface="Arial" panose="020B0604020202020204" pitchFamily="34" charset="0"/>
                <a:ea typeface="Calibri" panose="020F0502020204030204" pitchFamily="34" charset="0"/>
                <a:cs typeface="Arial" panose="020B0604020202020204" pitchFamily="34" charset="0"/>
              </a:rPr>
              <a:t> (DAU) pour les opérations entre l'Union européenne et un pays tiers. (Il existe un DAU électronique).</a:t>
            </a:r>
            <a:endParaRPr lang="fr-FR" sz="2200" dirty="0">
              <a:effectLst/>
              <a:latin typeface="Arial" panose="020B0604020202020204" pitchFamily="34" charset="0"/>
              <a:ea typeface="Calibri" panose="020F0502020204030204" pitchFamily="34" charset="0"/>
              <a:cs typeface="Times New Roman" panose="02020603050405020304" pitchFamily="18" charset="0"/>
            </a:endParaRPr>
          </a:p>
          <a:p>
            <a:pPr algn="just">
              <a:spcBef>
                <a:spcPts val="2400"/>
              </a:spcBef>
            </a:pPr>
            <a:r>
              <a:rPr lang="fr-FR" sz="2200" dirty="0">
                <a:effectLst/>
                <a:latin typeface="Arial" panose="020B0604020202020204" pitchFamily="34" charset="0"/>
                <a:ea typeface="Calibri" panose="020F0502020204030204" pitchFamily="34" charset="0"/>
                <a:cs typeface="Times New Roman" panose="02020603050405020304" pitchFamily="18" charset="0"/>
              </a:rPr>
              <a:t>Le dépôt de cette déclaration constitue le point de départ de la procédure de dédouanement. Elle aboutit au calcul des droits de douane qui doivent être payé pour tout bien importé ou exporté par un pays membre de l’UE.</a:t>
            </a:r>
          </a:p>
        </p:txBody>
      </p:sp>
      <p:pic>
        <p:nvPicPr>
          <p:cNvPr id="9" name="Image 8">
            <a:extLst>
              <a:ext uri="{FF2B5EF4-FFF2-40B4-BE49-F238E27FC236}">
                <a16:creationId xmlns:a16="http://schemas.microsoft.com/office/drawing/2014/main" id="{6CBF0352-7CF3-C0D7-C059-E7B9CA174E2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5344" y="1583183"/>
            <a:ext cx="3955977" cy="4718327"/>
          </a:xfrm>
          <a:prstGeom prst="rect">
            <a:avLst/>
          </a:prstGeom>
        </p:spPr>
      </p:pic>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239</TotalTime>
  <Words>94</Words>
  <Application>Microsoft Office PowerPoint</Application>
  <PresentationFormat>Grand écran</PresentationFormat>
  <Paragraphs>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Century Gothic</vt:lpstr>
      <vt:lpstr>Wingdings 3</vt:lpstr>
      <vt:lpstr>Ion</vt:lpstr>
      <vt:lpstr>Chap. 21 – Les risques liés aux échanges internationaux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42</cp:revision>
  <dcterms:created xsi:type="dcterms:W3CDTF">2014-01-14T07:42:30Z</dcterms:created>
  <dcterms:modified xsi:type="dcterms:W3CDTF">2023-03-24T22:34:34Z</dcterms:modified>
</cp:coreProperties>
</file>