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4" r:id="rId1"/>
  </p:sldMasterIdLst>
  <p:notesMasterIdLst>
    <p:notesMasterId r:id="rId3"/>
  </p:notesMasterIdLst>
  <p:sldIdLst>
    <p:sldId id="256" r:id="rId2"/>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Style moyen 2 - Accentuatio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8A107856-5554-42FB-B03E-39F5DBC370BA}" styleName="Style moyen 4 - Accentuation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1" d="100"/>
          <a:sy n="111" d="100"/>
        </p:scale>
        <p:origin x="456" y="51"/>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C2F1690-AABB-E64D-9D01-B9824444EAAF}" type="datetimeFigureOut">
              <a:rPr lang="fr-FR" smtClean="0"/>
              <a:t>24/03/2023</a:t>
            </a:fld>
            <a:endParaRPr lang="fr-FR"/>
          </a:p>
        </p:txBody>
      </p:sp>
      <p:sp>
        <p:nvSpPr>
          <p:cNvPr id="4" name="Espace réservé de l'image des diapositives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247FE31-8E33-7047-BBC6-CC2D0ED98AC3}" type="slidenum">
              <a:rPr lang="fr-FR" smtClean="0"/>
              <a:t>‹N°›</a:t>
            </a:fld>
            <a:endParaRPr lang="fr-FR"/>
          </a:p>
        </p:txBody>
      </p:sp>
    </p:spTree>
    <p:extLst>
      <p:ext uri="{BB962C8B-B14F-4D97-AF65-F5344CB8AC3E}">
        <p14:creationId xmlns:p14="http://schemas.microsoft.com/office/powerpoint/2010/main" val="2378080413"/>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fr-FR"/>
              <a:t>Modifiez le style du titre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E0B14B23-EBBB-4FF8-A86F-057ABCCE629C}" type="datetimeFigureOut">
              <a:rPr lang="fr-FR" smtClean="0"/>
              <a:t>24/03/2023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1560617939"/>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 panoramiqu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fr-FR"/>
              <a:t>Modifiez le style du titre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Date Placeholder 4"/>
          <p:cNvSpPr>
            <a:spLocks noGrp="1"/>
          </p:cNvSpPr>
          <p:nvPr>
            <p:ph type="dt" sz="half" idx="10"/>
          </p:nvPr>
        </p:nvSpPr>
        <p:spPr/>
        <p:txBody>
          <a:bodyPr/>
          <a:lstStyle/>
          <a:p>
            <a:fld id="{E0B14B23-EBBB-4FF8-A86F-057ABCCE629C}" type="datetimeFigureOut">
              <a:rPr lang="fr-FR" smtClean="0"/>
              <a:t>24/03/2023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3157571805"/>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fr-FR"/>
              <a:t>Modifiez le style du titre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4" name="Date Placeholder 3"/>
          <p:cNvSpPr>
            <a:spLocks noGrp="1"/>
          </p:cNvSpPr>
          <p:nvPr>
            <p:ph type="dt" sz="half" idx="10"/>
          </p:nvPr>
        </p:nvSpPr>
        <p:spPr/>
        <p:txBody>
          <a:bodyPr/>
          <a:lstStyle/>
          <a:p>
            <a:fld id="{E0B14B23-EBBB-4FF8-A86F-057ABCCE629C}" type="datetimeFigureOut">
              <a:rPr lang="fr-FR" smtClean="0"/>
              <a:t>24/03/2023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2888319660"/>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fr-FR"/>
              <a:t>Modifiez le style du titre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fr-FR"/>
              <a:t>Modifiez les styles du texte du masque</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4" name="Date Placeholder 3"/>
          <p:cNvSpPr>
            <a:spLocks noGrp="1"/>
          </p:cNvSpPr>
          <p:nvPr>
            <p:ph type="dt" sz="half" idx="10"/>
          </p:nvPr>
        </p:nvSpPr>
        <p:spPr/>
        <p:txBody>
          <a:bodyPr/>
          <a:lstStyle/>
          <a:p>
            <a:fld id="{E0B14B23-EBBB-4FF8-A86F-057ABCCE629C}" type="datetimeFigureOut">
              <a:rPr lang="fr-FR" smtClean="0"/>
              <a:t>24/03/2023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770141406"/>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E0B14B23-EBBB-4FF8-A86F-057ABCCE629C}" type="datetimeFigureOut">
              <a:rPr lang="fr-FR" smtClean="0"/>
              <a:t>24/03/2023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375605797"/>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fr-FR"/>
              <a:t>Modifiez le style du titre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E0B14B23-EBBB-4FF8-A86F-057ABCCE629C}" type="datetimeFigureOut">
              <a:rPr lang="fr-FR" smtClean="0"/>
              <a:t>24/03/2023</a:t>
            </a:fld>
            <a:endParaRPr lang="fr-FR"/>
          </a:p>
        </p:txBody>
      </p:sp>
      <p:sp>
        <p:nvSpPr>
          <p:cNvPr id="4"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3592555811"/>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s d’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fr-FR"/>
              <a:t>Modifiez le style du titre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E0B14B23-EBBB-4FF8-A86F-057ABCCE629C}" type="datetimeFigureOut">
              <a:rPr lang="fr-FR" smtClean="0"/>
              <a:t>24/03/2023</a:t>
            </a:fld>
            <a:endParaRPr lang="fr-FR"/>
          </a:p>
        </p:txBody>
      </p:sp>
      <p:sp>
        <p:nvSpPr>
          <p:cNvPr id="4"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3557144263"/>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nchor="t" anchorCtr="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0B14B23-EBBB-4FF8-A86F-057ABCCE629C}" type="datetimeFigureOut">
              <a:rPr lang="fr-FR" smtClean="0"/>
              <a:t>24/03/2023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1545680427"/>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fr-FR"/>
              <a:t>Modifiez le style du titre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0B14B23-EBBB-4FF8-A86F-057ABCCE629C}" type="datetimeFigureOut">
              <a:rPr lang="fr-FR" smtClean="0"/>
              <a:t>24/03/2023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1482135491"/>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3"/>
          <p:cNvSpPr>
            <a:spLocks noGrp="1"/>
          </p:cNvSpPr>
          <p:nvPr>
            <p:ph type="dt" sz="half" idx="10"/>
          </p:nvPr>
        </p:nvSpPr>
        <p:spPr/>
        <p:txBody>
          <a:bodyPr/>
          <a:lstStyle/>
          <a:p>
            <a:fld id="{E0B14B23-EBBB-4FF8-A86F-057ABCCE629C}" type="datetimeFigureOut">
              <a:rPr lang="fr-FR" smtClean="0"/>
              <a:t>24/03/2023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145156000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E0B14B23-EBBB-4FF8-A86F-057ABCCE629C}" type="datetimeFigureOut">
              <a:rPr lang="fr-FR" smtClean="0"/>
              <a:t>24/03/2023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4248094079"/>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E0B14B23-EBBB-4FF8-A86F-057ABCCE629C}" type="datetimeFigureOut">
              <a:rPr lang="fr-FR" smtClean="0"/>
              <a:t>24/03/2023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542501797"/>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a:t>Modifiez le style du titre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E0B14B23-EBBB-4FF8-A86F-057ABCCE629C}" type="datetimeFigureOut">
              <a:rPr lang="fr-FR" smtClean="0"/>
              <a:t>24/03/2023</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2712706987"/>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7" name="Date Placeholder 2"/>
          <p:cNvSpPr>
            <a:spLocks noGrp="1"/>
          </p:cNvSpPr>
          <p:nvPr>
            <p:ph type="dt" sz="half" idx="10"/>
          </p:nvPr>
        </p:nvSpPr>
        <p:spPr/>
        <p:txBody>
          <a:bodyPr/>
          <a:lstStyle/>
          <a:p>
            <a:fld id="{E0B14B23-EBBB-4FF8-A86F-057ABCCE629C}" type="datetimeFigureOut">
              <a:rPr lang="fr-FR" smtClean="0"/>
              <a:t>24/03/2023</a:t>
            </a:fld>
            <a:endParaRPr lang="fr-FR"/>
          </a:p>
        </p:txBody>
      </p:sp>
      <p:sp>
        <p:nvSpPr>
          <p:cNvPr id="5" name="Footer Placeholder 3"/>
          <p:cNvSpPr>
            <a:spLocks noGrp="1"/>
          </p:cNvSpPr>
          <p:nvPr>
            <p:ph type="ftr" sz="quarter" idx="11"/>
          </p:nvPr>
        </p:nvSpPr>
        <p:spPr/>
        <p:txBody>
          <a:bodyPr/>
          <a:lstStyle/>
          <a:p>
            <a:endParaRPr lang="fr-FR"/>
          </a:p>
        </p:txBody>
      </p:sp>
      <p:sp>
        <p:nvSpPr>
          <p:cNvPr id="6" name="Slide Number Placeholder 4"/>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204392363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E0B14B23-EBBB-4FF8-A86F-057ABCCE629C}" type="datetimeFigureOut">
              <a:rPr lang="fr-FR" smtClean="0"/>
              <a:t>24/03/2023</a:t>
            </a:fld>
            <a:endParaRPr lang="fr-FR"/>
          </a:p>
        </p:txBody>
      </p:sp>
      <p:sp>
        <p:nvSpPr>
          <p:cNvPr id="5" name="Footer Placeholder 2"/>
          <p:cNvSpPr>
            <a:spLocks noGrp="1"/>
          </p:cNvSpPr>
          <p:nvPr>
            <p:ph type="ftr" sz="quarter" idx="11"/>
          </p:nvPr>
        </p:nvSpPr>
        <p:spPr/>
        <p:txBody>
          <a:bodyPr/>
          <a:lstStyle/>
          <a:p>
            <a:endParaRPr lang="fr-FR"/>
          </a:p>
        </p:txBody>
      </p:sp>
      <p:sp>
        <p:nvSpPr>
          <p:cNvPr id="6" name="Slide Number Placeholder 3"/>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1459459083"/>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fr-FR"/>
              <a:t>Modifiez le style du titre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7" name="Date Placeholder 4"/>
          <p:cNvSpPr>
            <a:spLocks noGrp="1"/>
          </p:cNvSpPr>
          <p:nvPr>
            <p:ph type="dt" sz="half" idx="10"/>
          </p:nvPr>
        </p:nvSpPr>
        <p:spPr/>
        <p:txBody>
          <a:bodyPr/>
          <a:lstStyle/>
          <a:p>
            <a:fld id="{E0B14B23-EBBB-4FF8-A86F-057ABCCE629C}" type="datetimeFigureOut">
              <a:rPr lang="fr-FR" smtClean="0"/>
              <a:t>24/03/2023</a:t>
            </a:fld>
            <a:endParaRPr lang="fr-FR"/>
          </a:p>
        </p:txBody>
      </p:sp>
      <p:sp>
        <p:nvSpPr>
          <p:cNvPr id="5" name="Footer Placeholder 5"/>
          <p:cNvSpPr>
            <a:spLocks noGrp="1"/>
          </p:cNvSpPr>
          <p:nvPr>
            <p:ph type="ftr" sz="quarter" idx="11"/>
          </p:nvPr>
        </p:nvSpPr>
        <p:spPr/>
        <p:txBody>
          <a:bodyPr/>
          <a:lstStyle/>
          <a:p>
            <a:endParaRPr lang="fr-FR"/>
          </a:p>
        </p:txBody>
      </p:sp>
      <p:sp>
        <p:nvSpPr>
          <p:cNvPr id="6" name="Slide Number Placeholder 6"/>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834430933"/>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fr-FR"/>
              <a:t>Modifiez le style du titre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Date Placeholder 4"/>
          <p:cNvSpPr>
            <a:spLocks noGrp="1"/>
          </p:cNvSpPr>
          <p:nvPr>
            <p:ph type="dt" sz="half" idx="10"/>
          </p:nvPr>
        </p:nvSpPr>
        <p:spPr/>
        <p:txBody>
          <a:bodyPr/>
          <a:lstStyle/>
          <a:p>
            <a:fld id="{E0B14B23-EBBB-4FF8-A86F-057ABCCE629C}" type="datetimeFigureOut">
              <a:rPr lang="fr-FR" smtClean="0"/>
              <a:t>24/03/2023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2583260815"/>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fr-FR"/>
              <a:t>Modifiez le style du titre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E0B14B23-EBBB-4FF8-A86F-057ABCCE629C}" type="datetimeFigureOut">
              <a:rPr lang="fr-FR" smtClean="0"/>
              <a:t>24/03/2023</a:t>
            </a:fld>
            <a:endParaRPr lang="fr-FR"/>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fr-FR"/>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5234C07D-E8DA-4633-BC68-D66A8E810D17}" type="slidenum">
              <a:rPr lang="fr-FR" smtClean="0"/>
              <a:t>‹N°›</a:t>
            </a:fld>
            <a:endParaRPr lang="fr-FR"/>
          </a:p>
        </p:txBody>
      </p:sp>
    </p:spTree>
    <p:extLst>
      <p:ext uri="{BB962C8B-B14F-4D97-AF65-F5344CB8AC3E}">
        <p14:creationId xmlns:p14="http://schemas.microsoft.com/office/powerpoint/2010/main" val="2728189066"/>
      </p:ext>
    </p:extLst>
  </p:cSld>
  <p:clrMap bg1="dk1" tx1="lt1" bg2="dk2" tx2="lt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 id="2147483726" r:id="rId12"/>
    <p:sldLayoutId id="2147483727" r:id="rId13"/>
    <p:sldLayoutId id="2147483728" r:id="rId14"/>
    <p:sldLayoutId id="2147483729" r:id="rId15"/>
    <p:sldLayoutId id="2147483730" r:id="rId16"/>
    <p:sldLayoutId id="2147483731" r:id="rId17"/>
  </p:sldLayoutIdLst>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 y="1"/>
            <a:ext cx="11861322" cy="612558"/>
          </a:xfrm>
        </p:spPr>
        <p:txBody>
          <a:bodyPr>
            <a:noAutofit/>
          </a:bodyPr>
          <a:lstStyle/>
          <a:p>
            <a:r>
              <a:rPr lang="fr-FR" sz="2800" b="1" dirty="0">
                <a:latin typeface="Arial" panose="020B0604020202020204" pitchFamily="34" charset="0"/>
                <a:cs typeface="Arial" panose="020B0604020202020204" pitchFamily="34" charset="0"/>
              </a:rPr>
              <a:t>Chap. 21 – Les risques liés aux échanges internationaux</a:t>
            </a:r>
          </a:p>
        </p:txBody>
      </p:sp>
      <p:sp>
        <p:nvSpPr>
          <p:cNvPr id="6" name="ZoneTexte 5"/>
          <p:cNvSpPr txBox="1"/>
          <p:nvPr/>
        </p:nvSpPr>
        <p:spPr>
          <a:xfrm>
            <a:off x="0" y="612559"/>
            <a:ext cx="10329551" cy="523220"/>
          </a:xfrm>
          <a:prstGeom prst="rect">
            <a:avLst/>
          </a:prstGeom>
          <a:noFill/>
        </p:spPr>
        <p:txBody>
          <a:bodyPr wrap="square" rtlCol="0">
            <a:spAutoFit/>
          </a:bodyPr>
          <a:lstStyle/>
          <a:p>
            <a:pPr>
              <a:spcBef>
                <a:spcPts val="1200"/>
              </a:spcBef>
            </a:pPr>
            <a:r>
              <a:rPr lang="fr-FR" sz="2800" b="1" dirty="0">
                <a:solidFill>
                  <a:srgbClr val="FFFF00"/>
                </a:solidFill>
                <a:latin typeface="Arial" panose="020B0604020202020204" pitchFamily="34" charset="0"/>
                <a:cs typeface="Arial" panose="020B0604020202020204" pitchFamily="34" charset="0"/>
              </a:rPr>
              <a:t>5. Document administratif unique</a:t>
            </a:r>
          </a:p>
        </p:txBody>
      </p:sp>
      <p:sp>
        <p:nvSpPr>
          <p:cNvPr id="4" name="ZoneTexte 3">
            <a:extLst>
              <a:ext uri="{FF2B5EF4-FFF2-40B4-BE49-F238E27FC236}">
                <a16:creationId xmlns:a16="http://schemas.microsoft.com/office/drawing/2014/main" id="{78DE3D5C-EEB5-96ED-9808-2D7E4C4213CF}"/>
              </a:ext>
            </a:extLst>
          </p:cNvPr>
          <p:cNvSpPr txBox="1"/>
          <p:nvPr/>
        </p:nvSpPr>
        <p:spPr>
          <a:xfrm>
            <a:off x="288702" y="1953041"/>
            <a:ext cx="6906296" cy="3785652"/>
          </a:xfrm>
          <a:prstGeom prst="rect">
            <a:avLst/>
          </a:prstGeom>
          <a:noFill/>
        </p:spPr>
        <p:txBody>
          <a:bodyPr wrap="square">
            <a:spAutoFit/>
          </a:bodyPr>
          <a:lstStyle/>
          <a:p>
            <a:pPr algn="just">
              <a:spcBef>
                <a:spcPts val="2400"/>
              </a:spcBef>
            </a:pPr>
            <a:r>
              <a:rPr lang="fr-FR" sz="2200" dirty="0">
                <a:effectLst/>
                <a:latin typeface="Arial" panose="020B0604020202020204" pitchFamily="34" charset="0"/>
                <a:ea typeface="Calibri" panose="020F0502020204030204" pitchFamily="34" charset="0"/>
                <a:cs typeface="Times New Roman" panose="02020603050405020304" pitchFamily="18" charset="0"/>
              </a:rPr>
              <a:t>L’entreprise qui réalise des opérations d’importation ou d’exportation doit obligatoirement remplir un formulaire appelé </a:t>
            </a:r>
            <a:r>
              <a:rPr lang="fr-FR" sz="2200" b="1" dirty="0">
                <a:effectLst/>
                <a:latin typeface="Arial" panose="020B0604020202020204" pitchFamily="34" charset="0"/>
                <a:ea typeface="Calibri" panose="020F0502020204030204" pitchFamily="34" charset="0"/>
                <a:cs typeface="Arial" panose="020B0604020202020204" pitchFamily="34" charset="0"/>
              </a:rPr>
              <a:t>Document Administratif Unique</a:t>
            </a:r>
            <a:r>
              <a:rPr lang="fr-FR" sz="2200" dirty="0">
                <a:effectLst/>
                <a:latin typeface="Arial" panose="020B0604020202020204" pitchFamily="34" charset="0"/>
                <a:ea typeface="Calibri" panose="020F0502020204030204" pitchFamily="34" charset="0"/>
                <a:cs typeface="Arial" panose="020B0604020202020204" pitchFamily="34" charset="0"/>
              </a:rPr>
              <a:t> (DAU) pour les opérations entre l'Union européenne et un pays tiers. (Il existe un DAU électronique).</a:t>
            </a:r>
            <a:endParaRPr lang="fr-FR" sz="2200" dirty="0">
              <a:effectLst/>
              <a:latin typeface="Arial" panose="020B0604020202020204" pitchFamily="34" charset="0"/>
              <a:ea typeface="Calibri" panose="020F0502020204030204" pitchFamily="34" charset="0"/>
              <a:cs typeface="Times New Roman" panose="02020603050405020304" pitchFamily="18" charset="0"/>
            </a:endParaRPr>
          </a:p>
          <a:p>
            <a:pPr algn="just">
              <a:spcBef>
                <a:spcPts val="2400"/>
              </a:spcBef>
            </a:pPr>
            <a:r>
              <a:rPr lang="fr-FR" sz="2200" dirty="0">
                <a:effectLst/>
                <a:latin typeface="Arial" panose="020B0604020202020204" pitchFamily="34" charset="0"/>
                <a:ea typeface="Calibri" panose="020F0502020204030204" pitchFamily="34" charset="0"/>
                <a:cs typeface="Times New Roman" panose="02020603050405020304" pitchFamily="18" charset="0"/>
              </a:rPr>
              <a:t>Le dépôt de cette déclaration constitue le point de départ de la procédure de dédouanement. Elle aboutit au calcul des droits de douane qui doivent être payé pour tout bien importé ou exporté par un pays membre de l’UE.</a:t>
            </a:r>
          </a:p>
        </p:txBody>
      </p:sp>
      <p:pic>
        <p:nvPicPr>
          <p:cNvPr id="9" name="Image 8">
            <a:extLst>
              <a:ext uri="{FF2B5EF4-FFF2-40B4-BE49-F238E27FC236}">
                <a16:creationId xmlns:a16="http://schemas.microsoft.com/office/drawing/2014/main" id="{6CBF0352-7CF3-C0D7-C059-E7B9CA174E2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05344" y="1583183"/>
            <a:ext cx="3955977" cy="4718327"/>
          </a:xfrm>
          <a:prstGeom prst="rect">
            <a:avLst/>
          </a:prstGeom>
        </p:spPr>
      </p:pic>
    </p:spTree>
    <p:extLst>
      <p:ext uri="{BB962C8B-B14F-4D97-AF65-F5344CB8AC3E}">
        <p14:creationId xmlns:p14="http://schemas.microsoft.com/office/powerpoint/2010/main" val="549834502"/>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ppt/theme/theme2.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Ion</Template>
  <TotalTime>239</TotalTime>
  <Words>94</Words>
  <Application>Microsoft Office PowerPoint</Application>
  <PresentationFormat>Grand écran</PresentationFormat>
  <Paragraphs>4</Paragraphs>
  <Slides>1</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vt:i4>
      </vt:variant>
    </vt:vector>
  </HeadingPairs>
  <TitlesOfParts>
    <vt:vector size="6" baseType="lpstr">
      <vt:lpstr>Arial</vt:lpstr>
      <vt:lpstr>Calibri</vt:lpstr>
      <vt:lpstr>Century Gothic</vt:lpstr>
      <vt:lpstr>Wingdings 3</vt:lpstr>
      <vt:lpstr>Ion</vt:lpstr>
      <vt:lpstr>Chap. 21 – Les risques liés aux échanges internationaux</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A41. Organisation et amélioration du travail administratif</dc:title>
  <dc:creator>Claude Terrier</dc:creator>
  <cp:lastModifiedBy>Claude Terrier</cp:lastModifiedBy>
  <cp:revision>42</cp:revision>
  <dcterms:created xsi:type="dcterms:W3CDTF">2014-01-14T07:42:30Z</dcterms:created>
  <dcterms:modified xsi:type="dcterms:W3CDTF">2023-03-24T22:34:34Z</dcterms:modified>
</cp:coreProperties>
</file>