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
  </p:notesMasterIdLst>
  <p:sldIdLst>
    <p:sldId id="256" r:id="rId2"/>
    <p:sldId id="258"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F1690-AABB-E64D-9D01-B9824444EAAF}" type="datetimeFigureOut">
              <a:rPr lang="fr-FR" smtClean="0"/>
              <a:t>24/03/2023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7FE31-8E33-7047-BBC6-CC2D0ED98AC3}" type="slidenum">
              <a:rPr lang="fr-FR" smtClean="0"/>
              <a:t>‹N°›</a:t>
            </a:fld>
            <a:endParaRPr lang="fr-FR"/>
          </a:p>
        </p:txBody>
      </p:sp>
    </p:spTree>
    <p:extLst>
      <p:ext uri="{BB962C8B-B14F-4D97-AF65-F5344CB8AC3E}">
        <p14:creationId xmlns:p14="http://schemas.microsoft.com/office/powerpoint/2010/main" val="2378080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60617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24/03/2023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15757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88319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014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560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9255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55714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4568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8213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156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480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24/03/2023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542501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24/03/2023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12706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0439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459459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24/03/2023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834430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24/03/2023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83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24/03/2023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27281890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11861322" cy="612558"/>
          </a:xfrm>
        </p:spPr>
        <p:txBody>
          <a:bodyPr>
            <a:noAutofit/>
          </a:bodyPr>
          <a:lstStyle/>
          <a:p>
            <a:r>
              <a:rPr lang="fr-FR" sz="2800" b="1" dirty="0">
                <a:latin typeface="Arial" panose="020B0604020202020204" pitchFamily="34" charset="0"/>
                <a:cs typeface="Arial" panose="020B0604020202020204" pitchFamily="34" charset="0"/>
              </a:rPr>
              <a:t>Chap. 21 – Les risques liés aux échanges internationaux</a:t>
            </a:r>
          </a:p>
        </p:txBody>
      </p:sp>
      <p:sp>
        <p:nvSpPr>
          <p:cNvPr id="6" name="ZoneTexte 5"/>
          <p:cNvSpPr txBox="1"/>
          <p:nvPr/>
        </p:nvSpPr>
        <p:spPr>
          <a:xfrm>
            <a:off x="0" y="612559"/>
            <a:ext cx="10329551" cy="523220"/>
          </a:xfrm>
          <a:prstGeom prst="rect">
            <a:avLst/>
          </a:prstGeom>
          <a:noFill/>
        </p:spPr>
        <p:txBody>
          <a:bodyPr wrap="square" rtlCol="0">
            <a:spAutoFit/>
          </a:bodyPr>
          <a:lstStyle/>
          <a:p>
            <a:pPr>
              <a:spcBef>
                <a:spcPts val="1200"/>
              </a:spcBef>
            </a:pPr>
            <a:r>
              <a:rPr lang="fr-FR" sz="2800" b="1" dirty="0">
                <a:solidFill>
                  <a:srgbClr val="FFFF00"/>
                </a:solidFill>
                <a:latin typeface="Arial" panose="020B0604020202020204" pitchFamily="34" charset="0"/>
                <a:cs typeface="Arial" panose="020B0604020202020204" pitchFamily="34" charset="0"/>
              </a:rPr>
              <a:t>4. Choisir un incoterm </a:t>
            </a:r>
          </a:p>
        </p:txBody>
      </p:sp>
      <p:sp>
        <p:nvSpPr>
          <p:cNvPr id="7" name="ZoneTexte 6">
            <a:extLst>
              <a:ext uri="{FF2B5EF4-FFF2-40B4-BE49-F238E27FC236}">
                <a16:creationId xmlns:a16="http://schemas.microsoft.com/office/drawing/2014/main" id="{0072CF0D-28D4-23D7-7496-EFFA16B0D9F6}"/>
              </a:ext>
            </a:extLst>
          </p:cNvPr>
          <p:cNvSpPr txBox="1"/>
          <p:nvPr/>
        </p:nvSpPr>
        <p:spPr>
          <a:xfrm>
            <a:off x="918693" y="1558344"/>
            <a:ext cx="10148552" cy="3277820"/>
          </a:xfrm>
          <a:prstGeom prst="rect">
            <a:avLst/>
          </a:prstGeom>
          <a:noFill/>
        </p:spPr>
        <p:txBody>
          <a:bodyPr wrap="square">
            <a:spAutoFit/>
          </a:bodyPr>
          <a:lstStyle/>
          <a:p>
            <a:pPr algn="ctr">
              <a:spcBef>
                <a:spcPts val="6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Les </a:t>
            </a:r>
            <a:r>
              <a:rPr lang="fr-FR" sz="2400" b="1" dirty="0">
                <a:effectLst/>
                <a:latin typeface="Arial" panose="020B0604020202020204" pitchFamily="34" charset="0"/>
                <a:ea typeface="Calibri" panose="020F0502020204030204" pitchFamily="34" charset="0"/>
                <a:cs typeface="Times New Roman" panose="02020603050405020304" pitchFamily="18" charset="0"/>
              </a:rPr>
              <a:t>incoterms</a:t>
            </a:r>
            <a:r>
              <a:rPr lang="fr-FR" sz="2400" dirty="0">
                <a:effectLst/>
                <a:latin typeface="Arial" panose="020B0604020202020204" pitchFamily="34" charset="0"/>
                <a:ea typeface="Calibri" panose="020F0502020204030204" pitchFamily="34" charset="0"/>
                <a:cs typeface="Times New Roman" panose="02020603050405020304" pitchFamily="18" charset="0"/>
              </a:rPr>
              <a:t> ou </a:t>
            </a:r>
            <a:r>
              <a:rPr lang="fr-FR" sz="2400" b="1" dirty="0">
                <a:effectLst/>
                <a:latin typeface="Arial" panose="020B0604020202020204" pitchFamily="34" charset="0"/>
                <a:ea typeface="Calibri" panose="020F0502020204030204" pitchFamily="34" charset="0"/>
                <a:cs typeface="Times New Roman" panose="02020603050405020304" pitchFamily="18" charset="0"/>
              </a:rPr>
              <a:t>conditions internationales de ventes (CIV)</a:t>
            </a:r>
            <a:r>
              <a:rPr lang="fr-FR" sz="2400" dirty="0">
                <a:effectLst/>
                <a:latin typeface="Arial" panose="020B0604020202020204" pitchFamily="34" charset="0"/>
                <a:ea typeface="Calibri" panose="020F0502020204030204" pitchFamily="34" charset="0"/>
                <a:cs typeface="Times New Roman" panose="02020603050405020304" pitchFamily="18" charset="0"/>
              </a:rPr>
              <a:t> </a:t>
            </a:r>
          </a:p>
          <a:p>
            <a:pPr algn="ctr">
              <a:spcBef>
                <a:spcPts val="6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sont les règles auxquelles les entreprises peuvent recourir pour décider du moment où les charges et les risques qui concernent les biens échangés cessent d’être supportées par le vendeur pour être supportées par l’acheteur. </a:t>
            </a:r>
          </a:p>
          <a:p>
            <a:pPr algn="ctr">
              <a:spcBef>
                <a:spcPts val="600"/>
              </a:spcBef>
            </a:pPr>
            <a:endParaRPr lang="fr-FR" sz="2400" dirty="0">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pPr>
            <a:r>
              <a:rPr lang="fr-FR" sz="2400" dirty="0">
                <a:effectLst/>
                <a:latin typeface="Arial" panose="020B0604020202020204" pitchFamily="34" charset="0"/>
                <a:ea typeface="Calibri" panose="020F0502020204030204" pitchFamily="34" charset="0"/>
                <a:cs typeface="Times New Roman" panose="02020603050405020304" pitchFamily="18" charset="0"/>
              </a:rPr>
              <a:t>Il existe </a:t>
            </a:r>
            <a:r>
              <a:rPr lang="fr-FR" sz="2400" b="1" dirty="0">
                <a:effectLst/>
                <a:latin typeface="Arial" panose="020B0604020202020204" pitchFamily="34" charset="0"/>
                <a:ea typeface="Calibri" panose="020F0502020204030204" pitchFamily="34" charset="0"/>
                <a:cs typeface="Times New Roman" panose="02020603050405020304" pitchFamily="18" charset="0"/>
              </a:rPr>
              <a:t>onze règles d’incoterms</a:t>
            </a:r>
            <a:r>
              <a:rPr lang="fr-FR" sz="2400" dirty="0">
                <a:effectLst/>
                <a:latin typeface="Arial" panose="020B0604020202020204" pitchFamily="34" charset="0"/>
                <a:ea typeface="Calibri" panose="020F0502020204030204" pitchFamily="34" charset="0"/>
                <a:cs typeface="Times New Roman" panose="02020603050405020304" pitchFamily="18" charset="0"/>
              </a:rPr>
              <a:t>, chacune est identifiée par un sigle de trois caractères. </a:t>
            </a:r>
          </a:p>
        </p:txBody>
      </p:sp>
      <p:sp>
        <p:nvSpPr>
          <p:cNvPr id="8" name="ZoneTexte 7">
            <a:extLst>
              <a:ext uri="{FF2B5EF4-FFF2-40B4-BE49-F238E27FC236}">
                <a16:creationId xmlns:a16="http://schemas.microsoft.com/office/drawing/2014/main" id="{EA321060-01D3-D255-E2F0-C006E6A8515E}"/>
              </a:ext>
            </a:extLst>
          </p:cNvPr>
          <p:cNvSpPr txBox="1"/>
          <p:nvPr/>
        </p:nvSpPr>
        <p:spPr>
          <a:xfrm>
            <a:off x="497984" y="5397228"/>
            <a:ext cx="11363337" cy="769441"/>
          </a:xfrm>
          <a:prstGeom prst="rect">
            <a:avLst/>
          </a:prstGeom>
          <a:noFill/>
        </p:spPr>
        <p:txBody>
          <a:bodyPr wrap="square">
            <a:spAutoFit/>
          </a:bodyPr>
          <a:lstStyle/>
          <a:p>
            <a:pPr algn="ctr">
              <a:spcBef>
                <a:spcPts val="600"/>
              </a:spcBef>
            </a:pPr>
            <a:r>
              <a:rPr lang="fr-FR" sz="22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Lors de la signature du contrat d’achat/vente international, les contractants doivent préciser dans le contrat la règle incoterm à appliquer en précisant le sigle correspondant. </a:t>
            </a:r>
          </a:p>
        </p:txBody>
      </p:sp>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52577171-FC8E-1682-0E5E-C017EA5FB03C}"/>
              </a:ext>
            </a:extLst>
          </p:cNvPr>
          <p:cNvPicPr>
            <a:picLocks noChangeAspect="1"/>
          </p:cNvPicPr>
          <p:nvPr/>
        </p:nvPicPr>
        <p:blipFill>
          <a:blip r:embed="rId2"/>
          <a:stretch>
            <a:fillRect/>
          </a:stretch>
        </p:blipFill>
        <p:spPr>
          <a:xfrm>
            <a:off x="3475088" y="206062"/>
            <a:ext cx="8557152" cy="6111756"/>
          </a:xfrm>
          <a:prstGeom prst="rect">
            <a:avLst/>
          </a:prstGeom>
        </p:spPr>
      </p:pic>
      <p:sp>
        <p:nvSpPr>
          <p:cNvPr id="9" name="ZoneTexte 8">
            <a:extLst>
              <a:ext uri="{FF2B5EF4-FFF2-40B4-BE49-F238E27FC236}">
                <a16:creationId xmlns:a16="http://schemas.microsoft.com/office/drawing/2014/main" id="{B63D713E-BC6E-F054-0656-4FAB92EB02A8}"/>
              </a:ext>
            </a:extLst>
          </p:cNvPr>
          <p:cNvSpPr txBox="1"/>
          <p:nvPr/>
        </p:nvSpPr>
        <p:spPr>
          <a:xfrm>
            <a:off x="72981" y="1493949"/>
            <a:ext cx="3142443" cy="3370153"/>
          </a:xfrm>
          <a:prstGeom prst="rect">
            <a:avLst/>
          </a:prstGeom>
          <a:noFill/>
        </p:spPr>
        <p:txBody>
          <a:bodyPr wrap="square">
            <a:spAutoFit/>
          </a:bodyPr>
          <a:lstStyle/>
          <a:p>
            <a:pPr algn="just">
              <a:spcBef>
                <a:spcPts val="600"/>
              </a:spcBef>
            </a:pPr>
            <a:r>
              <a:rPr lang="fr-FR" sz="1800" i="1" dirty="0">
                <a:effectLst/>
                <a:latin typeface="Arial" panose="020B0604020202020204" pitchFamily="34" charset="0"/>
                <a:ea typeface="Calibri" panose="020F0502020204030204" pitchFamily="34" charset="0"/>
                <a:cs typeface="Times New Roman" panose="02020603050405020304" pitchFamily="18" charset="0"/>
              </a:rPr>
              <a:t>Exemple : </a:t>
            </a:r>
          </a:p>
          <a:p>
            <a:pPr>
              <a:spcBef>
                <a:spcPts val="600"/>
              </a:spcBef>
            </a:pPr>
            <a:r>
              <a:rPr lang="fr-FR" sz="1800" i="1" dirty="0">
                <a:effectLst/>
                <a:latin typeface="Arial" panose="020B0604020202020204" pitchFamily="34" charset="0"/>
                <a:ea typeface="Calibri" panose="020F0502020204030204" pitchFamily="34" charset="0"/>
                <a:cs typeface="Times New Roman" panose="02020603050405020304" pitchFamily="18" charset="0"/>
              </a:rPr>
              <a:t>l’incoterm FOB (franco à bord) indique que :</a:t>
            </a:r>
          </a:p>
          <a:p>
            <a:pPr>
              <a:spcBef>
                <a:spcPts val="600"/>
              </a:spcBef>
            </a:pPr>
            <a:r>
              <a:rPr lang="fr-FR" i="1" dirty="0">
                <a:latin typeface="Arial" panose="020B0604020202020204" pitchFamily="34" charset="0"/>
                <a:ea typeface="Calibri" panose="020F0502020204030204" pitchFamily="34" charset="0"/>
                <a:cs typeface="Times New Roman" panose="02020603050405020304" pitchFamily="18" charset="0"/>
              </a:rPr>
              <a:t>L</a:t>
            </a:r>
            <a:r>
              <a:rPr lang="fr-FR" sz="1800" i="1" dirty="0">
                <a:effectLst/>
                <a:latin typeface="Arial" panose="020B0604020202020204" pitchFamily="34" charset="0"/>
                <a:ea typeface="Calibri" panose="020F0502020204030204" pitchFamily="34" charset="0"/>
                <a:cs typeface="Times New Roman" panose="02020603050405020304" pitchFamily="18" charset="0"/>
              </a:rPr>
              <a:t>e vendeur prend à sa charge les frais et les risques jusqu’au chargement sur le bateau inclus. </a:t>
            </a:r>
          </a:p>
          <a:p>
            <a:pPr>
              <a:spcBef>
                <a:spcPts val="600"/>
              </a:spcBef>
            </a:pPr>
            <a:r>
              <a:rPr lang="fr-FR" sz="1800" i="1" dirty="0">
                <a:effectLst/>
                <a:latin typeface="Arial" panose="020B0604020202020204" pitchFamily="34" charset="0"/>
                <a:ea typeface="Calibri" panose="020F0502020204030204" pitchFamily="34" charset="0"/>
                <a:cs typeface="Times New Roman" panose="02020603050405020304" pitchFamily="18" charset="0"/>
              </a:rPr>
              <a:t>L’acheteur assume les risques et les frais à partir du moment où les biens sont dans le bateau.</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69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235</TotalTime>
  <Words>154</Words>
  <Application>Microsoft Office PowerPoint</Application>
  <PresentationFormat>Grand écran</PresentationFormat>
  <Paragraphs>11</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Wingdings 3</vt:lpstr>
      <vt:lpstr>Ion</vt:lpstr>
      <vt:lpstr>Chap. 21 – Les risques liés aux échanges internationaux</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41</cp:revision>
  <dcterms:created xsi:type="dcterms:W3CDTF">2014-01-14T07:42:30Z</dcterms:created>
  <dcterms:modified xsi:type="dcterms:W3CDTF">2023-03-24T22:29:19Z</dcterms:modified>
</cp:coreProperties>
</file>