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0"/>
  </p:notesMasterIdLst>
  <p:sldIdLst>
    <p:sldId id="256" r:id="rId2"/>
    <p:sldId id="258" r:id="rId3"/>
    <p:sldId id="260" r:id="rId4"/>
    <p:sldId id="262" r:id="rId5"/>
    <p:sldId id="265" r:id="rId6"/>
    <p:sldId id="261" r:id="rId7"/>
    <p:sldId id="267"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8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F5D82-4D5D-5C41-829A-C23F0F29A804}" type="datetimeFigureOut">
              <a:rPr lang="fr-FR" smtClean="0"/>
              <a:t>24/03/2023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8138D8-4BB5-564D-A983-391521E6B76D}" type="slidenum">
              <a:rPr lang="fr-FR" smtClean="0"/>
              <a:t>‹N°›</a:t>
            </a:fld>
            <a:endParaRPr lang="fr-FR"/>
          </a:p>
        </p:txBody>
      </p:sp>
    </p:spTree>
    <p:extLst>
      <p:ext uri="{BB962C8B-B14F-4D97-AF65-F5344CB8AC3E}">
        <p14:creationId xmlns:p14="http://schemas.microsoft.com/office/powerpoint/2010/main" val="10055077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24/03/2023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24/03/2023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1861322" cy="612558"/>
          </a:xfrm>
        </p:spPr>
        <p:txBody>
          <a:bodyPr>
            <a:noAutofit/>
          </a:bodyPr>
          <a:lstStyle/>
          <a:p>
            <a:r>
              <a:rPr lang="fr-FR" sz="2800" b="1" dirty="0">
                <a:latin typeface="Arial" panose="020B0604020202020204" pitchFamily="34" charset="0"/>
                <a:cs typeface="Arial" panose="020B0604020202020204" pitchFamily="34" charset="0"/>
              </a:rPr>
              <a:t>Chap. 21 – Les risques liés aux échanges internationaux</a:t>
            </a:r>
          </a:p>
        </p:txBody>
      </p:sp>
      <p:sp>
        <p:nvSpPr>
          <p:cNvPr id="6" name="ZoneTexte 5"/>
          <p:cNvSpPr txBox="1"/>
          <p:nvPr/>
        </p:nvSpPr>
        <p:spPr>
          <a:xfrm>
            <a:off x="0" y="612559"/>
            <a:ext cx="12192000"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3. Moyens de paiement et garanties de paiement à l’international </a:t>
            </a:r>
          </a:p>
        </p:txBody>
      </p:sp>
      <p:sp>
        <p:nvSpPr>
          <p:cNvPr id="3" name="Rectangle 2"/>
          <p:cNvSpPr/>
          <p:nvPr/>
        </p:nvSpPr>
        <p:spPr>
          <a:xfrm>
            <a:off x="1038732" y="2254312"/>
            <a:ext cx="9364726" cy="2123658"/>
          </a:xfrm>
          <a:prstGeom prst="rect">
            <a:avLst/>
          </a:prstGeom>
        </p:spPr>
        <p:txBody>
          <a:bodyPr wrap="square">
            <a:spAutoFit/>
          </a:bodyPr>
          <a:lstStyle/>
          <a:p>
            <a:pPr algn="ctr">
              <a:spcBef>
                <a:spcPts val="1200"/>
              </a:spcBef>
              <a:spcAft>
                <a:spcPts val="0"/>
              </a:spcAft>
            </a:pPr>
            <a:r>
              <a:rPr lang="fr-FR" sz="2800" dirty="0">
                <a:latin typeface="Arial" panose="020B0604020202020204" pitchFamily="34" charset="0"/>
                <a:ea typeface="Times New Roman" panose="02020603050405020304" pitchFamily="18" charset="0"/>
                <a:cs typeface="Arial" panose="020B0604020202020204" pitchFamily="34" charset="0"/>
              </a:rPr>
              <a:t>On distingue les instruments de </a:t>
            </a:r>
            <a:r>
              <a:rPr lang="fr-FR" sz="2800" b="1" dirty="0">
                <a:latin typeface="Arial" panose="020B0604020202020204" pitchFamily="34" charset="0"/>
                <a:ea typeface="Times New Roman" panose="02020603050405020304" pitchFamily="18" charset="0"/>
                <a:cs typeface="Arial" panose="020B0604020202020204" pitchFamily="34" charset="0"/>
              </a:rPr>
              <a:t>paiement classiques </a:t>
            </a:r>
          </a:p>
          <a:p>
            <a:pPr algn="ctr">
              <a:spcBef>
                <a:spcPts val="1200"/>
              </a:spcBef>
              <a:spcAft>
                <a:spcPts val="0"/>
              </a:spcAft>
            </a:pPr>
            <a:r>
              <a:rPr lang="fr-FR" sz="2800" dirty="0">
                <a:latin typeface="Arial" panose="020B0604020202020204" pitchFamily="34" charset="0"/>
                <a:ea typeface="Times New Roman" panose="02020603050405020304" pitchFamily="18" charset="0"/>
                <a:cs typeface="Arial" panose="020B0604020202020204" pitchFamily="34" charset="0"/>
              </a:rPr>
              <a:t>et </a:t>
            </a:r>
            <a:r>
              <a:rPr lang="fr-FR" sz="2800" b="1" dirty="0">
                <a:latin typeface="Arial" panose="020B0604020202020204" pitchFamily="34" charset="0"/>
                <a:ea typeface="Times New Roman" panose="02020603050405020304" pitchFamily="18" charset="0"/>
                <a:cs typeface="Arial" panose="020B0604020202020204" pitchFamily="34" charset="0"/>
              </a:rPr>
              <a:t>ceux qui exigent la remise de documents spécifiques </a:t>
            </a:r>
          </a:p>
          <a:p>
            <a:pPr algn="ctr">
              <a:spcBef>
                <a:spcPts val="1200"/>
              </a:spcBef>
              <a:spcAft>
                <a:spcPts val="0"/>
              </a:spcAft>
            </a:pPr>
            <a:r>
              <a:rPr lang="fr-FR" sz="2800" dirty="0">
                <a:latin typeface="Arial" panose="020B0604020202020204" pitchFamily="34" charset="0"/>
                <a:ea typeface="Times New Roman" panose="02020603050405020304" pitchFamily="18" charset="0"/>
                <a:cs typeface="Arial" panose="020B0604020202020204" pitchFamily="34" charset="0"/>
              </a:rPr>
              <a:t>pour sécuriser la PME exportatrice et l'acheteur étranger.</a:t>
            </a:r>
            <a:endParaRPr lang="fr-FR" sz="28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8122"/>
            <a:ext cx="7787959" cy="523220"/>
          </a:xfrm>
          <a:prstGeom prst="rect">
            <a:avLst/>
          </a:prstGeom>
        </p:spPr>
        <p:txBody>
          <a:bodyPr wrap="none">
            <a:spAutoFit/>
          </a:bodyPr>
          <a:lstStyle/>
          <a:p>
            <a:pPr algn="just">
              <a:spcBef>
                <a:spcPts val="1200"/>
              </a:spcBef>
              <a:spcAft>
                <a:spcPts val="600"/>
              </a:spcAft>
            </a:pPr>
            <a:r>
              <a:rPr lang="fr-FR" sz="2800" b="1" dirty="0">
                <a:solidFill>
                  <a:srgbClr val="00B0F0"/>
                </a:solidFill>
                <a:latin typeface="Arial" panose="020B0604020202020204" pitchFamily="34" charset="0"/>
                <a:ea typeface="Times New Roman" panose="02020603050405020304" pitchFamily="18" charset="0"/>
              </a:rPr>
              <a:t>3.1. Les instruments de paiement classiques</a:t>
            </a:r>
          </a:p>
        </p:txBody>
      </p:sp>
      <p:graphicFrame>
        <p:nvGraphicFramePr>
          <p:cNvPr id="5" name="Tableau 4"/>
          <p:cNvGraphicFramePr>
            <a:graphicFrameLocks noGrp="1"/>
          </p:cNvGraphicFramePr>
          <p:nvPr>
            <p:extLst>
              <p:ext uri="{D42A27DB-BD31-4B8C-83A1-F6EECF244321}">
                <p14:modId xmlns:p14="http://schemas.microsoft.com/office/powerpoint/2010/main" val="3484651045"/>
              </p:ext>
            </p:extLst>
          </p:nvPr>
        </p:nvGraphicFramePr>
        <p:xfrm>
          <a:off x="253285" y="774647"/>
          <a:ext cx="11685673" cy="5509031"/>
        </p:xfrm>
        <a:graphic>
          <a:graphicData uri="http://schemas.openxmlformats.org/drawingml/2006/table">
            <a:tbl>
              <a:tblPr firstRow="1" firstCol="1" bandRow="1">
                <a:tableStyleId>{69C7853C-536D-4A76-A0AE-DD22124D55A5}</a:tableStyleId>
              </a:tblPr>
              <a:tblGrid>
                <a:gridCol w="2240923">
                  <a:extLst>
                    <a:ext uri="{9D8B030D-6E8A-4147-A177-3AD203B41FA5}">
                      <a16:colId xmlns:a16="http://schemas.microsoft.com/office/drawing/2014/main" val="2798383510"/>
                    </a:ext>
                  </a:extLst>
                </a:gridCol>
                <a:gridCol w="4104068">
                  <a:extLst>
                    <a:ext uri="{9D8B030D-6E8A-4147-A177-3AD203B41FA5}">
                      <a16:colId xmlns:a16="http://schemas.microsoft.com/office/drawing/2014/main" val="3375826994"/>
                    </a:ext>
                  </a:extLst>
                </a:gridCol>
                <a:gridCol w="5340682">
                  <a:extLst>
                    <a:ext uri="{9D8B030D-6E8A-4147-A177-3AD203B41FA5}">
                      <a16:colId xmlns:a16="http://schemas.microsoft.com/office/drawing/2014/main" val="2511592672"/>
                    </a:ext>
                  </a:extLst>
                </a:gridCol>
              </a:tblGrid>
              <a:tr h="487483">
                <a:tc>
                  <a:txBody>
                    <a:bodyPr/>
                    <a:lstStyle/>
                    <a:p>
                      <a:pPr algn="ctr">
                        <a:spcAft>
                          <a:spcPts val="0"/>
                        </a:spcAft>
                      </a:pPr>
                      <a:r>
                        <a:rPr lang="fr-FR" sz="2000">
                          <a:effectLst/>
                          <a:latin typeface="Arial" panose="020B0604020202020204" pitchFamily="34" charset="0"/>
                          <a:cs typeface="Arial" panose="020B0604020202020204" pitchFamily="34" charset="0"/>
                        </a:rPr>
                        <a: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000" dirty="0">
                          <a:solidFill>
                            <a:srgbClr val="FF0000"/>
                          </a:solidFill>
                          <a:effectLst/>
                          <a:latin typeface="Arial" panose="020B0604020202020204" pitchFamily="34" charset="0"/>
                          <a:cs typeface="Arial" panose="020B0604020202020204" pitchFamily="34" charset="0"/>
                        </a:rPr>
                        <a:t>Avantages</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fr-FR" sz="2000" dirty="0">
                          <a:solidFill>
                            <a:srgbClr val="FF0000"/>
                          </a:solidFill>
                          <a:effectLst/>
                          <a:latin typeface="Arial" panose="020B0604020202020204" pitchFamily="34" charset="0"/>
                          <a:cs typeface="Arial" panose="020B0604020202020204" pitchFamily="34" charset="0"/>
                        </a:rPr>
                        <a:t>Inconvénients</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12810319"/>
                  </a:ext>
                </a:extLst>
              </a:tr>
              <a:tr h="1076046">
                <a:tc>
                  <a:txBody>
                    <a:bodyPr/>
                    <a:lstStyle/>
                    <a:p>
                      <a:pPr algn="l">
                        <a:spcAft>
                          <a:spcPts val="0"/>
                        </a:spcAft>
                      </a:pPr>
                      <a:r>
                        <a:rPr lang="fr-FR" sz="2000" dirty="0">
                          <a:effectLst/>
                          <a:latin typeface="Arial" panose="020B0604020202020204" pitchFamily="34" charset="0"/>
                          <a:cs typeface="Arial" panose="020B0604020202020204" pitchFamily="34" charset="0"/>
                        </a:rPr>
                        <a:t>Chèque </a:t>
                      </a: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Simplicité en France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Risque de perte, vol ou falsification</a:t>
                      </a:r>
                    </a:p>
                    <a:p>
                      <a:pPr algn="l">
                        <a:spcAft>
                          <a:spcPts val="0"/>
                        </a:spcAft>
                      </a:pPr>
                      <a:r>
                        <a:rPr lang="fr-FR" sz="2000">
                          <a:effectLst/>
                          <a:latin typeface="Arial" panose="020B0604020202020204" pitchFamily="34" charset="0"/>
                          <a:cs typeface="Arial" panose="020B0604020202020204" pitchFamily="34" charset="0"/>
                        </a:rPr>
                        <a:t>Règlementations différentes selon les pays.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58398683"/>
                  </a:ext>
                </a:extLst>
              </a:tr>
              <a:tr h="717364">
                <a:tc>
                  <a:txBody>
                    <a:bodyPr/>
                    <a:lstStyle/>
                    <a:p>
                      <a:pPr algn="l">
                        <a:spcAft>
                          <a:spcPts val="0"/>
                        </a:spcAft>
                      </a:pPr>
                      <a:r>
                        <a:rPr lang="fr-FR" sz="2000" dirty="0">
                          <a:effectLst/>
                          <a:latin typeface="Arial" panose="020B0604020202020204" pitchFamily="34" charset="0"/>
                          <a:cs typeface="Arial" panose="020B0604020202020204" pitchFamily="34" charset="0"/>
                        </a:rPr>
                        <a:t>Carte bancaire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a:effectLst/>
                          <a:latin typeface="Arial" panose="020B0604020202020204" pitchFamily="34" charset="0"/>
                          <a:cs typeface="Arial" panose="020B0604020202020204" pitchFamily="34" charset="0"/>
                        </a:rPr>
                        <a:t>Simplicité en cas de vente à un particulier</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Peu utilisée entre entreprises.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87384480"/>
                  </a:ext>
                </a:extLst>
              </a:tr>
              <a:tr h="1076046">
                <a:tc>
                  <a:txBody>
                    <a:bodyPr/>
                    <a:lstStyle/>
                    <a:p>
                      <a:pPr algn="l">
                        <a:spcAft>
                          <a:spcPts val="0"/>
                        </a:spcAft>
                      </a:pPr>
                      <a:r>
                        <a:rPr lang="fr-FR" sz="2000" dirty="0">
                          <a:effectLst/>
                          <a:latin typeface="Arial" panose="020B0604020202020204" pitchFamily="34" charset="0"/>
                          <a:cs typeface="Arial" panose="020B0604020202020204" pitchFamily="34" charset="0"/>
                        </a:rPr>
                        <a:t>Virement SWIFT ou SEPA</a:t>
                      </a: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Rapidité</a:t>
                      </a:r>
                    </a:p>
                    <a:p>
                      <a:pPr algn="l">
                        <a:spcAft>
                          <a:spcPts val="0"/>
                        </a:spcAft>
                      </a:pPr>
                      <a:r>
                        <a:rPr lang="fr-FR" sz="2000" dirty="0">
                          <a:effectLst/>
                          <a:latin typeface="Arial" panose="020B0604020202020204" pitchFamily="34" charset="0"/>
                          <a:cs typeface="Arial" panose="020B0604020202020204" pitchFamily="34" charset="0"/>
                        </a:rPr>
                        <a:t>Sécurisation du transfert </a:t>
                      </a:r>
                    </a:p>
                    <a:p>
                      <a:pPr algn="l">
                        <a:spcAft>
                          <a:spcPts val="0"/>
                        </a:spcAft>
                      </a:pPr>
                      <a:r>
                        <a:rPr lang="fr-FR" sz="2000" dirty="0">
                          <a:effectLst/>
                          <a:latin typeface="Arial" panose="020B0604020202020204" pitchFamily="34" charset="0"/>
                          <a:cs typeface="Arial" panose="020B0604020202020204" pitchFamily="34" charset="0"/>
                        </a:rPr>
                        <a:t>Faible coût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Risque de non-paiement si l'acheteur étranger ne donne pas l'ordre de virement à sa banque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5130442"/>
                  </a:ext>
                </a:extLst>
              </a:tr>
              <a:tr h="2152092">
                <a:tc>
                  <a:txBody>
                    <a:bodyPr/>
                    <a:lstStyle/>
                    <a:p>
                      <a:pPr algn="l">
                        <a:spcAft>
                          <a:spcPts val="0"/>
                        </a:spcAft>
                      </a:pPr>
                      <a:r>
                        <a:rPr lang="fr-FR" sz="2000" dirty="0">
                          <a:effectLst/>
                          <a:latin typeface="Arial" panose="020B0604020202020204" pitchFamily="34" charset="0"/>
                          <a:cs typeface="Arial" panose="020B0604020202020204" pitchFamily="34" charset="0"/>
                        </a:rPr>
                        <a:t>Lettre de change</a:t>
                      </a:r>
                    </a:p>
                    <a:p>
                      <a:pPr algn="l">
                        <a:spcAft>
                          <a:spcPts val="0"/>
                        </a:spcAft>
                      </a:pPr>
                      <a:r>
                        <a:rPr lang="fr-FR" sz="2000" dirty="0">
                          <a:effectLst/>
                          <a:latin typeface="Arial" panose="020B0604020202020204" pitchFamily="34" charset="0"/>
                          <a:cs typeface="Arial" panose="020B0604020202020204" pitchFamily="34" charset="0"/>
                        </a:rPr>
                        <a:t>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Possibilité de moduler la date d'échéance</a:t>
                      </a:r>
                    </a:p>
                    <a:p>
                      <a:pPr algn="l">
                        <a:spcAft>
                          <a:spcPts val="0"/>
                        </a:spcAft>
                      </a:pPr>
                      <a:r>
                        <a:rPr lang="fr-FR" sz="2000" dirty="0">
                          <a:effectLst/>
                          <a:latin typeface="Arial" panose="020B0604020202020204" pitchFamily="34" charset="0"/>
                          <a:cs typeface="Arial" panose="020B0604020202020204" pitchFamily="34" charset="0"/>
                        </a:rPr>
                        <a:t>Escompte possible en cas de problème</a:t>
                      </a:r>
                    </a:p>
                    <a:p>
                      <a:pPr algn="l">
                        <a:spcAft>
                          <a:spcPts val="0"/>
                        </a:spcAft>
                      </a:pPr>
                      <a:r>
                        <a:rPr lang="fr-FR" sz="2000" dirty="0">
                          <a:effectLst/>
                          <a:latin typeface="Arial" panose="020B0604020202020204" pitchFamily="34" charset="0"/>
                          <a:cs typeface="Arial" panose="020B0604020202020204" pitchFamily="34" charset="0"/>
                        </a:rPr>
                        <a:t>Réduction du risque si aval de la banque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000" dirty="0">
                          <a:effectLst/>
                          <a:latin typeface="Arial" panose="020B0604020202020204" pitchFamily="34" charset="0"/>
                          <a:cs typeface="Arial" panose="020B0604020202020204" pitchFamily="34" charset="0"/>
                        </a:rPr>
                        <a:t>Risque d'impayé, de vol ou de perte</a:t>
                      </a:r>
                    </a:p>
                    <a:p>
                      <a:pPr algn="l">
                        <a:spcAft>
                          <a:spcPts val="0"/>
                        </a:spcAft>
                      </a:pPr>
                      <a:r>
                        <a:rPr lang="fr-FR" sz="2000" dirty="0">
                          <a:effectLst/>
                          <a:latin typeface="Arial" panose="020B0604020202020204" pitchFamily="34" charset="0"/>
                          <a:cs typeface="Arial" panose="020B0604020202020204" pitchFamily="34" charset="0"/>
                        </a:rPr>
                        <a:t>Risque de change pendant les délais nécessaires à l'encaissement.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67098254"/>
                  </a:ext>
                </a:extLst>
              </a:tr>
            </a:tbl>
          </a:graphicData>
        </a:graphic>
      </p:graphicFrame>
    </p:spTree>
    <p:extLst>
      <p:ext uri="{BB962C8B-B14F-4D97-AF65-F5344CB8AC3E}">
        <p14:creationId xmlns:p14="http://schemas.microsoft.com/office/powerpoint/2010/main" val="29851633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3. Moyens de paiement et garanties de paiement à l’international </a:t>
            </a:r>
          </a:p>
        </p:txBody>
      </p:sp>
      <p:sp>
        <p:nvSpPr>
          <p:cNvPr id="2" name="Rectangle 1"/>
          <p:cNvSpPr/>
          <p:nvPr/>
        </p:nvSpPr>
        <p:spPr>
          <a:xfrm>
            <a:off x="42574" y="523220"/>
            <a:ext cx="11913637" cy="2554545"/>
          </a:xfrm>
          <a:prstGeom prst="rect">
            <a:avLst/>
          </a:prstGeom>
        </p:spPr>
        <p:txBody>
          <a:bodyPr wrap="square">
            <a:spAutoFit/>
          </a:bodyPr>
          <a:lstStyle/>
          <a:p>
            <a:pPr algn="just">
              <a:spcBef>
                <a:spcPts val="1200"/>
              </a:spcBef>
              <a:spcAft>
                <a:spcPts val="600"/>
              </a:spcAft>
            </a:pPr>
            <a:r>
              <a:rPr lang="fr-FR" sz="2800" b="1" dirty="0">
                <a:solidFill>
                  <a:srgbClr val="00B0F0"/>
                </a:solidFill>
                <a:latin typeface="Arial" panose="020B0604020202020204" pitchFamily="34" charset="0"/>
                <a:ea typeface="Times New Roman" panose="02020603050405020304" pitchFamily="18" charset="0"/>
              </a:rPr>
              <a:t>3.2. Les techniques documentaires</a:t>
            </a:r>
          </a:p>
          <a:p>
            <a:pPr algn="just">
              <a:spcBef>
                <a:spcPts val="1200"/>
              </a:spcBef>
              <a:spcAft>
                <a:spcPts val="600"/>
              </a:spcAft>
            </a:pPr>
            <a:r>
              <a:rPr lang="fr-FR" sz="2400" b="1" dirty="0">
                <a:solidFill>
                  <a:srgbClr val="00B0F0"/>
                </a:solidFill>
                <a:latin typeface="Arial" panose="020B0604020202020204" pitchFamily="34" charset="0"/>
                <a:ea typeface="Times New Roman" panose="02020603050405020304" pitchFamily="18" charset="0"/>
              </a:rPr>
              <a:t>Le crédit documentaire ou </a:t>
            </a:r>
            <a:r>
              <a:rPr lang="fr-FR" sz="2400" b="1" dirty="0" err="1">
                <a:solidFill>
                  <a:srgbClr val="00B0F0"/>
                </a:solidFill>
                <a:latin typeface="Arial" panose="020B0604020202020204" pitchFamily="34" charset="0"/>
                <a:ea typeface="Times New Roman" panose="02020603050405020304" pitchFamily="18" charset="0"/>
              </a:rPr>
              <a:t>credoc</a:t>
            </a:r>
            <a:endParaRPr lang="fr-FR" sz="2400" b="1" dirty="0">
              <a:solidFill>
                <a:srgbClr val="00B0F0"/>
              </a:solidFill>
              <a:latin typeface="Arial" panose="020B0604020202020204" pitchFamily="34" charset="0"/>
              <a:ea typeface="Times New Roman" panose="02020603050405020304" pitchFamily="18" charset="0"/>
            </a:endParaRPr>
          </a:p>
          <a:p>
            <a:pPr marL="361950">
              <a:spcAft>
                <a:spcPts val="0"/>
              </a:spcAft>
            </a:pPr>
            <a:r>
              <a:rPr lang="fr-FR" sz="2200" dirty="0">
                <a:latin typeface="Arial" panose="020B0604020202020204" pitchFamily="34" charset="0"/>
                <a:ea typeface="Times New Roman" panose="02020603050405020304" pitchFamily="18" charset="0"/>
                <a:cs typeface="Arial" panose="020B0604020202020204" pitchFamily="34" charset="0"/>
              </a:rPr>
              <a:t>Cette technique fait intervenir les banques du vendeur et de l'acheteur. L'acheteur reçoit le contrat, le document de transport et les documents douaniers, lui permettant de dédouaner la marchandise, uniquement en échange de son paiement .</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61950">
              <a:spcAft>
                <a:spcPts val="0"/>
              </a:spcAft>
            </a:pPr>
            <a:endParaRPr lang="fr-FR" sz="2200" b="1"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1985344695"/>
              </p:ext>
            </p:extLst>
          </p:nvPr>
        </p:nvGraphicFramePr>
        <p:xfrm>
          <a:off x="310115" y="3363250"/>
          <a:ext cx="11327039" cy="1779715"/>
        </p:xfrm>
        <a:graphic>
          <a:graphicData uri="http://schemas.openxmlformats.org/drawingml/2006/table">
            <a:tbl>
              <a:tblPr firstRow="1" firstCol="1" bandRow="1">
                <a:tableStyleId>{C083E6E3-FA7D-4D7B-A595-EF9225AFEA82}</a:tableStyleId>
              </a:tblPr>
              <a:tblGrid>
                <a:gridCol w="5167699">
                  <a:extLst>
                    <a:ext uri="{9D8B030D-6E8A-4147-A177-3AD203B41FA5}">
                      <a16:colId xmlns:a16="http://schemas.microsoft.com/office/drawing/2014/main" val="2699389732"/>
                    </a:ext>
                  </a:extLst>
                </a:gridCol>
                <a:gridCol w="6159340">
                  <a:extLst>
                    <a:ext uri="{9D8B030D-6E8A-4147-A177-3AD203B41FA5}">
                      <a16:colId xmlns:a16="http://schemas.microsoft.com/office/drawing/2014/main" val="3748459269"/>
                    </a:ext>
                  </a:extLst>
                </a:gridCol>
              </a:tblGrid>
              <a:tr h="444929">
                <a:tc>
                  <a:txBody>
                    <a:bodyPr/>
                    <a:lstStyle/>
                    <a:p>
                      <a:pPr algn="ctr">
                        <a:spcAft>
                          <a:spcPts val="0"/>
                        </a:spcAft>
                      </a:pPr>
                      <a:r>
                        <a:rPr lang="fr-FR" sz="2000" dirty="0">
                          <a:effectLst/>
                          <a:latin typeface="Arial" panose="020B0604020202020204" pitchFamily="34" charset="0"/>
                          <a:cs typeface="Arial" panose="020B0604020202020204" pitchFamily="34" charset="0"/>
                        </a:rPr>
                        <a:t>Avantages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fr-FR" sz="2000" dirty="0">
                          <a:effectLst/>
                          <a:latin typeface="Arial" panose="020B0604020202020204" pitchFamily="34" charset="0"/>
                          <a:cs typeface="Arial" panose="020B0604020202020204" pitchFamily="34" charset="0"/>
                        </a:rPr>
                        <a:t>Inconvénients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46982878"/>
                  </a:ext>
                </a:extLst>
              </a:tr>
              <a:tr h="1334786">
                <a:tc>
                  <a:txBody>
                    <a:bodyPr/>
                    <a:lstStyle/>
                    <a:p>
                      <a:pPr algn="ctr">
                        <a:spcAft>
                          <a:spcPts val="0"/>
                        </a:spcAft>
                      </a:pPr>
                      <a:r>
                        <a:rPr lang="fr-FR" sz="2000" b="0" dirty="0">
                          <a:effectLst/>
                          <a:latin typeface="Arial" panose="020B0604020202020204" pitchFamily="34" charset="0"/>
                          <a:cs typeface="Arial" panose="020B0604020202020204" pitchFamily="34" charset="0"/>
                        </a:rPr>
                        <a:t>L'acheteur ne peut pas retirer les marchandises avant d'avoir réglé la facture à la banque.</a:t>
                      </a:r>
                      <a:endParaRPr lang="fr-FR"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fr-FR" sz="2000" b="0" i="0" u="none" strike="noStrike" kern="1200" baseline="0" dirty="0">
                          <a:solidFill>
                            <a:schemeClr val="tx1"/>
                          </a:solidFill>
                          <a:latin typeface="Arial" panose="020B0604020202020204" pitchFamily="34" charset="0"/>
                          <a:ea typeface="+mn-ea"/>
                          <a:cs typeface="Arial" panose="020B0604020202020204" pitchFamily="34" charset="0"/>
                        </a:rPr>
                        <a:t>L’acheteur peut ne pas payer et ne pas se présenter au retrait des marchandises, qui auront alors été</a:t>
                      </a:r>
                    </a:p>
                    <a:p>
                      <a:pPr algn="ctr"/>
                      <a:r>
                        <a:rPr lang="fr-FR" sz="2000" b="0" i="0" u="none" strike="noStrike" kern="1200" baseline="0" dirty="0">
                          <a:solidFill>
                            <a:schemeClr val="tx1"/>
                          </a:solidFill>
                          <a:latin typeface="Arial" panose="020B0604020202020204" pitchFamily="34" charset="0"/>
                          <a:ea typeface="+mn-ea"/>
                          <a:cs typeface="Arial" panose="020B0604020202020204" pitchFamily="34" charset="0"/>
                        </a:rPr>
                        <a:t>inutilement expédiées.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37992676"/>
                  </a:ext>
                </a:extLst>
              </a:tr>
            </a:tbl>
          </a:graphicData>
        </a:graphic>
      </p:graphicFrame>
    </p:spTree>
    <p:extLst>
      <p:ext uri="{BB962C8B-B14F-4D97-AF65-F5344CB8AC3E}">
        <p14:creationId xmlns:p14="http://schemas.microsoft.com/office/powerpoint/2010/main" val="6455317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543" y="742585"/>
            <a:ext cx="11662914" cy="5878532"/>
          </a:xfrm>
          <a:prstGeom prst="rect">
            <a:avLst/>
          </a:prstGeom>
        </p:spPr>
        <p:txBody>
          <a:bodyPr wrap="square">
            <a:spAutoFit/>
          </a:bodyPr>
          <a:lstStyle/>
          <a:p>
            <a:pPr algn="just">
              <a:spcBef>
                <a:spcPts val="1200"/>
              </a:spcBef>
              <a:spcAft>
                <a:spcPts val="0"/>
              </a:spcAft>
            </a:pPr>
            <a:r>
              <a:rPr lang="fr-FR" sz="2000" b="1" dirty="0">
                <a:latin typeface="Arial" panose="020B0604020202020204" pitchFamily="34" charset="0"/>
                <a:ea typeface="Times New Roman" panose="02020603050405020304" pitchFamily="18" charset="0"/>
                <a:cs typeface="Arial" panose="020B0604020202020204" pitchFamily="34" charset="0"/>
              </a:rPr>
              <a:t>Les étapes </a:t>
            </a:r>
            <a:r>
              <a:rPr lang="fr-FR" sz="2200" b="1" dirty="0">
                <a:latin typeface="Arial" panose="020B0604020202020204" pitchFamily="34" charset="0"/>
                <a:ea typeface="Times New Roman" panose="02020603050405020304" pitchFamily="18" charset="0"/>
                <a:cs typeface="Arial" panose="020B0604020202020204" pitchFamily="34" charset="0"/>
              </a:rPr>
              <a:t>(voir schéma diapo suivante)</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200"/>
              </a:spcBef>
              <a:spcAft>
                <a:spcPts val="0"/>
              </a:spcAft>
              <a:buFont typeface="+mj-lt"/>
              <a:buAutoNum type="arabicPeriod"/>
            </a:pPr>
            <a:r>
              <a:rPr lang="fr-FR" sz="2200" i="1" dirty="0">
                <a:latin typeface="Arial" panose="020B0604020202020204" pitchFamily="34" charset="0"/>
                <a:ea typeface="Times New Roman" panose="02020603050405020304" pitchFamily="18" charset="0"/>
                <a:cs typeface="Arial" panose="020B0604020202020204" pitchFamily="34" charset="0"/>
              </a:rPr>
              <a:t>Conclusion du contrat</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200"/>
              </a:spcBef>
              <a:spcAft>
                <a:spcPts val="0"/>
              </a:spcAft>
              <a:buFont typeface="+mj-lt"/>
              <a:buAutoNum type="arabicPeriod"/>
            </a:pPr>
            <a:r>
              <a:rPr lang="fr-FR" sz="2200" i="1" dirty="0">
                <a:latin typeface="Arial" panose="020B0604020202020204" pitchFamily="34" charset="0"/>
                <a:ea typeface="Times New Roman" panose="02020603050405020304" pitchFamily="18" charset="0"/>
                <a:cs typeface="Arial" panose="020B0604020202020204" pitchFamily="34" charset="0"/>
              </a:rPr>
              <a:t>L'acheteur transmet à sa banque les contrats et fait une demande d'ouverture du crédit documentaire du vendeur. </a:t>
            </a:r>
          </a:p>
          <a:p>
            <a:pPr marL="342900" lvl="0" indent="-342900" algn="just">
              <a:spcBef>
                <a:spcPts val="1200"/>
              </a:spcBef>
              <a:spcAft>
                <a:spcPts val="0"/>
              </a:spcAft>
              <a:buFont typeface="+mj-lt"/>
              <a:buAutoNum type="arabicPeriod"/>
            </a:pPr>
            <a:r>
              <a:rPr lang="fr-FR" sz="2200" i="1" dirty="0">
                <a:latin typeface="Arial" panose="020B0604020202020204" pitchFamily="34" charset="0"/>
                <a:ea typeface="Times New Roman" panose="02020603050405020304" pitchFamily="18" charset="0"/>
                <a:cs typeface="Arial" panose="020B0604020202020204" pitchFamily="34" charset="0"/>
              </a:rPr>
              <a:t>La banque de l'acheteur (banque émettrice) émet le crédit et le transmet par virement à la banque de l’exportateur. </a:t>
            </a:r>
          </a:p>
          <a:p>
            <a:pPr marL="342900" lvl="0" indent="-342900" algn="just">
              <a:spcBef>
                <a:spcPts val="1200"/>
              </a:spcBef>
              <a:spcAft>
                <a:spcPts val="0"/>
              </a:spcAft>
              <a:buFont typeface="+mj-lt"/>
              <a:buAutoNum type="arabicPeriod"/>
            </a:pPr>
            <a:r>
              <a:rPr lang="fr-FR" sz="2200" i="1" dirty="0">
                <a:latin typeface="Arial" panose="020B0604020202020204" pitchFamily="34" charset="0"/>
                <a:ea typeface="Times New Roman" panose="02020603050405020304" pitchFamily="18" charset="0"/>
                <a:cs typeface="Arial" panose="020B0604020202020204" pitchFamily="34" charset="0"/>
              </a:rPr>
              <a:t>La banque de l’acheteur avise le vendeur de l’ouverture d’un crédit documentaire en sa faveur =&gt;  la PME bénéficie de l'engagement de la banque de l'acheteur. </a:t>
            </a:r>
          </a:p>
          <a:p>
            <a:pPr marL="342900" lvl="0" indent="-342900" algn="just">
              <a:spcBef>
                <a:spcPts val="1200"/>
              </a:spcBef>
              <a:spcAft>
                <a:spcPts val="0"/>
              </a:spcAft>
              <a:buFont typeface="+mj-lt"/>
              <a:buAutoNum type="arabicPeriod"/>
            </a:pPr>
            <a:r>
              <a:rPr lang="fr-FR" sz="2200" i="1" dirty="0">
                <a:latin typeface="Arial" panose="020B0604020202020204" pitchFamily="34" charset="0"/>
                <a:ea typeface="Times New Roman" panose="02020603050405020304" pitchFamily="18" charset="0"/>
                <a:cs typeface="Arial" panose="020B0604020202020204" pitchFamily="34" charset="0"/>
              </a:rPr>
              <a:t>Le vendeur expédie les marchandises.</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200"/>
              </a:spcBef>
              <a:spcAft>
                <a:spcPts val="0"/>
              </a:spcAft>
              <a:buFont typeface="+mj-lt"/>
              <a:buAutoNum type="arabicPeriod"/>
            </a:pPr>
            <a:r>
              <a:rPr lang="fr-FR" sz="2200" i="1" dirty="0">
                <a:latin typeface="Arial" panose="020B0604020202020204" pitchFamily="34" charset="0"/>
                <a:ea typeface="Times New Roman" panose="02020603050405020304" pitchFamily="18" charset="0"/>
                <a:cs typeface="Arial" panose="020B0604020202020204" pitchFamily="34" charset="0"/>
              </a:rPr>
              <a:t>Le vendeur remet à sa banque les documents requis (documents commerciaux, de transport, douaniers...) qui les vérifie puis les transmet à la banque de l'acheteur.</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200"/>
              </a:spcBef>
              <a:spcAft>
                <a:spcPts val="0"/>
              </a:spcAft>
              <a:buFont typeface="+mj-lt"/>
              <a:buAutoNum type="arabicPeriod"/>
            </a:pPr>
            <a:r>
              <a:rPr lang="fr-FR" sz="2200" i="1" dirty="0">
                <a:latin typeface="Arial" panose="020B0604020202020204" pitchFamily="34" charset="0"/>
                <a:ea typeface="Times New Roman" panose="02020603050405020304" pitchFamily="18" charset="0"/>
                <a:cs typeface="Arial" panose="020B0604020202020204" pitchFamily="34" charset="0"/>
              </a:rPr>
              <a:t>La banque de l'acheteur reçoit les documents, les vérifie à nouveau et règle la banque du vendeur, débite son client et lui remet les documents </a:t>
            </a:r>
            <a:r>
              <a:rPr lang="fr-FR" sz="2000" i="1" dirty="0">
                <a:latin typeface="Arial" panose="020B0604020202020204" pitchFamily="34" charset="0"/>
                <a:ea typeface="Times New Roman" panose="02020603050405020304" pitchFamily="18" charset="0"/>
                <a:cs typeface="Arial" panose="020B0604020202020204" pitchFamily="34" charset="0"/>
              </a:rPr>
              <a:t>lui permettant de retirer les marchandises.</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99278" y="102510"/>
            <a:ext cx="6151268" cy="523220"/>
          </a:xfrm>
          <a:prstGeom prst="rect">
            <a:avLst/>
          </a:prstGeom>
        </p:spPr>
        <p:txBody>
          <a:bodyPr wrap="none">
            <a:spAutoFit/>
          </a:bodyPr>
          <a:lstStyle/>
          <a:p>
            <a:pPr algn="just">
              <a:spcBef>
                <a:spcPts val="1200"/>
              </a:spcBef>
              <a:spcAft>
                <a:spcPts val="600"/>
              </a:spcAft>
            </a:pPr>
            <a:r>
              <a:rPr lang="fr-FR" sz="2800" b="1" dirty="0">
                <a:solidFill>
                  <a:srgbClr val="00B0F0"/>
                </a:solidFill>
                <a:latin typeface="Arial" panose="020B0604020202020204" pitchFamily="34" charset="0"/>
                <a:ea typeface="Times New Roman" panose="02020603050405020304" pitchFamily="18" charset="0"/>
              </a:rPr>
              <a:t>Le crédit documentaire ou </a:t>
            </a:r>
            <a:r>
              <a:rPr lang="fr-FR" sz="2800" b="1" dirty="0" err="1">
                <a:solidFill>
                  <a:srgbClr val="00B0F0"/>
                </a:solidFill>
                <a:latin typeface="Arial" panose="020B0604020202020204" pitchFamily="34" charset="0"/>
                <a:ea typeface="Times New Roman" panose="02020603050405020304" pitchFamily="18" charset="0"/>
              </a:rPr>
              <a:t>credoc</a:t>
            </a:r>
            <a:endParaRPr lang="fr-FR" sz="2800" b="1" dirty="0">
              <a:solidFill>
                <a:srgbClr val="00B0F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2237986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612" y="1319599"/>
            <a:ext cx="10453715" cy="5322861"/>
          </a:xfrm>
          <a:prstGeom prst="rect">
            <a:avLst/>
          </a:prstGeom>
        </p:spPr>
      </p:pic>
      <p:sp>
        <p:nvSpPr>
          <p:cNvPr id="2" name="Rectangle 1">
            <a:extLst>
              <a:ext uri="{FF2B5EF4-FFF2-40B4-BE49-F238E27FC236}">
                <a16:creationId xmlns:a16="http://schemas.microsoft.com/office/drawing/2014/main" id="{500BD3F8-3272-CA2B-D134-6ABA1F3EF36E}"/>
              </a:ext>
            </a:extLst>
          </p:cNvPr>
          <p:cNvSpPr/>
          <p:nvPr/>
        </p:nvSpPr>
        <p:spPr>
          <a:xfrm>
            <a:off x="99278" y="102510"/>
            <a:ext cx="6151268" cy="523220"/>
          </a:xfrm>
          <a:prstGeom prst="rect">
            <a:avLst/>
          </a:prstGeom>
        </p:spPr>
        <p:txBody>
          <a:bodyPr wrap="none">
            <a:spAutoFit/>
          </a:bodyPr>
          <a:lstStyle/>
          <a:p>
            <a:pPr algn="just">
              <a:spcBef>
                <a:spcPts val="1200"/>
              </a:spcBef>
              <a:spcAft>
                <a:spcPts val="600"/>
              </a:spcAft>
            </a:pPr>
            <a:r>
              <a:rPr lang="fr-FR" sz="2800" b="1" dirty="0">
                <a:solidFill>
                  <a:srgbClr val="00B0F0"/>
                </a:solidFill>
                <a:latin typeface="Arial" panose="020B0604020202020204" pitchFamily="34" charset="0"/>
                <a:ea typeface="Times New Roman" panose="02020603050405020304" pitchFamily="18" charset="0"/>
              </a:rPr>
              <a:t>Le crédit documentaire ou </a:t>
            </a:r>
            <a:r>
              <a:rPr lang="fr-FR" sz="2800" b="1" dirty="0" err="1">
                <a:solidFill>
                  <a:srgbClr val="00B0F0"/>
                </a:solidFill>
                <a:latin typeface="Arial" panose="020B0604020202020204" pitchFamily="34" charset="0"/>
                <a:ea typeface="Times New Roman" panose="02020603050405020304" pitchFamily="18" charset="0"/>
              </a:rPr>
              <a:t>credoc</a:t>
            </a:r>
            <a:endParaRPr lang="fr-FR" sz="2800" b="1" dirty="0">
              <a:solidFill>
                <a:srgbClr val="00B0F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914322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9434" y="0"/>
            <a:ext cx="12192000"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Moyens de paiement et garanties de paiement à l’international </a:t>
            </a:r>
          </a:p>
        </p:txBody>
      </p:sp>
      <p:sp>
        <p:nvSpPr>
          <p:cNvPr id="2" name="Rectangle 1"/>
          <p:cNvSpPr/>
          <p:nvPr/>
        </p:nvSpPr>
        <p:spPr>
          <a:xfrm>
            <a:off x="166777" y="1046440"/>
            <a:ext cx="11496136" cy="1184940"/>
          </a:xfrm>
          <a:prstGeom prst="rect">
            <a:avLst/>
          </a:prstGeom>
        </p:spPr>
        <p:txBody>
          <a:bodyPr wrap="square">
            <a:spAutoFit/>
          </a:bodyPr>
          <a:lstStyle/>
          <a:p>
            <a:pPr lvl="0" algn="just">
              <a:spcBef>
                <a:spcPts val="600"/>
              </a:spcBef>
              <a:spcAft>
                <a:spcPts val="1200"/>
              </a:spcAft>
            </a:pPr>
            <a:r>
              <a:rPr lang="fr-FR" sz="2800" b="1" dirty="0">
                <a:solidFill>
                  <a:srgbClr val="00B0F0"/>
                </a:solidFill>
                <a:latin typeface="Arial" panose="020B0604020202020204" pitchFamily="34" charset="0"/>
                <a:ea typeface="Times New Roman" panose="02020603050405020304" pitchFamily="18" charset="0"/>
                <a:cs typeface="Arial" panose="020B0604020202020204" pitchFamily="34" charset="0"/>
              </a:rPr>
              <a:t>La remise documentaire</a:t>
            </a:r>
          </a:p>
          <a:p>
            <a:pPr lvl="0" algn="just">
              <a:spcBef>
                <a:spcPts val="600"/>
              </a:spcBef>
              <a:spcAft>
                <a:spcPts val="1200"/>
              </a:spcAft>
            </a:pPr>
            <a:endParaRPr lang="fr-FR" sz="2800" b="1" dirty="0">
              <a:solidFill>
                <a:srgbClr val="00B0F0"/>
              </a:solidFill>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2"/>
          <p:cNvSpPr/>
          <p:nvPr/>
        </p:nvSpPr>
        <p:spPr>
          <a:xfrm>
            <a:off x="89434" y="523220"/>
            <a:ext cx="6151268" cy="523220"/>
          </a:xfrm>
          <a:prstGeom prst="rect">
            <a:avLst/>
          </a:prstGeom>
        </p:spPr>
        <p:txBody>
          <a:bodyPr wrap="none">
            <a:spAutoFit/>
          </a:bodyPr>
          <a:lstStyle/>
          <a:p>
            <a:pPr algn="just">
              <a:spcBef>
                <a:spcPts val="1200"/>
              </a:spcBef>
              <a:spcAft>
                <a:spcPts val="600"/>
              </a:spcAft>
            </a:pPr>
            <a:r>
              <a:rPr lang="fr-FR" sz="2800" b="1" dirty="0">
                <a:solidFill>
                  <a:srgbClr val="00B0F0"/>
                </a:solidFill>
                <a:latin typeface="Arial" panose="020B0604020202020204" pitchFamily="34" charset="0"/>
                <a:ea typeface="Times New Roman" panose="02020603050405020304" pitchFamily="18" charset="0"/>
              </a:rPr>
              <a:t>3.2. Les techniques documentaires</a:t>
            </a:r>
          </a:p>
        </p:txBody>
      </p:sp>
      <p:sp>
        <p:nvSpPr>
          <p:cNvPr id="5" name="ZoneTexte 4">
            <a:extLst>
              <a:ext uri="{FF2B5EF4-FFF2-40B4-BE49-F238E27FC236}">
                <a16:creationId xmlns:a16="http://schemas.microsoft.com/office/drawing/2014/main" id="{DE02CDE5-D610-00B9-0871-F9E20EE51A25}"/>
              </a:ext>
            </a:extLst>
          </p:cNvPr>
          <p:cNvSpPr txBox="1"/>
          <p:nvPr/>
        </p:nvSpPr>
        <p:spPr>
          <a:xfrm>
            <a:off x="529087" y="2231380"/>
            <a:ext cx="10959921" cy="2246769"/>
          </a:xfrm>
          <a:prstGeom prst="rect">
            <a:avLst/>
          </a:prstGeom>
          <a:noFill/>
        </p:spPr>
        <p:txBody>
          <a:bodyPr wrap="square">
            <a:spAutoFit/>
          </a:bodyPr>
          <a:lstStyle/>
          <a:p>
            <a:pPr algn="just">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 remise documentaire est une technique de paiement par laquelle le vendeur (l’exportateur) mandate sa banque pour remettre les documents nécessaires à l’acheteur (l’importateur) contre paiement de la marchandise.</a:t>
            </a:r>
          </a:p>
          <a:p>
            <a:pPr algn="just">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 remise est l’inverse du crédit documentaire, avec lequel une banque s'engage à̀ payer l'exportateur si les documents présentés sont conformes.</a:t>
            </a:r>
          </a:p>
        </p:txBody>
      </p:sp>
    </p:spTree>
    <p:extLst>
      <p:ext uri="{BB962C8B-B14F-4D97-AF65-F5344CB8AC3E}">
        <p14:creationId xmlns:p14="http://schemas.microsoft.com/office/powerpoint/2010/main" val="14067637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53" y="528655"/>
            <a:ext cx="11496136" cy="1184940"/>
          </a:xfrm>
          <a:prstGeom prst="rect">
            <a:avLst/>
          </a:prstGeom>
        </p:spPr>
        <p:txBody>
          <a:bodyPr wrap="square">
            <a:spAutoFit/>
          </a:bodyPr>
          <a:lstStyle/>
          <a:p>
            <a:pPr lvl="0" algn="just">
              <a:spcBef>
                <a:spcPts val="600"/>
              </a:spcBef>
              <a:spcAft>
                <a:spcPts val="1200"/>
              </a:spcAft>
            </a:pPr>
            <a:r>
              <a:rPr lang="fr-FR" sz="2800" b="1" dirty="0">
                <a:solidFill>
                  <a:srgbClr val="00B0F0"/>
                </a:solidFill>
                <a:latin typeface="Arial" panose="020B0604020202020204" pitchFamily="34" charset="0"/>
                <a:ea typeface="Times New Roman" panose="02020603050405020304" pitchFamily="18" charset="0"/>
                <a:cs typeface="Arial" panose="020B0604020202020204" pitchFamily="34" charset="0"/>
              </a:rPr>
              <a:t>La remise documentaire</a:t>
            </a:r>
          </a:p>
          <a:p>
            <a:pPr lvl="0" algn="just">
              <a:spcBef>
                <a:spcPts val="600"/>
              </a:spcBef>
              <a:spcAft>
                <a:spcPts val="1200"/>
              </a:spcAft>
            </a:pPr>
            <a:endParaRPr lang="fr-FR" sz="2800" b="1" dirty="0">
              <a:solidFill>
                <a:srgbClr val="00B0F0"/>
              </a:solidFill>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2"/>
          <p:cNvSpPr/>
          <p:nvPr/>
        </p:nvSpPr>
        <p:spPr>
          <a:xfrm>
            <a:off x="61584" y="59057"/>
            <a:ext cx="6151268" cy="523220"/>
          </a:xfrm>
          <a:prstGeom prst="rect">
            <a:avLst/>
          </a:prstGeom>
        </p:spPr>
        <p:txBody>
          <a:bodyPr wrap="none">
            <a:spAutoFit/>
          </a:bodyPr>
          <a:lstStyle/>
          <a:p>
            <a:pPr algn="just">
              <a:spcBef>
                <a:spcPts val="1200"/>
              </a:spcBef>
              <a:spcAft>
                <a:spcPts val="600"/>
              </a:spcAft>
            </a:pPr>
            <a:r>
              <a:rPr lang="fr-FR" sz="2800" b="1" dirty="0">
                <a:solidFill>
                  <a:srgbClr val="00B0F0"/>
                </a:solidFill>
                <a:latin typeface="Arial" panose="020B0604020202020204" pitchFamily="34" charset="0"/>
                <a:ea typeface="Times New Roman" panose="02020603050405020304" pitchFamily="18" charset="0"/>
              </a:rPr>
              <a:t>3.2. Les techniques documentaires</a:t>
            </a:r>
          </a:p>
        </p:txBody>
      </p:sp>
      <p:sp>
        <p:nvSpPr>
          <p:cNvPr id="7" name="ZoneTexte 6">
            <a:extLst>
              <a:ext uri="{FF2B5EF4-FFF2-40B4-BE49-F238E27FC236}">
                <a16:creationId xmlns:a16="http://schemas.microsoft.com/office/drawing/2014/main" id="{921E0F3B-14B7-9875-BA1A-660DCC65EBC9}"/>
              </a:ext>
            </a:extLst>
          </p:cNvPr>
          <p:cNvSpPr txBox="1"/>
          <p:nvPr/>
        </p:nvSpPr>
        <p:spPr>
          <a:xfrm>
            <a:off x="287986" y="1230866"/>
            <a:ext cx="11375979" cy="2754600"/>
          </a:xfrm>
          <a:prstGeom prst="rect">
            <a:avLst/>
          </a:prstGeom>
          <a:noFill/>
        </p:spPr>
        <p:txBody>
          <a:bodyPr wrap="square">
            <a:spAutoFit/>
          </a:bodyPr>
          <a:lstStyle/>
          <a:p>
            <a:pPr algn="just">
              <a:spcBef>
                <a:spcPts val="600"/>
              </a:spcBef>
            </a:pPr>
            <a:r>
              <a:rPr lang="fr-FR" sz="2100" dirty="0">
                <a:effectLst/>
                <a:latin typeface="Arial" panose="020B0604020202020204" pitchFamily="34" charset="0"/>
                <a:ea typeface="Calibri" panose="020F0502020204030204" pitchFamily="34" charset="0"/>
                <a:cs typeface="Times New Roman" panose="02020603050405020304" pitchFamily="18" charset="0"/>
              </a:rPr>
              <a:t>La remise peut prendre deux formes :</a:t>
            </a:r>
          </a:p>
          <a:p>
            <a:pPr marL="342900" lvl="0" indent="-342900" algn="just">
              <a:buFont typeface="Arial" panose="020B0604020202020204" pitchFamily="34" charset="0"/>
              <a:buChar char="-"/>
            </a:pPr>
            <a:r>
              <a:rPr lang="fr-FR" sz="2100" b="1" dirty="0">
                <a:effectLst/>
                <a:latin typeface="Arial" panose="020B0604020202020204" pitchFamily="34" charset="0"/>
                <a:ea typeface="Calibri" panose="020F0502020204030204" pitchFamily="34" charset="0"/>
                <a:cs typeface="Times New Roman" panose="02020603050405020304" pitchFamily="18" charset="0"/>
              </a:rPr>
              <a:t>remise contre paiement </a:t>
            </a:r>
            <a:r>
              <a:rPr lang="fr-FR" sz="2100" dirty="0">
                <a:effectLst/>
                <a:latin typeface="Arial" panose="020B0604020202020204" pitchFamily="34" charset="0"/>
                <a:ea typeface="Calibri" panose="020F0502020204030204" pitchFamily="34" charset="0"/>
                <a:cs typeface="Times New Roman" panose="02020603050405020304" pitchFamily="18" charset="0"/>
              </a:rPr>
              <a:t>: les documents ne sont remis au client que contre paiement immédiat ;</a:t>
            </a:r>
          </a:p>
          <a:p>
            <a:pPr marL="342900" lvl="0" indent="-342900" algn="just">
              <a:buFont typeface="Arial" panose="020B0604020202020204" pitchFamily="34" charset="0"/>
              <a:buChar char="-"/>
            </a:pPr>
            <a:r>
              <a:rPr lang="fr-FR" sz="2100" b="1" dirty="0">
                <a:effectLst/>
                <a:latin typeface="Arial" panose="020B0604020202020204" pitchFamily="34" charset="0"/>
                <a:ea typeface="Calibri" panose="020F0502020204030204" pitchFamily="34" charset="0"/>
                <a:cs typeface="Times New Roman" panose="02020603050405020304" pitchFamily="18" charset="0"/>
              </a:rPr>
              <a:t>remise contre acceptation d’un effet de commerce</a:t>
            </a:r>
            <a:r>
              <a:rPr lang="fr-FR" sz="2100" dirty="0">
                <a:effectLst/>
                <a:latin typeface="Arial" panose="020B0604020202020204" pitchFamily="34" charset="0"/>
                <a:ea typeface="Calibri" panose="020F0502020204030204" pitchFamily="34" charset="0"/>
                <a:cs typeface="Times New Roman" panose="02020603050405020304" pitchFamily="18" charset="0"/>
              </a:rPr>
              <a:t> tiré par l’exportateur à une échéance convenue. Le vendeur accorde alors un délai de paiement à l’acheteur et supporte le risque de paiement.</a:t>
            </a:r>
          </a:p>
          <a:p>
            <a:pPr algn="just">
              <a:spcBef>
                <a:spcPts val="600"/>
              </a:spcBef>
              <a:spcAft>
                <a:spcPts val="600"/>
              </a:spcAft>
            </a:pPr>
            <a:r>
              <a:rPr lang="fr-FR" sz="2100" dirty="0">
                <a:effectLst/>
                <a:latin typeface="Arial" panose="020B0604020202020204" pitchFamily="34" charset="0"/>
                <a:ea typeface="Calibri" panose="020F0502020204030204" pitchFamily="34" charset="0"/>
                <a:cs typeface="Times New Roman" panose="02020603050405020304" pitchFamily="18" charset="0"/>
              </a:rPr>
              <a:t>Les banques interviennent en tant que mandataires de leurs clients : elles s'engagent uniquement à exécuter leurs instructions, sans apporter de garantie de paiement.</a:t>
            </a:r>
          </a:p>
        </p:txBody>
      </p:sp>
      <p:graphicFrame>
        <p:nvGraphicFramePr>
          <p:cNvPr id="8" name="Tableau 7">
            <a:extLst>
              <a:ext uri="{FF2B5EF4-FFF2-40B4-BE49-F238E27FC236}">
                <a16:creationId xmlns:a16="http://schemas.microsoft.com/office/drawing/2014/main" id="{3A632A33-42C2-0F06-FC2D-00B9A41D3E9C}"/>
              </a:ext>
            </a:extLst>
          </p:cNvPr>
          <p:cNvGraphicFramePr>
            <a:graphicFrameLocks noGrp="1"/>
          </p:cNvGraphicFramePr>
          <p:nvPr>
            <p:extLst>
              <p:ext uri="{D42A27DB-BD31-4B8C-83A1-F6EECF244321}">
                <p14:modId xmlns:p14="http://schemas.microsoft.com/office/powerpoint/2010/main" val="2936158709"/>
              </p:ext>
            </p:extLst>
          </p:nvPr>
        </p:nvGraphicFramePr>
        <p:xfrm>
          <a:off x="394952" y="4200370"/>
          <a:ext cx="11269013" cy="1655573"/>
        </p:xfrm>
        <a:graphic>
          <a:graphicData uri="http://schemas.openxmlformats.org/drawingml/2006/table">
            <a:tbl>
              <a:tblPr firstRow="1" firstCol="1" bandRow="1">
                <a:tableStyleId>{F2DE63D5-997A-4646-A377-4702673A728D}</a:tableStyleId>
              </a:tblPr>
              <a:tblGrid>
                <a:gridCol w="3140224">
                  <a:extLst>
                    <a:ext uri="{9D8B030D-6E8A-4147-A177-3AD203B41FA5}">
                      <a16:colId xmlns:a16="http://schemas.microsoft.com/office/drawing/2014/main" val="30362678"/>
                    </a:ext>
                  </a:extLst>
                </a:gridCol>
                <a:gridCol w="8128789">
                  <a:extLst>
                    <a:ext uri="{9D8B030D-6E8A-4147-A177-3AD203B41FA5}">
                      <a16:colId xmlns:a16="http://schemas.microsoft.com/office/drawing/2014/main" val="1735590808"/>
                    </a:ext>
                  </a:extLst>
                </a:gridCol>
              </a:tblGrid>
              <a:tr h="331115">
                <a:tc>
                  <a:txBody>
                    <a:bodyPr/>
                    <a:lstStyle/>
                    <a:p>
                      <a:pPr algn="ctr"/>
                      <a:r>
                        <a:rPr lang="fr-FR" sz="2000">
                          <a:effectLst/>
                          <a:latin typeface="Arial" panose="020B0604020202020204" pitchFamily="34" charset="0"/>
                          <a:cs typeface="Arial" panose="020B0604020202020204" pitchFamily="34" charset="0"/>
                        </a:rPr>
                        <a:t>Avantage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r>
                        <a:rPr lang="fr-FR" sz="2000">
                          <a:effectLst/>
                          <a:latin typeface="Arial" panose="020B0604020202020204" pitchFamily="34" charset="0"/>
                          <a:cs typeface="Arial" panose="020B0604020202020204" pitchFamily="34" charset="0"/>
                        </a:rPr>
                        <a:t>Inconvénient</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78964082"/>
                  </a:ext>
                </a:extLst>
              </a:tr>
              <a:tr h="1324458">
                <a:tc>
                  <a:txBody>
                    <a:bodyPr/>
                    <a:lstStyle/>
                    <a:p>
                      <a:pPr algn="l"/>
                      <a:r>
                        <a:rPr lang="fr-FR" sz="2000" b="0" dirty="0">
                          <a:effectLst/>
                          <a:latin typeface="Arial" panose="020B0604020202020204" pitchFamily="34" charset="0"/>
                          <a:cs typeface="Arial" panose="020B0604020202020204" pitchFamily="34" charset="0"/>
                        </a:rPr>
                        <a:t>La procédure est plus souple que le crédit documentaire et le coût bancaire est faible.</a:t>
                      </a:r>
                    </a:p>
                  </a:txBody>
                  <a:tcPr marL="68580" marR="68580" marT="0" marB="0" anchor="ctr"/>
                </a:tc>
                <a:tc>
                  <a:txBody>
                    <a:bodyPr/>
                    <a:lstStyle/>
                    <a:p>
                      <a:pPr algn="l"/>
                      <a:r>
                        <a:rPr lang="fr-FR" sz="2000" dirty="0">
                          <a:effectLst/>
                          <a:latin typeface="Arial" panose="020B0604020202020204" pitchFamily="34" charset="0"/>
                          <a:cs typeface="Arial" panose="020B0604020202020204" pitchFamily="34" charset="0"/>
                        </a:rPr>
                        <a:t>En cas de désistement de l'acheteur, la marchandise est immobilisée. Le vendeur devra l’écouler localement ou la rapatrier à ses propres frais. Cette pratique peut favoriser une renégociation des prix systématique, une fois les biens débarqués dans le pays destinataire.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46567610"/>
                  </a:ext>
                </a:extLst>
              </a:tr>
            </a:tbl>
          </a:graphicData>
        </a:graphic>
      </p:graphicFrame>
    </p:spTree>
    <p:extLst>
      <p:ext uri="{BB962C8B-B14F-4D97-AF65-F5344CB8AC3E}">
        <p14:creationId xmlns:p14="http://schemas.microsoft.com/office/powerpoint/2010/main" val="9176319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3. Moyens de paiement et garanties de paiement à l’international </a:t>
            </a:r>
          </a:p>
        </p:txBody>
      </p:sp>
      <p:sp>
        <p:nvSpPr>
          <p:cNvPr id="5" name="Rectangle 4"/>
          <p:cNvSpPr/>
          <p:nvPr/>
        </p:nvSpPr>
        <p:spPr>
          <a:xfrm>
            <a:off x="151758" y="1285030"/>
            <a:ext cx="11151079" cy="1415772"/>
          </a:xfrm>
          <a:prstGeom prst="rect">
            <a:avLst/>
          </a:prstGeom>
        </p:spPr>
        <p:txBody>
          <a:bodyPr wrap="square">
            <a:spAutoFit/>
          </a:bodyPr>
          <a:lstStyle/>
          <a:p>
            <a:pPr marL="342900" lvl="0" indent="-342900" algn="just">
              <a:spcBef>
                <a:spcPts val="600"/>
              </a:spcBef>
              <a:spcAft>
                <a:spcPts val="0"/>
              </a:spcAft>
              <a:buFont typeface="Symbol" panose="05050102010706020507" pitchFamily="18" charset="2"/>
              <a:buChar char=""/>
            </a:pPr>
            <a:r>
              <a:rPr lang="fr-FR" sz="2800" b="1" dirty="0">
                <a:solidFill>
                  <a:srgbClr val="00B0F0"/>
                </a:solidFill>
                <a:latin typeface="Arial" panose="020B0604020202020204" pitchFamily="34" charset="0"/>
                <a:ea typeface="Times New Roman" panose="02020603050405020304" pitchFamily="18" charset="0"/>
              </a:rPr>
              <a:t>La lettre de crédit stand-by</a:t>
            </a:r>
          </a:p>
          <a:p>
            <a:pPr marL="361950" algn="just">
              <a:spcBef>
                <a:spcPts val="12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C'est une garantie de paiement dans laquelle une banque s'engage à payer la PME exportatrice si l'acheteur étranger ne règle pas la facture à l'échéance.</a:t>
            </a:r>
          </a:p>
        </p:txBody>
      </p:sp>
      <p:graphicFrame>
        <p:nvGraphicFramePr>
          <p:cNvPr id="7" name="Tableau 6"/>
          <p:cNvGraphicFramePr>
            <a:graphicFrameLocks noGrp="1"/>
          </p:cNvGraphicFramePr>
          <p:nvPr>
            <p:extLst>
              <p:ext uri="{D42A27DB-BD31-4B8C-83A1-F6EECF244321}">
                <p14:modId xmlns:p14="http://schemas.microsoft.com/office/powerpoint/2010/main" val="3258014181"/>
              </p:ext>
            </p:extLst>
          </p:nvPr>
        </p:nvGraphicFramePr>
        <p:xfrm>
          <a:off x="353126" y="3049932"/>
          <a:ext cx="11033742" cy="1891217"/>
        </p:xfrm>
        <a:graphic>
          <a:graphicData uri="http://schemas.openxmlformats.org/drawingml/2006/table">
            <a:tbl>
              <a:tblPr firstRow="1" firstCol="1" bandRow="1">
                <a:tableStyleId>{F2DE63D5-997A-4646-A377-4702673A728D}</a:tableStyleId>
              </a:tblPr>
              <a:tblGrid>
                <a:gridCol w="6159817">
                  <a:extLst>
                    <a:ext uri="{9D8B030D-6E8A-4147-A177-3AD203B41FA5}">
                      <a16:colId xmlns:a16="http://schemas.microsoft.com/office/drawing/2014/main" val="79205216"/>
                    </a:ext>
                  </a:extLst>
                </a:gridCol>
                <a:gridCol w="4873925">
                  <a:extLst>
                    <a:ext uri="{9D8B030D-6E8A-4147-A177-3AD203B41FA5}">
                      <a16:colId xmlns:a16="http://schemas.microsoft.com/office/drawing/2014/main" val="3346455210"/>
                    </a:ext>
                  </a:extLst>
                </a:gridCol>
              </a:tblGrid>
              <a:tr h="311187">
                <a:tc>
                  <a:txBody>
                    <a:bodyPr/>
                    <a:lstStyle/>
                    <a:p>
                      <a:pPr algn="ctr">
                        <a:spcAft>
                          <a:spcPts val="0"/>
                        </a:spcAft>
                      </a:pPr>
                      <a:r>
                        <a:rPr lang="fr-FR" sz="2200" dirty="0">
                          <a:effectLst/>
                          <a:latin typeface="Arial" panose="020B0604020202020204" pitchFamily="34" charset="0"/>
                          <a:cs typeface="Arial" panose="020B0604020202020204" pitchFamily="34" charset="0"/>
                        </a:rPr>
                        <a:t>Avantages</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fr-FR" sz="2200" dirty="0">
                          <a:effectLst/>
                          <a:latin typeface="Arial" panose="020B0604020202020204" pitchFamily="34" charset="0"/>
                          <a:cs typeface="Arial" panose="020B0604020202020204" pitchFamily="34" charset="0"/>
                        </a:rPr>
                        <a:t>Inconvénients</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89528863"/>
                  </a:ext>
                </a:extLst>
              </a:tr>
              <a:tr h="1555937">
                <a:tc>
                  <a:txBody>
                    <a:bodyPr/>
                    <a:lstStyle/>
                    <a:p>
                      <a:pPr algn="l">
                        <a:spcAft>
                          <a:spcPts val="0"/>
                        </a:spcAft>
                      </a:pPr>
                      <a:r>
                        <a:rPr lang="fr-FR" sz="2200" b="0" dirty="0">
                          <a:effectLst/>
                          <a:latin typeface="Arial" panose="020B0604020202020204" pitchFamily="34" charset="0"/>
                          <a:cs typeface="Arial" panose="020B0604020202020204" pitchFamily="34" charset="0"/>
                        </a:rPr>
                        <a:t>Garantie que la banque de l'acheteur étranger se substituera à lui s'il est défaillant, à condition que l'exportateur présente les documents prouvant l'existence de la créance.</a:t>
                      </a:r>
                      <a:endParaRPr lang="fr-FR" sz="22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Aft>
                          <a:spcPts val="0"/>
                        </a:spcAft>
                      </a:pPr>
                      <a:r>
                        <a:rPr lang="fr-FR" sz="2200" dirty="0">
                          <a:effectLst/>
                          <a:latin typeface="Arial" panose="020B0604020202020204" pitchFamily="34" charset="0"/>
                          <a:cs typeface="Arial" panose="020B0604020202020204" pitchFamily="34" charset="0"/>
                        </a:rPr>
                        <a:t>Peu utilisée en dehors des pays anglo-saxons.</a:t>
                      </a:r>
                    </a:p>
                    <a:p>
                      <a:pPr algn="l">
                        <a:spcAft>
                          <a:spcPts val="0"/>
                        </a:spcAft>
                      </a:pPr>
                      <a:r>
                        <a:rPr lang="fr-FR" sz="2200" dirty="0">
                          <a:effectLst/>
                          <a:latin typeface="Arial" panose="020B0604020202020204" pitchFamily="34" charset="0"/>
                          <a:cs typeface="Arial" panose="020B0604020202020204" pitchFamily="34" charset="0"/>
                        </a:rPr>
                        <a:t>Coûts à faire supporter à l'acheteur.</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354442498"/>
                  </a:ext>
                </a:extLst>
              </a:tr>
            </a:tbl>
          </a:graphicData>
        </a:graphic>
      </p:graphicFrame>
      <p:sp>
        <p:nvSpPr>
          <p:cNvPr id="9" name="Rectangle 8"/>
          <p:cNvSpPr/>
          <p:nvPr/>
        </p:nvSpPr>
        <p:spPr>
          <a:xfrm>
            <a:off x="151758" y="583597"/>
            <a:ext cx="6151268" cy="523220"/>
          </a:xfrm>
          <a:prstGeom prst="rect">
            <a:avLst/>
          </a:prstGeom>
        </p:spPr>
        <p:txBody>
          <a:bodyPr wrap="none">
            <a:spAutoFit/>
          </a:bodyPr>
          <a:lstStyle/>
          <a:p>
            <a:pPr algn="just">
              <a:spcBef>
                <a:spcPts val="1200"/>
              </a:spcBef>
              <a:spcAft>
                <a:spcPts val="600"/>
              </a:spcAft>
            </a:pPr>
            <a:r>
              <a:rPr lang="fr-FR" sz="2800" b="1" dirty="0">
                <a:solidFill>
                  <a:srgbClr val="00B0F0"/>
                </a:solidFill>
                <a:latin typeface="Arial" panose="020B0604020202020204" pitchFamily="34" charset="0"/>
                <a:ea typeface="Times New Roman" panose="02020603050405020304" pitchFamily="18" charset="0"/>
              </a:rPr>
              <a:t>3.2. Les techniques documentaires</a:t>
            </a:r>
          </a:p>
        </p:txBody>
      </p:sp>
    </p:spTree>
    <p:extLst>
      <p:ext uri="{BB962C8B-B14F-4D97-AF65-F5344CB8AC3E}">
        <p14:creationId xmlns:p14="http://schemas.microsoft.com/office/powerpoint/2010/main" val="22616479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322</TotalTime>
  <Words>734</Words>
  <Application>Microsoft Office PowerPoint</Application>
  <PresentationFormat>Grand écran</PresentationFormat>
  <Paragraphs>71</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Century Gothic</vt:lpstr>
      <vt:lpstr>Symbol</vt:lpstr>
      <vt:lpstr>Wingdings 3</vt:lpstr>
      <vt:lpstr>Ion</vt:lpstr>
      <vt:lpstr>Chap. 21 – Les risques liés aux échanges internationaux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39</cp:revision>
  <dcterms:created xsi:type="dcterms:W3CDTF">2014-01-14T07:42:30Z</dcterms:created>
  <dcterms:modified xsi:type="dcterms:W3CDTF">2023-03-24T22:19:12Z</dcterms:modified>
</cp:coreProperties>
</file>