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9"/>
  </p:notesMasterIdLst>
  <p:sldIdLst>
    <p:sldId id="256" r:id="rId2"/>
    <p:sldId id="264" r:id="rId3"/>
    <p:sldId id="260" r:id="rId4"/>
    <p:sldId id="257" r:id="rId5"/>
    <p:sldId id="258" r:id="rId6"/>
    <p:sldId id="259" r:id="rId7"/>
    <p:sldId id="265"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211343-8A93-4889-B30E-3FC91A228A0B}" type="doc">
      <dgm:prSet loTypeId="urn:microsoft.com/office/officeart/2005/8/layout/hierarchy2" loCatId="hierarchy" qsTypeId="urn:microsoft.com/office/officeart/2005/8/quickstyle/simple3" qsCatId="simple" csTypeId="urn:microsoft.com/office/officeart/2005/8/colors/accent3_2" csCatId="accent3" phldr="1"/>
      <dgm:spPr/>
      <dgm:t>
        <a:bodyPr/>
        <a:lstStyle/>
        <a:p>
          <a:endParaRPr lang="fr-FR"/>
        </a:p>
      </dgm:t>
    </dgm:pt>
    <dgm:pt modelId="{23E0AC8C-0769-4C00-94A0-274D53D6DFC7}">
      <dgm:prSet phldrT="[Texte]" custT="1"/>
      <dgm:spPr/>
      <dgm:t>
        <a:bodyPr/>
        <a:lstStyle/>
        <a:p>
          <a:pPr rtl="0"/>
          <a:r>
            <a:rPr lang="fr-FR" sz="2800" b="1" i="0" u="none" dirty="0"/>
            <a:t>Risques couverts</a:t>
          </a:r>
          <a:endParaRPr lang="fr-FR" sz="2800" dirty="0"/>
        </a:p>
      </dgm:t>
    </dgm:pt>
    <dgm:pt modelId="{7FC3C5D9-4F54-40AF-BA81-F009004393BA}" type="parTrans" cxnId="{C1E9AEDE-8995-427A-B39D-788C8BF63DBC}">
      <dgm:prSet/>
      <dgm:spPr/>
      <dgm:t>
        <a:bodyPr/>
        <a:lstStyle/>
        <a:p>
          <a:endParaRPr lang="fr-FR" sz="1200"/>
        </a:p>
      </dgm:t>
    </dgm:pt>
    <dgm:pt modelId="{02D6AAD0-F747-4BC0-967E-9B557C5D23B0}" type="sibTrans" cxnId="{C1E9AEDE-8995-427A-B39D-788C8BF63DBC}">
      <dgm:prSet/>
      <dgm:spPr/>
      <dgm:t>
        <a:bodyPr/>
        <a:lstStyle/>
        <a:p>
          <a:endParaRPr lang="fr-FR" sz="1200"/>
        </a:p>
      </dgm:t>
    </dgm:pt>
    <dgm:pt modelId="{B88528D3-966E-4D0E-A3BC-B43078C113E7}">
      <dgm:prSet custT="1"/>
      <dgm:spPr/>
      <dgm:t>
        <a:bodyPr/>
        <a:lstStyle/>
        <a:p>
          <a:pPr rtl="0"/>
          <a:r>
            <a:rPr lang="fr-FR" sz="2800" b="1" i="0" u="none" dirty="0"/>
            <a:t>Risque de crédit</a:t>
          </a:r>
          <a:endParaRPr lang="fr-FR" sz="2800" b="0" i="0" u="none" dirty="0"/>
        </a:p>
      </dgm:t>
    </dgm:pt>
    <dgm:pt modelId="{A4AD2C78-71D1-42A9-9951-777BCBEE6586}" type="parTrans" cxnId="{650F3462-96F1-463B-92DB-3214C858DDBB}">
      <dgm:prSet custT="1"/>
      <dgm:spPr/>
      <dgm:t>
        <a:bodyPr/>
        <a:lstStyle/>
        <a:p>
          <a:endParaRPr lang="fr-FR" sz="200"/>
        </a:p>
      </dgm:t>
    </dgm:pt>
    <dgm:pt modelId="{8C42CA4D-B790-47F1-8505-365EF45140C6}" type="sibTrans" cxnId="{650F3462-96F1-463B-92DB-3214C858DDBB}">
      <dgm:prSet/>
      <dgm:spPr/>
      <dgm:t>
        <a:bodyPr/>
        <a:lstStyle/>
        <a:p>
          <a:endParaRPr lang="fr-FR" sz="1200"/>
        </a:p>
      </dgm:t>
    </dgm:pt>
    <dgm:pt modelId="{73C7AE98-5744-4307-9976-DEC3C9714C31}">
      <dgm:prSet custT="1"/>
      <dgm:spPr/>
      <dgm:t>
        <a:bodyPr/>
        <a:lstStyle/>
        <a:p>
          <a:r>
            <a:rPr lang="fr-FR" sz="2800" b="1" i="0" u="none" dirty="0"/>
            <a:t>Risque de change</a:t>
          </a:r>
          <a:endParaRPr lang="fr-FR" sz="2800" dirty="0"/>
        </a:p>
      </dgm:t>
    </dgm:pt>
    <dgm:pt modelId="{8D491271-52BE-4AEE-93A5-12272519451B}" type="parTrans" cxnId="{DAA5043F-7CA0-4DEE-B724-CCC6936E6AD9}">
      <dgm:prSet custT="1"/>
      <dgm:spPr/>
      <dgm:t>
        <a:bodyPr/>
        <a:lstStyle/>
        <a:p>
          <a:endParaRPr lang="fr-FR" sz="400"/>
        </a:p>
      </dgm:t>
    </dgm:pt>
    <dgm:pt modelId="{17B9D8A9-FE28-4E62-989E-CDCCD8B76D75}" type="sibTrans" cxnId="{DAA5043F-7CA0-4DEE-B724-CCC6936E6AD9}">
      <dgm:prSet/>
      <dgm:spPr/>
      <dgm:t>
        <a:bodyPr/>
        <a:lstStyle/>
        <a:p>
          <a:endParaRPr lang="fr-FR" sz="1200"/>
        </a:p>
      </dgm:t>
    </dgm:pt>
    <dgm:pt modelId="{CA4607A4-FBE5-405C-8E0A-B28726BB8D0B}">
      <dgm:prSet phldrT="[Texte]" custT="1"/>
      <dgm:spPr/>
      <dgm:t>
        <a:bodyPr/>
        <a:lstStyle/>
        <a:p>
          <a:pPr rtl="0"/>
          <a:r>
            <a:rPr lang="fr-FR" sz="2800" b="1" i="0" u="none" dirty="0"/>
            <a:t>Risque de prospection</a:t>
          </a:r>
          <a:endParaRPr lang="fr-FR" sz="2800" dirty="0"/>
        </a:p>
      </dgm:t>
    </dgm:pt>
    <dgm:pt modelId="{ED9DD7B2-B1C0-4897-B0AA-05B15786B892}" type="parTrans" cxnId="{B94FEEF9-801B-4038-AFC4-DF168D373325}">
      <dgm:prSet custT="1"/>
      <dgm:spPr/>
      <dgm:t>
        <a:bodyPr/>
        <a:lstStyle/>
        <a:p>
          <a:endParaRPr lang="fr-FR" sz="400"/>
        </a:p>
      </dgm:t>
    </dgm:pt>
    <dgm:pt modelId="{2DE518CD-895B-4EB1-8A1B-41B9C9C3858B}" type="sibTrans" cxnId="{B94FEEF9-801B-4038-AFC4-DF168D373325}">
      <dgm:prSet/>
      <dgm:spPr/>
      <dgm:t>
        <a:bodyPr/>
        <a:lstStyle/>
        <a:p>
          <a:endParaRPr lang="fr-FR" sz="1200"/>
        </a:p>
      </dgm:t>
    </dgm:pt>
    <dgm:pt modelId="{DBDF296D-B8EC-44E4-8955-9DF42E138AE7}" type="pres">
      <dgm:prSet presAssocID="{33211343-8A93-4889-B30E-3FC91A228A0B}" presName="diagram" presStyleCnt="0">
        <dgm:presLayoutVars>
          <dgm:chPref val="1"/>
          <dgm:dir/>
          <dgm:animOne val="branch"/>
          <dgm:animLvl val="lvl"/>
          <dgm:resizeHandles val="exact"/>
        </dgm:presLayoutVars>
      </dgm:prSet>
      <dgm:spPr/>
    </dgm:pt>
    <dgm:pt modelId="{77AE4F8A-2F89-40F2-8FBC-A2651BE8E8D6}" type="pres">
      <dgm:prSet presAssocID="{23E0AC8C-0769-4C00-94A0-274D53D6DFC7}" presName="root1" presStyleCnt="0"/>
      <dgm:spPr/>
    </dgm:pt>
    <dgm:pt modelId="{582F35BC-79E1-446D-823D-32E2FF507B33}" type="pres">
      <dgm:prSet presAssocID="{23E0AC8C-0769-4C00-94A0-274D53D6DFC7}" presName="LevelOneTextNode" presStyleLbl="node0" presStyleIdx="0" presStyleCnt="1" custScaleX="79913" custScaleY="71963">
        <dgm:presLayoutVars>
          <dgm:chPref val="3"/>
        </dgm:presLayoutVars>
      </dgm:prSet>
      <dgm:spPr/>
    </dgm:pt>
    <dgm:pt modelId="{268BCB51-A8A5-410E-A672-2A36F41F9D5E}" type="pres">
      <dgm:prSet presAssocID="{23E0AC8C-0769-4C00-94A0-274D53D6DFC7}" presName="level2hierChild" presStyleCnt="0"/>
      <dgm:spPr/>
    </dgm:pt>
    <dgm:pt modelId="{F5110A46-F0B4-4E47-BF80-3345BCCBEF42}" type="pres">
      <dgm:prSet presAssocID="{ED9DD7B2-B1C0-4897-B0AA-05B15786B892}" presName="conn2-1" presStyleLbl="parChTrans1D2" presStyleIdx="0" presStyleCnt="3"/>
      <dgm:spPr/>
    </dgm:pt>
    <dgm:pt modelId="{ABE3B772-6F4C-469E-8FF3-23592591C1FA}" type="pres">
      <dgm:prSet presAssocID="{ED9DD7B2-B1C0-4897-B0AA-05B15786B892}" presName="connTx" presStyleLbl="parChTrans1D2" presStyleIdx="0" presStyleCnt="3"/>
      <dgm:spPr/>
    </dgm:pt>
    <dgm:pt modelId="{B6B84C70-9601-41EC-8B50-936EBC8FD258}" type="pres">
      <dgm:prSet presAssocID="{CA4607A4-FBE5-405C-8E0A-B28726BB8D0B}" presName="root2" presStyleCnt="0"/>
      <dgm:spPr/>
    </dgm:pt>
    <dgm:pt modelId="{C493CBED-43B0-440F-B183-5B9FF410EBED}" type="pres">
      <dgm:prSet presAssocID="{CA4607A4-FBE5-405C-8E0A-B28726BB8D0B}" presName="LevelTwoTextNode" presStyleLbl="node2" presStyleIdx="0" presStyleCnt="3" custScaleX="170116" custScaleY="61492">
        <dgm:presLayoutVars>
          <dgm:chPref val="3"/>
        </dgm:presLayoutVars>
      </dgm:prSet>
      <dgm:spPr/>
    </dgm:pt>
    <dgm:pt modelId="{A8D45519-B9EF-4E6C-B7B6-24507BAAEDFE}" type="pres">
      <dgm:prSet presAssocID="{CA4607A4-FBE5-405C-8E0A-B28726BB8D0B}" presName="level3hierChild" presStyleCnt="0"/>
      <dgm:spPr/>
    </dgm:pt>
    <dgm:pt modelId="{B812AE5A-F225-4DCF-B219-5008A001A6CB}" type="pres">
      <dgm:prSet presAssocID="{A4AD2C78-71D1-42A9-9951-777BCBEE6586}" presName="conn2-1" presStyleLbl="parChTrans1D2" presStyleIdx="1" presStyleCnt="3"/>
      <dgm:spPr/>
    </dgm:pt>
    <dgm:pt modelId="{43CDAAFD-1127-4EA0-BEB3-FBC28F5B0402}" type="pres">
      <dgm:prSet presAssocID="{A4AD2C78-71D1-42A9-9951-777BCBEE6586}" presName="connTx" presStyleLbl="parChTrans1D2" presStyleIdx="1" presStyleCnt="3"/>
      <dgm:spPr/>
    </dgm:pt>
    <dgm:pt modelId="{364300ED-3A61-4A40-BEE9-ABD9D44B7A86}" type="pres">
      <dgm:prSet presAssocID="{B88528D3-966E-4D0E-A3BC-B43078C113E7}" presName="root2" presStyleCnt="0"/>
      <dgm:spPr/>
    </dgm:pt>
    <dgm:pt modelId="{C1E9D4C4-D379-4CBA-A34E-6528169E2803}" type="pres">
      <dgm:prSet presAssocID="{B88528D3-966E-4D0E-A3BC-B43078C113E7}" presName="LevelTwoTextNode" presStyleLbl="node2" presStyleIdx="1" presStyleCnt="3" custScaleX="170116" custScaleY="61492">
        <dgm:presLayoutVars>
          <dgm:chPref val="3"/>
        </dgm:presLayoutVars>
      </dgm:prSet>
      <dgm:spPr/>
    </dgm:pt>
    <dgm:pt modelId="{EC0D14C7-A5C3-4A31-9BA4-4A912FC5B1C5}" type="pres">
      <dgm:prSet presAssocID="{B88528D3-966E-4D0E-A3BC-B43078C113E7}" presName="level3hierChild" presStyleCnt="0"/>
      <dgm:spPr/>
    </dgm:pt>
    <dgm:pt modelId="{0BD59E37-FC95-438A-B7E1-BD6173FF187B}" type="pres">
      <dgm:prSet presAssocID="{8D491271-52BE-4AEE-93A5-12272519451B}" presName="conn2-1" presStyleLbl="parChTrans1D2" presStyleIdx="2" presStyleCnt="3"/>
      <dgm:spPr/>
    </dgm:pt>
    <dgm:pt modelId="{798DA4A8-935A-4082-8251-1512139A60DC}" type="pres">
      <dgm:prSet presAssocID="{8D491271-52BE-4AEE-93A5-12272519451B}" presName="connTx" presStyleLbl="parChTrans1D2" presStyleIdx="2" presStyleCnt="3"/>
      <dgm:spPr/>
    </dgm:pt>
    <dgm:pt modelId="{92921BF1-E959-4B14-9D0B-EF1680644F4A}" type="pres">
      <dgm:prSet presAssocID="{73C7AE98-5744-4307-9976-DEC3C9714C31}" presName="root2" presStyleCnt="0"/>
      <dgm:spPr/>
    </dgm:pt>
    <dgm:pt modelId="{7F17FDB3-D423-4E3C-8A07-D55149A40458}" type="pres">
      <dgm:prSet presAssocID="{73C7AE98-5744-4307-9976-DEC3C9714C31}" presName="LevelTwoTextNode" presStyleLbl="node2" presStyleIdx="2" presStyleCnt="3" custScaleX="170116" custScaleY="61492">
        <dgm:presLayoutVars>
          <dgm:chPref val="3"/>
        </dgm:presLayoutVars>
      </dgm:prSet>
      <dgm:spPr/>
    </dgm:pt>
    <dgm:pt modelId="{CCAEC4E5-7F0C-4F24-8EEE-475773A20A7A}" type="pres">
      <dgm:prSet presAssocID="{73C7AE98-5744-4307-9976-DEC3C9714C31}" presName="level3hierChild" presStyleCnt="0"/>
      <dgm:spPr/>
    </dgm:pt>
  </dgm:ptLst>
  <dgm:cxnLst>
    <dgm:cxn modelId="{4D242505-9A74-4E0C-8B46-495969A866B9}" type="presOf" srcId="{23E0AC8C-0769-4C00-94A0-274D53D6DFC7}" destId="{582F35BC-79E1-446D-823D-32E2FF507B33}" srcOrd="0" destOrd="0" presId="urn:microsoft.com/office/officeart/2005/8/layout/hierarchy2"/>
    <dgm:cxn modelId="{3C031407-399D-4C6A-A547-F1254DBDCAE9}" type="presOf" srcId="{8D491271-52BE-4AEE-93A5-12272519451B}" destId="{0BD59E37-FC95-438A-B7E1-BD6173FF187B}" srcOrd="0" destOrd="0" presId="urn:microsoft.com/office/officeart/2005/8/layout/hierarchy2"/>
    <dgm:cxn modelId="{BE01580D-635B-4E32-8C5E-CE8A32E53115}" type="presOf" srcId="{B88528D3-966E-4D0E-A3BC-B43078C113E7}" destId="{C1E9D4C4-D379-4CBA-A34E-6528169E2803}" srcOrd="0" destOrd="0" presId="urn:microsoft.com/office/officeart/2005/8/layout/hierarchy2"/>
    <dgm:cxn modelId="{AEC8641D-0884-48CD-83D3-38502CF95C16}" type="presOf" srcId="{CA4607A4-FBE5-405C-8E0A-B28726BB8D0B}" destId="{C493CBED-43B0-440F-B183-5B9FF410EBED}" srcOrd="0" destOrd="0" presId="urn:microsoft.com/office/officeart/2005/8/layout/hierarchy2"/>
    <dgm:cxn modelId="{FCBB3127-230B-4902-A4F6-429A3241CDFF}" type="presOf" srcId="{A4AD2C78-71D1-42A9-9951-777BCBEE6586}" destId="{43CDAAFD-1127-4EA0-BEB3-FBC28F5B0402}" srcOrd="1" destOrd="0" presId="urn:microsoft.com/office/officeart/2005/8/layout/hierarchy2"/>
    <dgm:cxn modelId="{DAA5043F-7CA0-4DEE-B724-CCC6936E6AD9}" srcId="{23E0AC8C-0769-4C00-94A0-274D53D6DFC7}" destId="{73C7AE98-5744-4307-9976-DEC3C9714C31}" srcOrd="2" destOrd="0" parTransId="{8D491271-52BE-4AEE-93A5-12272519451B}" sibTransId="{17B9D8A9-FE28-4E62-989E-CDCCD8B76D75}"/>
    <dgm:cxn modelId="{EF2F645B-A04E-406E-A808-6219D9F32060}" type="presOf" srcId="{ED9DD7B2-B1C0-4897-B0AA-05B15786B892}" destId="{F5110A46-F0B4-4E47-BF80-3345BCCBEF42}" srcOrd="0" destOrd="0" presId="urn:microsoft.com/office/officeart/2005/8/layout/hierarchy2"/>
    <dgm:cxn modelId="{322B8D60-8403-4FBF-8FD9-C211271DD7EE}" type="presOf" srcId="{73C7AE98-5744-4307-9976-DEC3C9714C31}" destId="{7F17FDB3-D423-4E3C-8A07-D55149A40458}" srcOrd="0" destOrd="0" presId="urn:microsoft.com/office/officeart/2005/8/layout/hierarchy2"/>
    <dgm:cxn modelId="{650F3462-96F1-463B-92DB-3214C858DDBB}" srcId="{23E0AC8C-0769-4C00-94A0-274D53D6DFC7}" destId="{B88528D3-966E-4D0E-A3BC-B43078C113E7}" srcOrd="1" destOrd="0" parTransId="{A4AD2C78-71D1-42A9-9951-777BCBEE6586}" sibTransId="{8C42CA4D-B790-47F1-8505-365EF45140C6}"/>
    <dgm:cxn modelId="{89E49C95-E981-41E9-8F32-B1E99F4C3138}" type="presOf" srcId="{A4AD2C78-71D1-42A9-9951-777BCBEE6586}" destId="{B812AE5A-F225-4DCF-B219-5008A001A6CB}" srcOrd="0" destOrd="0" presId="urn:microsoft.com/office/officeart/2005/8/layout/hierarchy2"/>
    <dgm:cxn modelId="{F6694AA8-2289-4D98-B7D3-373985662CD5}" type="presOf" srcId="{33211343-8A93-4889-B30E-3FC91A228A0B}" destId="{DBDF296D-B8EC-44E4-8955-9DF42E138AE7}" srcOrd="0" destOrd="0" presId="urn:microsoft.com/office/officeart/2005/8/layout/hierarchy2"/>
    <dgm:cxn modelId="{AF1111D6-C381-42F0-9BD0-C7E789152B94}" type="presOf" srcId="{8D491271-52BE-4AEE-93A5-12272519451B}" destId="{798DA4A8-935A-4082-8251-1512139A60DC}" srcOrd="1" destOrd="0" presId="urn:microsoft.com/office/officeart/2005/8/layout/hierarchy2"/>
    <dgm:cxn modelId="{C1E9AEDE-8995-427A-B39D-788C8BF63DBC}" srcId="{33211343-8A93-4889-B30E-3FC91A228A0B}" destId="{23E0AC8C-0769-4C00-94A0-274D53D6DFC7}" srcOrd="0" destOrd="0" parTransId="{7FC3C5D9-4F54-40AF-BA81-F009004393BA}" sibTransId="{02D6AAD0-F747-4BC0-967E-9B557C5D23B0}"/>
    <dgm:cxn modelId="{C7DC53E5-321B-448C-8E26-1D74C102DB03}" type="presOf" srcId="{ED9DD7B2-B1C0-4897-B0AA-05B15786B892}" destId="{ABE3B772-6F4C-469E-8FF3-23592591C1FA}" srcOrd="1" destOrd="0" presId="urn:microsoft.com/office/officeart/2005/8/layout/hierarchy2"/>
    <dgm:cxn modelId="{B94FEEF9-801B-4038-AFC4-DF168D373325}" srcId="{23E0AC8C-0769-4C00-94A0-274D53D6DFC7}" destId="{CA4607A4-FBE5-405C-8E0A-B28726BB8D0B}" srcOrd="0" destOrd="0" parTransId="{ED9DD7B2-B1C0-4897-B0AA-05B15786B892}" sibTransId="{2DE518CD-895B-4EB1-8A1B-41B9C9C3858B}"/>
    <dgm:cxn modelId="{7DE967DF-6B3A-4732-9F37-C3D97E09695A}" type="presParOf" srcId="{DBDF296D-B8EC-44E4-8955-9DF42E138AE7}" destId="{77AE4F8A-2F89-40F2-8FBC-A2651BE8E8D6}" srcOrd="0" destOrd="0" presId="urn:microsoft.com/office/officeart/2005/8/layout/hierarchy2"/>
    <dgm:cxn modelId="{DDE02251-BE44-460D-AC30-BE6F21D5B37B}" type="presParOf" srcId="{77AE4F8A-2F89-40F2-8FBC-A2651BE8E8D6}" destId="{582F35BC-79E1-446D-823D-32E2FF507B33}" srcOrd="0" destOrd="0" presId="urn:microsoft.com/office/officeart/2005/8/layout/hierarchy2"/>
    <dgm:cxn modelId="{83207044-7E3D-4BA4-A6F0-D23A3445475E}" type="presParOf" srcId="{77AE4F8A-2F89-40F2-8FBC-A2651BE8E8D6}" destId="{268BCB51-A8A5-410E-A672-2A36F41F9D5E}" srcOrd="1" destOrd="0" presId="urn:microsoft.com/office/officeart/2005/8/layout/hierarchy2"/>
    <dgm:cxn modelId="{4D955F2D-EB5F-4566-9724-8E6298653FBF}" type="presParOf" srcId="{268BCB51-A8A5-410E-A672-2A36F41F9D5E}" destId="{F5110A46-F0B4-4E47-BF80-3345BCCBEF42}" srcOrd="0" destOrd="0" presId="urn:microsoft.com/office/officeart/2005/8/layout/hierarchy2"/>
    <dgm:cxn modelId="{D11BA222-C3CF-4344-BD75-0F77ED85B075}" type="presParOf" srcId="{F5110A46-F0B4-4E47-BF80-3345BCCBEF42}" destId="{ABE3B772-6F4C-469E-8FF3-23592591C1FA}" srcOrd="0" destOrd="0" presId="urn:microsoft.com/office/officeart/2005/8/layout/hierarchy2"/>
    <dgm:cxn modelId="{71C25797-E9C3-4FBE-BFB8-5FD8256C6666}" type="presParOf" srcId="{268BCB51-A8A5-410E-A672-2A36F41F9D5E}" destId="{B6B84C70-9601-41EC-8B50-936EBC8FD258}" srcOrd="1" destOrd="0" presId="urn:microsoft.com/office/officeart/2005/8/layout/hierarchy2"/>
    <dgm:cxn modelId="{10B635B2-5244-40AA-8DFE-2B930F5A86D9}" type="presParOf" srcId="{B6B84C70-9601-41EC-8B50-936EBC8FD258}" destId="{C493CBED-43B0-440F-B183-5B9FF410EBED}" srcOrd="0" destOrd="0" presId="urn:microsoft.com/office/officeart/2005/8/layout/hierarchy2"/>
    <dgm:cxn modelId="{6D12DBAD-58E8-4F3F-89EB-87B00CB8BB6B}" type="presParOf" srcId="{B6B84C70-9601-41EC-8B50-936EBC8FD258}" destId="{A8D45519-B9EF-4E6C-B7B6-24507BAAEDFE}" srcOrd="1" destOrd="0" presId="urn:microsoft.com/office/officeart/2005/8/layout/hierarchy2"/>
    <dgm:cxn modelId="{B82B2F28-2BCA-4723-871A-71CA8079CA93}" type="presParOf" srcId="{268BCB51-A8A5-410E-A672-2A36F41F9D5E}" destId="{B812AE5A-F225-4DCF-B219-5008A001A6CB}" srcOrd="2" destOrd="0" presId="urn:microsoft.com/office/officeart/2005/8/layout/hierarchy2"/>
    <dgm:cxn modelId="{E8872B4B-2AED-4C5F-93F8-6BCE8F51292C}" type="presParOf" srcId="{B812AE5A-F225-4DCF-B219-5008A001A6CB}" destId="{43CDAAFD-1127-4EA0-BEB3-FBC28F5B0402}" srcOrd="0" destOrd="0" presId="urn:microsoft.com/office/officeart/2005/8/layout/hierarchy2"/>
    <dgm:cxn modelId="{C5458B41-B36C-47B7-996F-89D84B2B6DE6}" type="presParOf" srcId="{268BCB51-A8A5-410E-A672-2A36F41F9D5E}" destId="{364300ED-3A61-4A40-BEE9-ABD9D44B7A86}" srcOrd="3" destOrd="0" presId="urn:microsoft.com/office/officeart/2005/8/layout/hierarchy2"/>
    <dgm:cxn modelId="{BAC84DA5-F9F4-4A2E-A00F-7D22A3D8CA3E}" type="presParOf" srcId="{364300ED-3A61-4A40-BEE9-ABD9D44B7A86}" destId="{C1E9D4C4-D379-4CBA-A34E-6528169E2803}" srcOrd="0" destOrd="0" presId="urn:microsoft.com/office/officeart/2005/8/layout/hierarchy2"/>
    <dgm:cxn modelId="{ABC95A98-C2F1-46D7-A269-6893541B5B91}" type="presParOf" srcId="{364300ED-3A61-4A40-BEE9-ABD9D44B7A86}" destId="{EC0D14C7-A5C3-4A31-9BA4-4A912FC5B1C5}" srcOrd="1" destOrd="0" presId="urn:microsoft.com/office/officeart/2005/8/layout/hierarchy2"/>
    <dgm:cxn modelId="{96C3BF1E-45AA-4032-8E2D-C6759328A05F}" type="presParOf" srcId="{268BCB51-A8A5-410E-A672-2A36F41F9D5E}" destId="{0BD59E37-FC95-438A-B7E1-BD6173FF187B}" srcOrd="4" destOrd="0" presId="urn:microsoft.com/office/officeart/2005/8/layout/hierarchy2"/>
    <dgm:cxn modelId="{EAC91D57-064B-439D-91BE-9A1548755834}" type="presParOf" srcId="{0BD59E37-FC95-438A-B7E1-BD6173FF187B}" destId="{798DA4A8-935A-4082-8251-1512139A60DC}" srcOrd="0" destOrd="0" presId="urn:microsoft.com/office/officeart/2005/8/layout/hierarchy2"/>
    <dgm:cxn modelId="{ADD1BD0B-8EC6-4950-AC1F-56DE5425DA74}" type="presParOf" srcId="{268BCB51-A8A5-410E-A672-2A36F41F9D5E}" destId="{92921BF1-E959-4B14-9D0B-EF1680644F4A}" srcOrd="5" destOrd="0" presId="urn:microsoft.com/office/officeart/2005/8/layout/hierarchy2"/>
    <dgm:cxn modelId="{42A82CB9-2880-4DFA-9EC5-C0DE5DF83EA0}" type="presParOf" srcId="{92921BF1-E959-4B14-9D0B-EF1680644F4A}" destId="{7F17FDB3-D423-4E3C-8A07-D55149A40458}" srcOrd="0" destOrd="0" presId="urn:microsoft.com/office/officeart/2005/8/layout/hierarchy2"/>
    <dgm:cxn modelId="{6B11D916-891A-40B3-9052-A61B35DB8242}" type="presParOf" srcId="{92921BF1-E959-4B14-9D0B-EF1680644F4A}" destId="{CCAEC4E5-7F0C-4F24-8EEE-475773A20A7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2F35BC-79E1-446D-823D-32E2FF507B33}">
      <dsp:nvSpPr>
        <dsp:cNvPr id="0" name=""/>
        <dsp:cNvSpPr/>
      </dsp:nvSpPr>
      <dsp:spPr>
        <a:xfrm>
          <a:off x="371978" y="1198288"/>
          <a:ext cx="2683973" cy="1208481"/>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rtl="0">
            <a:lnSpc>
              <a:spcPct val="90000"/>
            </a:lnSpc>
            <a:spcBef>
              <a:spcPct val="0"/>
            </a:spcBef>
            <a:spcAft>
              <a:spcPct val="35000"/>
            </a:spcAft>
            <a:buNone/>
          </a:pPr>
          <a:r>
            <a:rPr lang="fr-FR" sz="2800" b="1" i="0" u="none" kern="1200" dirty="0"/>
            <a:t>Risques couverts</a:t>
          </a:r>
          <a:endParaRPr lang="fr-FR" sz="2800" kern="1200" dirty="0"/>
        </a:p>
      </dsp:txBody>
      <dsp:txXfrm>
        <a:off x="407373" y="1233683"/>
        <a:ext cx="2613183" cy="1137691"/>
      </dsp:txXfrm>
    </dsp:sp>
    <dsp:sp modelId="{F5110A46-F0B4-4E47-BF80-3345BCCBEF42}">
      <dsp:nvSpPr>
        <dsp:cNvPr id="0" name=""/>
        <dsp:cNvSpPr/>
      </dsp:nvSpPr>
      <dsp:spPr>
        <a:xfrm rot="18977049">
          <a:off x="2798309" y="1118336"/>
          <a:ext cx="1858733" cy="83847"/>
        </a:xfrm>
        <a:custGeom>
          <a:avLst/>
          <a:gdLst/>
          <a:ahLst/>
          <a:cxnLst/>
          <a:rect l="0" t="0" r="0" b="0"/>
          <a:pathLst>
            <a:path>
              <a:moveTo>
                <a:pt x="0" y="41923"/>
              </a:moveTo>
              <a:lnTo>
                <a:pt x="1858733" y="41923"/>
              </a:lnTo>
            </a:path>
          </a:pathLst>
        </a:custGeom>
        <a:noFill/>
        <a:ln w="19050"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3681207" y="1113792"/>
        <a:ext cx="92936" cy="92936"/>
      </dsp:txXfrm>
    </dsp:sp>
    <dsp:sp modelId="{C493CBED-43B0-440F-B183-5B9FF410EBED}">
      <dsp:nvSpPr>
        <dsp:cNvPr id="0" name=""/>
        <dsp:cNvSpPr/>
      </dsp:nvSpPr>
      <dsp:spPr>
        <a:xfrm>
          <a:off x="4399400" y="1671"/>
          <a:ext cx="5713549" cy="1032641"/>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rtl="0">
            <a:lnSpc>
              <a:spcPct val="90000"/>
            </a:lnSpc>
            <a:spcBef>
              <a:spcPct val="0"/>
            </a:spcBef>
            <a:spcAft>
              <a:spcPct val="35000"/>
            </a:spcAft>
            <a:buNone/>
          </a:pPr>
          <a:r>
            <a:rPr lang="fr-FR" sz="2800" b="1" i="0" u="none" kern="1200" dirty="0"/>
            <a:t>Risque de prospection</a:t>
          </a:r>
          <a:endParaRPr lang="fr-FR" sz="2800" kern="1200" dirty="0"/>
        </a:p>
      </dsp:txBody>
      <dsp:txXfrm>
        <a:off x="4429645" y="31916"/>
        <a:ext cx="5653059" cy="972151"/>
      </dsp:txXfrm>
    </dsp:sp>
    <dsp:sp modelId="{B812AE5A-F225-4DCF-B219-5008A001A6CB}">
      <dsp:nvSpPr>
        <dsp:cNvPr id="0" name=""/>
        <dsp:cNvSpPr/>
      </dsp:nvSpPr>
      <dsp:spPr>
        <a:xfrm>
          <a:off x="3055952" y="1760605"/>
          <a:ext cx="1343447" cy="83847"/>
        </a:xfrm>
        <a:custGeom>
          <a:avLst/>
          <a:gdLst/>
          <a:ahLst/>
          <a:cxnLst/>
          <a:rect l="0" t="0" r="0" b="0"/>
          <a:pathLst>
            <a:path>
              <a:moveTo>
                <a:pt x="0" y="41923"/>
              </a:moveTo>
              <a:lnTo>
                <a:pt x="1343447" y="41923"/>
              </a:lnTo>
            </a:path>
          </a:pathLst>
        </a:custGeom>
        <a:noFill/>
        <a:ln w="19050"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
            <a:lnSpc>
              <a:spcPct val="90000"/>
            </a:lnSpc>
            <a:spcBef>
              <a:spcPct val="0"/>
            </a:spcBef>
            <a:spcAft>
              <a:spcPct val="35000"/>
            </a:spcAft>
            <a:buNone/>
          </a:pPr>
          <a:endParaRPr lang="fr-FR" sz="200" kern="1200"/>
        </a:p>
      </dsp:txBody>
      <dsp:txXfrm>
        <a:off x="3694090" y="1768943"/>
        <a:ext cx="67172" cy="67172"/>
      </dsp:txXfrm>
    </dsp:sp>
    <dsp:sp modelId="{C1E9D4C4-D379-4CBA-A34E-6528169E2803}">
      <dsp:nvSpPr>
        <dsp:cNvPr id="0" name=""/>
        <dsp:cNvSpPr/>
      </dsp:nvSpPr>
      <dsp:spPr>
        <a:xfrm>
          <a:off x="4399400" y="1286208"/>
          <a:ext cx="5713549" cy="1032641"/>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rtl="0">
            <a:lnSpc>
              <a:spcPct val="90000"/>
            </a:lnSpc>
            <a:spcBef>
              <a:spcPct val="0"/>
            </a:spcBef>
            <a:spcAft>
              <a:spcPct val="35000"/>
            </a:spcAft>
            <a:buNone/>
          </a:pPr>
          <a:r>
            <a:rPr lang="fr-FR" sz="2800" b="1" i="0" u="none" kern="1200" dirty="0"/>
            <a:t>Risque de crédit</a:t>
          </a:r>
          <a:endParaRPr lang="fr-FR" sz="2800" b="0" i="0" u="none" kern="1200" dirty="0"/>
        </a:p>
      </dsp:txBody>
      <dsp:txXfrm>
        <a:off x="4429645" y="1316453"/>
        <a:ext cx="5653059" cy="972151"/>
      </dsp:txXfrm>
    </dsp:sp>
    <dsp:sp modelId="{0BD59E37-FC95-438A-B7E1-BD6173FF187B}">
      <dsp:nvSpPr>
        <dsp:cNvPr id="0" name=""/>
        <dsp:cNvSpPr/>
      </dsp:nvSpPr>
      <dsp:spPr>
        <a:xfrm rot="2622951">
          <a:off x="2798309" y="2402874"/>
          <a:ext cx="1858733" cy="83847"/>
        </a:xfrm>
        <a:custGeom>
          <a:avLst/>
          <a:gdLst/>
          <a:ahLst/>
          <a:cxnLst/>
          <a:rect l="0" t="0" r="0" b="0"/>
          <a:pathLst>
            <a:path>
              <a:moveTo>
                <a:pt x="0" y="41923"/>
              </a:moveTo>
              <a:lnTo>
                <a:pt x="1858733" y="41923"/>
              </a:lnTo>
            </a:path>
          </a:pathLst>
        </a:custGeom>
        <a:noFill/>
        <a:ln w="19050"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3681207" y="2398329"/>
        <a:ext cx="92936" cy="92936"/>
      </dsp:txXfrm>
    </dsp:sp>
    <dsp:sp modelId="{7F17FDB3-D423-4E3C-8A07-D55149A40458}">
      <dsp:nvSpPr>
        <dsp:cNvPr id="0" name=""/>
        <dsp:cNvSpPr/>
      </dsp:nvSpPr>
      <dsp:spPr>
        <a:xfrm>
          <a:off x="4399400" y="2570746"/>
          <a:ext cx="5713549" cy="1032641"/>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i="0" u="none" kern="1200" dirty="0"/>
            <a:t>Risque de change</a:t>
          </a:r>
          <a:endParaRPr lang="fr-FR" sz="2800" kern="1200" dirty="0"/>
        </a:p>
      </dsp:txBody>
      <dsp:txXfrm>
        <a:off x="4429645" y="2600991"/>
        <a:ext cx="5653059" cy="9721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02E3EC-DC45-5647-863A-6F1F78031AA7}" type="datetimeFigureOut">
              <a:rPr lang="fr-FR" smtClean="0"/>
              <a:t>24/03/2023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CBE71B-2339-AE45-956C-5108117B5546}" type="slidenum">
              <a:rPr lang="fr-FR" smtClean="0"/>
              <a:t>‹N°›</a:t>
            </a:fld>
            <a:endParaRPr lang="fr-FR"/>
          </a:p>
        </p:txBody>
      </p:sp>
    </p:spTree>
    <p:extLst>
      <p:ext uri="{BB962C8B-B14F-4D97-AF65-F5344CB8AC3E}">
        <p14:creationId xmlns:p14="http://schemas.microsoft.com/office/powerpoint/2010/main" val="34668789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24/03/2023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1861322" cy="612558"/>
          </a:xfrm>
        </p:spPr>
        <p:txBody>
          <a:bodyPr>
            <a:noAutofit/>
          </a:bodyPr>
          <a:lstStyle/>
          <a:p>
            <a:r>
              <a:rPr lang="fr-FR" sz="2800" b="1" dirty="0">
                <a:latin typeface="Arial" panose="020B0604020202020204" pitchFamily="34" charset="0"/>
                <a:cs typeface="Arial" panose="020B0604020202020204" pitchFamily="34" charset="0"/>
              </a:rPr>
              <a:t>Chap. 8 - Le cadre institutionnel des échanges internationaux</a:t>
            </a:r>
          </a:p>
        </p:txBody>
      </p:sp>
      <p:sp>
        <p:nvSpPr>
          <p:cNvPr id="6" name="ZoneTexte 5"/>
          <p:cNvSpPr txBox="1"/>
          <p:nvPr/>
        </p:nvSpPr>
        <p:spPr>
          <a:xfrm>
            <a:off x="0" y="612559"/>
            <a:ext cx="8708487" cy="104644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Couvrir les risques</a:t>
            </a:r>
          </a:p>
          <a:p>
            <a:pPr>
              <a:spcBef>
                <a:spcPts val="1200"/>
              </a:spcBef>
            </a:pPr>
            <a:r>
              <a:rPr lang="fr-FR" sz="2400" b="1" dirty="0">
                <a:solidFill>
                  <a:srgbClr val="FFFF00"/>
                </a:solidFill>
                <a:latin typeface="Arial" panose="020B0604020202020204" pitchFamily="34" charset="0"/>
                <a:cs typeface="Arial" panose="020B0604020202020204" pitchFamily="34" charset="0"/>
              </a:rPr>
              <a:t>21 Le contrat de vente international</a:t>
            </a:r>
            <a:endParaRPr lang="fr-FR" sz="2400" dirty="0">
              <a:solidFill>
                <a:srgbClr val="FFFF00"/>
              </a:solidFill>
              <a:latin typeface="Arial" panose="020B0604020202020204" pitchFamily="34" charset="0"/>
              <a:cs typeface="Arial" panose="020B0604020202020204" pitchFamily="34" charset="0"/>
            </a:endParaRPr>
          </a:p>
        </p:txBody>
      </p:sp>
      <p:sp>
        <p:nvSpPr>
          <p:cNvPr id="5" name="Espace réservé du pied de page 4"/>
          <p:cNvSpPr>
            <a:spLocks noGrp="1"/>
          </p:cNvSpPr>
          <p:nvPr>
            <p:ph type="ftr" sz="quarter" idx="11"/>
          </p:nvPr>
        </p:nvSpPr>
        <p:spPr>
          <a:xfrm rot="5400000">
            <a:off x="9710697" y="2083777"/>
            <a:ext cx="3859795" cy="304801"/>
          </a:xfrm>
        </p:spPr>
        <p:txBody>
          <a:bodyPr/>
          <a:lstStyle/>
          <a:p>
            <a:r>
              <a:rPr lang="fr-FR" dirty="0"/>
              <a:t>© Delagrave</a:t>
            </a:r>
          </a:p>
        </p:txBody>
      </p:sp>
      <p:pic>
        <p:nvPicPr>
          <p:cNvPr id="8" name="Image 7" descr="Une image contenant table&#10;&#10;Description générée automatiquement">
            <a:extLst>
              <a:ext uri="{FF2B5EF4-FFF2-40B4-BE49-F238E27FC236}">
                <a16:creationId xmlns:a16="http://schemas.microsoft.com/office/drawing/2014/main" id="{3F8186C1-6DC7-171A-DEDF-78BE5CEAEE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295" y="1896840"/>
            <a:ext cx="11611409" cy="4538470"/>
          </a:xfrm>
          <a:prstGeom prst="rect">
            <a:avLst/>
          </a:prstGeom>
        </p:spPr>
      </p:pic>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97474" y="120033"/>
            <a:ext cx="8708487"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Couvrir les risques</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97474" y="876995"/>
            <a:ext cx="11703170" cy="3370153"/>
          </a:xfrm>
          <a:prstGeom prst="rect">
            <a:avLst/>
          </a:prstGeom>
        </p:spPr>
        <p:txBody>
          <a:bodyPr wrap="square">
            <a:spAutoFit/>
          </a:bodyPr>
          <a:lstStyle/>
          <a:p>
            <a:pPr algn="just">
              <a:spcAft>
                <a:spcPts val="2400"/>
              </a:spcAft>
            </a:pPr>
            <a:r>
              <a:rPr lang="fr-FR" sz="2600" b="1" dirty="0">
                <a:solidFill>
                  <a:srgbClr val="00B0F0"/>
                </a:solidFill>
                <a:latin typeface="Arial" panose="020B0604020202020204" pitchFamily="34" charset="0"/>
                <a:ea typeface="Times New Roman" panose="02020603050405020304" pitchFamily="18" charset="0"/>
              </a:rPr>
              <a:t>2.1. Les assurances COFACE</a:t>
            </a:r>
          </a:p>
          <a:p>
            <a:pPr marL="449263" algn="ctr">
              <a:spcAft>
                <a:spcPts val="600"/>
              </a:spcAft>
            </a:pPr>
            <a:endParaRPr lang="fr-FR" sz="2800" b="1" dirty="0">
              <a:latin typeface="Arial" panose="020B0604020202020204" pitchFamily="34" charset="0"/>
              <a:ea typeface="Calibri" panose="020F0502020204030204" pitchFamily="34" charset="0"/>
              <a:cs typeface="Times New Roman" panose="02020603050405020304" pitchFamily="18" charset="0"/>
            </a:endParaRPr>
          </a:p>
          <a:p>
            <a:pPr marL="715963" algn="ctr">
              <a:spcAft>
                <a:spcPts val="600"/>
              </a:spcAft>
            </a:pPr>
            <a:endParaRPr lang="fr-FR" sz="2800" b="1" dirty="0">
              <a:latin typeface="Arial" panose="020B0604020202020204" pitchFamily="34" charset="0"/>
              <a:ea typeface="Calibri" panose="020F0502020204030204" pitchFamily="34" charset="0"/>
              <a:cs typeface="Times New Roman" panose="02020603050405020304" pitchFamily="18" charset="0"/>
            </a:endParaRPr>
          </a:p>
          <a:p>
            <a:pPr marL="361950" algn="ctr">
              <a:spcAft>
                <a:spcPts val="600"/>
              </a:spcAft>
            </a:pPr>
            <a:r>
              <a:rPr lang="fr-FR" sz="3200" dirty="0">
                <a:latin typeface="Arial" panose="020B0604020202020204" pitchFamily="34" charset="0"/>
                <a:ea typeface="Calibri" panose="020F0502020204030204" pitchFamily="34" charset="0"/>
                <a:cs typeface="Times New Roman" panose="02020603050405020304" pitchFamily="18" charset="0"/>
              </a:rPr>
              <a:t>La Compagnie Française d’Assurances pour le Commerce Extérieur </a:t>
            </a:r>
          </a:p>
          <a:p>
            <a:pPr marL="361950" algn="ctr">
              <a:spcAft>
                <a:spcPts val="600"/>
              </a:spcAft>
            </a:pPr>
            <a:r>
              <a:rPr lang="fr-FR" sz="3200" dirty="0">
                <a:latin typeface="Arial" panose="020B0604020202020204" pitchFamily="34" charset="0"/>
                <a:ea typeface="Calibri" panose="020F0502020204030204" pitchFamily="34" charset="0"/>
                <a:cs typeface="Times New Roman" panose="02020603050405020304" pitchFamily="18" charset="0"/>
              </a:rPr>
              <a:t>soutien les entreprise française à l’exportation</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3433" y="876995"/>
            <a:ext cx="2474074" cy="1047384"/>
          </a:xfrm>
          <a:prstGeom prst="rect">
            <a:avLst/>
          </a:prstGeom>
        </p:spPr>
      </p:pic>
    </p:spTree>
    <p:extLst>
      <p:ext uri="{BB962C8B-B14F-4D97-AF65-F5344CB8AC3E}">
        <p14:creationId xmlns:p14="http://schemas.microsoft.com/office/powerpoint/2010/main" val="22409795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8708487"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2. Couvrir les risques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71887" y="656128"/>
            <a:ext cx="11082068" cy="523220"/>
          </a:xfrm>
          <a:prstGeom prst="rect">
            <a:avLst/>
          </a:prstGeom>
        </p:spPr>
        <p:txBody>
          <a:bodyPr wrap="square">
            <a:spAutoFit/>
          </a:bodyPr>
          <a:lstStyle/>
          <a:p>
            <a:pPr algn="just">
              <a:spcAft>
                <a:spcPts val="600"/>
              </a:spcAft>
            </a:pPr>
            <a:r>
              <a:rPr lang="fr-FR" sz="2800" b="1" dirty="0">
                <a:solidFill>
                  <a:srgbClr val="00B0F0"/>
                </a:solidFill>
                <a:latin typeface="Arial" panose="020B0604020202020204" pitchFamily="34" charset="0"/>
                <a:ea typeface="Times New Roman" panose="02020603050405020304" pitchFamily="18" charset="0"/>
              </a:rPr>
              <a:t>2.1. Les assurances COFACE</a:t>
            </a:r>
          </a:p>
        </p:txBody>
      </p:sp>
      <p:graphicFrame>
        <p:nvGraphicFramePr>
          <p:cNvPr id="4" name="Diagramme 3"/>
          <p:cNvGraphicFramePr/>
          <p:nvPr>
            <p:extLst>
              <p:ext uri="{D42A27DB-BD31-4B8C-83A1-F6EECF244321}">
                <p14:modId xmlns:p14="http://schemas.microsoft.com/office/powerpoint/2010/main" val="4070536718"/>
              </p:ext>
            </p:extLst>
          </p:nvPr>
        </p:nvGraphicFramePr>
        <p:xfrm>
          <a:off x="858808" y="2027990"/>
          <a:ext cx="10484928" cy="3605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26898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8708487"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2. Couvrir les risques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71887" y="656128"/>
            <a:ext cx="11082068" cy="523220"/>
          </a:xfrm>
          <a:prstGeom prst="rect">
            <a:avLst/>
          </a:prstGeom>
        </p:spPr>
        <p:txBody>
          <a:bodyPr wrap="square">
            <a:spAutoFit/>
          </a:bodyPr>
          <a:lstStyle/>
          <a:p>
            <a:pPr algn="just">
              <a:spcAft>
                <a:spcPts val="600"/>
              </a:spcAft>
            </a:pPr>
            <a:r>
              <a:rPr lang="fr-FR" sz="2800" b="1" dirty="0">
                <a:solidFill>
                  <a:srgbClr val="00B0F0"/>
                </a:solidFill>
                <a:latin typeface="Arial" panose="020B0604020202020204" pitchFamily="34" charset="0"/>
                <a:ea typeface="Times New Roman" panose="02020603050405020304" pitchFamily="18" charset="0"/>
              </a:rPr>
              <a:t>2.1. Les assurances COFACE</a:t>
            </a:r>
          </a:p>
        </p:txBody>
      </p:sp>
      <p:graphicFrame>
        <p:nvGraphicFramePr>
          <p:cNvPr id="7" name="Tableau 6">
            <a:extLst>
              <a:ext uri="{FF2B5EF4-FFF2-40B4-BE49-F238E27FC236}">
                <a16:creationId xmlns:a16="http://schemas.microsoft.com/office/drawing/2014/main" id="{E728C587-C3BE-F293-38B5-1D5AE9073D62}"/>
              </a:ext>
            </a:extLst>
          </p:cNvPr>
          <p:cNvGraphicFramePr>
            <a:graphicFrameLocks noGrp="1"/>
          </p:cNvGraphicFramePr>
          <p:nvPr>
            <p:extLst>
              <p:ext uri="{D42A27DB-BD31-4B8C-83A1-F6EECF244321}">
                <p14:modId xmlns:p14="http://schemas.microsoft.com/office/powerpoint/2010/main" val="2494505486"/>
              </p:ext>
            </p:extLst>
          </p:nvPr>
        </p:nvGraphicFramePr>
        <p:xfrm>
          <a:off x="678287" y="1524000"/>
          <a:ext cx="10547797" cy="4391695"/>
        </p:xfrm>
        <a:graphic>
          <a:graphicData uri="http://schemas.openxmlformats.org/drawingml/2006/table">
            <a:tbl>
              <a:tblPr firstRow="1" firstCol="1" bandRow="1">
                <a:tableStyleId>{0E3FDE45-AF77-4B5C-9715-49D594BDF05E}</a:tableStyleId>
              </a:tblPr>
              <a:tblGrid>
                <a:gridCol w="1700012">
                  <a:extLst>
                    <a:ext uri="{9D8B030D-6E8A-4147-A177-3AD203B41FA5}">
                      <a16:colId xmlns:a16="http://schemas.microsoft.com/office/drawing/2014/main" val="1943577704"/>
                    </a:ext>
                  </a:extLst>
                </a:gridCol>
                <a:gridCol w="8847785">
                  <a:extLst>
                    <a:ext uri="{9D8B030D-6E8A-4147-A177-3AD203B41FA5}">
                      <a16:colId xmlns:a16="http://schemas.microsoft.com/office/drawing/2014/main" val="1220550043"/>
                    </a:ext>
                  </a:extLst>
                </a:gridCol>
              </a:tblGrid>
              <a:tr h="1786075">
                <a:tc>
                  <a:txBody>
                    <a:bodyPr/>
                    <a:lstStyle/>
                    <a:p>
                      <a:pPr algn="l"/>
                      <a:r>
                        <a:rPr lang="fr-FR" sz="2000">
                          <a:effectLst/>
                          <a:latin typeface="Arial" panose="020B0604020202020204" pitchFamily="34" charset="0"/>
                          <a:cs typeface="Arial" panose="020B0604020202020204" pitchFamily="34" charset="0"/>
                        </a:rPr>
                        <a:t>Risque de prospection</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Bef>
                          <a:spcPts val="200"/>
                        </a:spcBef>
                        <a:spcAft>
                          <a:spcPts val="200"/>
                        </a:spcAft>
                      </a:pPr>
                      <a:r>
                        <a:rPr lang="fr-FR" sz="2000" b="0" dirty="0">
                          <a:effectLst/>
                          <a:latin typeface="Arial" panose="020B0604020202020204" pitchFamily="34" charset="0"/>
                          <a:cs typeface="Arial" panose="020B0604020202020204" pitchFamily="34" charset="0"/>
                        </a:rPr>
                        <a:t>Á partir du budget prévisionnel, la Coface verse une indemnité égale à 65 % des dépenses garanties, en échange d'une prime de 4 % des dépenses garanties. L’entreprise rembourse la </a:t>
                      </a:r>
                      <a:r>
                        <a:rPr lang="fr-FR" sz="2000" b="0" dirty="0" err="1">
                          <a:effectLst/>
                          <a:latin typeface="Arial" panose="020B0604020202020204" pitchFamily="34" charset="0"/>
                          <a:cs typeface="Arial" panose="020B0604020202020204" pitchFamily="34" charset="0"/>
                        </a:rPr>
                        <a:t>coface</a:t>
                      </a:r>
                      <a:r>
                        <a:rPr lang="fr-FR" sz="2000" b="0" dirty="0">
                          <a:effectLst/>
                          <a:latin typeface="Arial" panose="020B0604020202020204" pitchFamily="34" charset="0"/>
                          <a:cs typeface="Arial" panose="020B0604020202020204" pitchFamily="34" charset="0"/>
                        </a:rPr>
                        <a:t> en reversant une partie du chiffre d'affaires réalisé sur la zone prospectée.</a:t>
                      </a:r>
                      <a:endParaRPr lang="fr-FR" sz="2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52164356"/>
                  </a:ext>
                </a:extLst>
              </a:tr>
              <a:tr h="1470938">
                <a:tc>
                  <a:txBody>
                    <a:bodyPr/>
                    <a:lstStyle/>
                    <a:p>
                      <a:pPr algn="l"/>
                      <a:r>
                        <a:rPr lang="fr-FR" sz="2000">
                          <a:effectLst/>
                          <a:latin typeface="Arial" panose="020B0604020202020204" pitchFamily="34" charset="0"/>
                          <a:cs typeface="Arial" panose="020B0604020202020204" pitchFamily="34" charset="0"/>
                        </a:rPr>
                        <a:t>Risque de crédit</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Bef>
                          <a:spcPts val="200"/>
                        </a:spcBef>
                        <a:spcAft>
                          <a:spcPts val="200"/>
                        </a:spcAft>
                      </a:pPr>
                      <a:r>
                        <a:rPr lang="fr-FR" sz="2000" dirty="0">
                          <a:effectLst/>
                          <a:latin typeface="Arial" panose="020B0604020202020204" pitchFamily="34" charset="0"/>
                          <a:cs typeface="Arial" panose="020B0604020202020204" pitchFamily="34" charset="0"/>
                        </a:rPr>
                        <a:t>La Coface prévient les impayés, recouvre des impayés en négociant avec les clients et indemnise des pertes en cas d’impayés. La prime varie selon la nature du risque, les faits générateurs du sinistre, la classification du pays et la durée.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34922464"/>
                  </a:ext>
                </a:extLst>
              </a:tr>
              <a:tr h="1134682">
                <a:tc>
                  <a:txBody>
                    <a:bodyPr/>
                    <a:lstStyle/>
                    <a:p>
                      <a:pPr algn="l"/>
                      <a:r>
                        <a:rPr lang="fr-FR" sz="2000">
                          <a:effectLst/>
                          <a:latin typeface="Arial" panose="020B0604020202020204" pitchFamily="34" charset="0"/>
                          <a:cs typeface="Arial" panose="020B0604020202020204" pitchFamily="34" charset="0"/>
                        </a:rPr>
                        <a:t>Risque de change</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Bef>
                          <a:spcPts val="200"/>
                        </a:spcBef>
                        <a:spcAft>
                          <a:spcPts val="200"/>
                        </a:spcAft>
                      </a:pPr>
                      <a:r>
                        <a:rPr lang="fr-FR" sz="2000" dirty="0">
                          <a:effectLst/>
                          <a:latin typeface="Arial" panose="020B0604020202020204" pitchFamily="34" charset="0"/>
                          <a:cs typeface="Arial" panose="020B0604020202020204" pitchFamily="34" charset="0"/>
                        </a:rPr>
                        <a:t>La Coface protège des fluctuations de change en bloquant un cours de change. La prime dépend de la devise garantie, de la durée de validité et du montant garanti.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52079735"/>
                  </a:ext>
                </a:extLst>
              </a:tr>
            </a:tbl>
          </a:graphicData>
        </a:graphic>
      </p:graphicFrame>
    </p:spTree>
    <p:extLst>
      <p:ext uri="{BB962C8B-B14F-4D97-AF65-F5344CB8AC3E}">
        <p14:creationId xmlns:p14="http://schemas.microsoft.com/office/powerpoint/2010/main" val="25676969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8708487"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2. Couvrir les risques</a:t>
            </a:r>
            <a:endParaRPr lang="fr-FR" sz="32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0" y="688552"/>
            <a:ext cx="11809562" cy="1246495"/>
          </a:xfrm>
          <a:prstGeom prst="rect">
            <a:avLst/>
          </a:prstGeom>
        </p:spPr>
        <p:txBody>
          <a:bodyPr wrap="square">
            <a:spAutoFit/>
          </a:bodyPr>
          <a:lstStyle/>
          <a:p>
            <a:pPr algn="just">
              <a:spcAft>
                <a:spcPts val="600"/>
              </a:spcAft>
            </a:pPr>
            <a:r>
              <a:rPr lang="fr-FR" sz="2600" b="1" dirty="0">
                <a:solidFill>
                  <a:srgbClr val="00B0F0"/>
                </a:solidFill>
                <a:latin typeface="Arial" panose="020B0604020202020204" pitchFamily="34" charset="0"/>
                <a:ea typeface="Times New Roman" panose="02020603050405020304" pitchFamily="18" charset="0"/>
              </a:rPr>
              <a:t>2.3. Couvrir le risque de change</a:t>
            </a:r>
          </a:p>
          <a:p>
            <a:pPr algn="ctr">
              <a:spcBef>
                <a:spcPts val="2400"/>
              </a:spcBef>
              <a:spcAft>
                <a:spcPts val="600"/>
              </a:spcAft>
            </a:pPr>
            <a:r>
              <a:rPr lang="fr-FR" sz="2400" b="1" dirty="0">
                <a:latin typeface="Arial" panose="020B0604020202020204" pitchFamily="34" charset="0"/>
                <a:ea typeface="Calibri" panose="020F0502020204030204" pitchFamily="34" charset="0"/>
                <a:cs typeface="Arial" panose="020B0604020202020204" pitchFamily="34" charset="0"/>
              </a:rPr>
              <a:t>Une technique simple consiste à ne facturer qu'en euros. </a:t>
            </a:r>
            <a:endParaRPr lang="fr-FR" sz="2400" b="1"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2383335168"/>
              </p:ext>
            </p:extLst>
          </p:nvPr>
        </p:nvGraphicFramePr>
        <p:xfrm>
          <a:off x="289662" y="2220413"/>
          <a:ext cx="11580285" cy="3564487"/>
        </p:xfrm>
        <a:graphic>
          <a:graphicData uri="http://schemas.openxmlformats.org/drawingml/2006/table">
            <a:tbl>
              <a:tblPr firstRow="1" firstCol="1" bandRow="1">
                <a:tableStyleId>{21E4AEA4-8DFA-4A89-87EB-49C32662AFE0}</a:tableStyleId>
              </a:tblPr>
              <a:tblGrid>
                <a:gridCol w="2360467">
                  <a:extLst>
                    <a:ext uri="{9D8B030D-6E8A-4147-A177-3AD203B41FA5}">
                      <a16:colId xmlns:a16="http://schemas.microsoft.com/office/drawing/2014/main" val="1953550478"/>
                    </a:ext>
                  </a:extLst>
                </a:gridCol>
                <a:gridCol w="3966331">
                  <a:extLst>
                    <a:ext uri="{9D8B030D-6E8A-4147-A177-3AD203B41FA5}">
                      <a16:colId xmlns:a16="http://schemas.microsoft.com/office/drawing/2014/main" val="1873629596"/>
                    </a:ext>
                  </a:extLst>
                </a:gridCol>
                <a:gridCol w="5253487">
                  <a:extLst>
                    <a:ext uri="{9D8B030D-6E8A-4147-A177-3AD203B41FA5}">
                      <a16:colId xmlns:a16="http://schemas.microsoft.com/office/drawing/2014/main" val="1609158188"/>
                    </a:ext>
                  </a:extLst>
                </a:gridCol>
              </a:tblGrid>
              <a:tr h="479655">
                <a:tc>
                  <a:txBody>
                    <a:bodyPr/>
                    <a:lstStyle/>
                    <a:p>
                      <a:pPr algn="ctr">
                        <a:spcAft>
                          <a:spcPts val="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000" dirty="0">
                          <a:effectLst/>
                          <a:latin typeface="Arial" panose="020B0604020202020204" pitchFamily="34" charset="0"/>
                          <a:cs typeface="Arial" panose="020B0604020202020204" pitchFamily="34" charset="0"/>
                        </a:rPr>
                        <a:t>Avantage pour la PME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fr-FR" sz="2000" dirty="0">
                          <a:effectLst/>
                          <a:latin typeface="Arial" panose="020B0604020202020204" pitchFamily="34" charset="0"/>
                          <a:cs typeface="Arial" panose="020B0604020202020204" pitchFamily="34" charset="0"/>
                        </a:rPr>
                        <a:t>Inconvénient pour la PME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54113293"/>
                  </a:ext>
                </a:extLst>
              </a:tr>
              <a:tr h="804583">
                <a:tc>
                  <a:txBody>
                    <a:bodyPr/>
                    <a:lstStyle/>
                    <a:p>
                      <a:pPr algn="l">
                        <a:spcAft>
                          <a:spcPts val="0"/>
                        </a:spcAft>
                      </a:pPr>
                      <a:r>
                        <a:rPr lang="fr-FR" sz="2000" dirty="0">
                          <a:effectLst/>
                          <a:latin typeface="Arial" panose="020B0604020202020204" pitchFamily="34" charset="0"/>
                          <a:cs typeface="Arial" panose="020B0604020202020204" pitchFamily="34" charset="0"/>
                        </a:rPr>
                        <a:t>Facturation en euros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Aft>
                          <a:spcPts val="0"/>
                        </a:spcAft>
                      </a:pPr>
                      <a:r>
                        <a:rPr lang="fr-FR" sz="2000" dirty="0">
                          <a:effectLst/>
                          <a:latin typeface="Arial" panose="020B0604020202020204" pitchFamily="34" charset="0"/>
                          <a:cs typeface="Arial" panose="020B0604020202020204" pitchFamily="34" charset="0"/>
                        </a:rPr>
                        <a:t>Pas de risque de change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Difficile à négocier car transfert du risque de change sur l'acheteur</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06057495"/>
                  </a:ext>
                </a:extLst>
              </a:tr>
              <a:tr h="1061049">
                <a:tc>
                  <a:txBody>
                    <a:bodyPr/>
                    <a:lstStyle/>
                    <a:p>
                      <a:pPr algn="l">
                        <a:spcAft>
                          <a:spcPts val="0"/>
                        </a:spcAft>
                      </a:pPr>
                      <a:r>
                        <a:rPr lang="fr-FR" sz="2000" dirty="0">
                          <a:effectLst/>
                          <a:latin typeface="Arial" panose="020B0604020202020204" pitchFamily="34" charset="0"/>
                          <a:cs typeface="Arial" panose="020B0604020202020204" pitchFamily="34" charset="0"/>
                        </a:rPr>
                        <a:t>Facturation dans la monnaie de l'acheteur</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Possibilité de négocier d'autres aspects du contrat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Coûts pour se protéger d'une évolution défavorable des taux de change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03867055"/>
                  </a:ext>
                </a:extLst>
              </a:tr>
              <a:tr h="0">
                <a:tc>
                  <a:txBody>
                    <a:bodyPr/>
                    <a:lstStyle/>
                    <a:p>
                      <a:pPr algn="l">
                        <a:spcAft>
                          <a:spcPts val="0"/>
                        </a:spcAft>
                      </a:pPr>
                      <a:r>
                        <a:rPr lang="fr-FR" sz="2000" dirty="0">
                          <a:effectLst/>
                          <a:latin typeface="Arial" panose="020B0604020202020204" pitchFamily="34" charset="0"/>
                          <a:cs typeface="Arial" panose="020B0604020202020204" pitchFamily="34" charset="0"/>
                        </a:rPr>
                        <a:t>Facturation dans une monnaie tiers (USD -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Aft>
                          <a:spcPts val="0"/>
                        </a:spcAft>
                      </a:pPr>
                      <a:r>
                        <a:rPr lang="fr-FR" sz="2000">
                          <a:effectLst/>
                          <a:latin typeface="Arial" panose="020B0604020202020204" pitchFamily="34" charset="0"/>
                          <a:cs typeface="Arial" panose="020B0604020202020204" pitchFamily="34" charset="0"/>
                        </a:rPr>
                        <a:t>Utilisation des dollars pour régler ses propres achats</a:t>
                      </a:r>
                    </a:p>
                    <a:p>
                      <a:pPr algn="just">
                        <a:spcAft>
                          <a:spcPts val="0"/>
                        </a:spcAft>
                      </a:pPr>
                      <a:r>
                        <a:rPr lang="fr-FR" sz="2000">
                          <a:effectLst/>
                          <a:latin typeface="Arial" panose="020B0604020202020204" pitchFamily="34" charset="0"/>
                          <a:cs typeface="Arial" panose="020B0604020202020204" pitchFamily="34" charset="0"/>
                        </a:rPr>
                        <a:t>Image professionnelle</a:t>
                      </a:r>
                    </a:p>
                    <a:p>
                      <a:pPr algn="just">
                        <a:spcAft>
                          <a:spcPts val="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L'acheteur peut comparer les offres de différents fournisseurs plus rapidement + Coûts de couverture du risque de change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62232066"/>
                  </a:ext>
                </a:extLst>
              </a:tr>
            </a:tbl>
          </a:graphicData>
        </a:graphic>
      </p:graphicFrame>
    </p:spTree>
    <p:extLst>
      <p:ext uri="{BB962C8B-B14F-4D97-AF65-F5344CB8AC3E}">
        <p14:creationId xmlns:p14="http://schemas.microsoft.com/office/powerpoint/2010/main" val="38241630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8708487"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2. Couvrir les risques</a:t>
            </a:r>
            <a:endParaRPr lang="fr-FR" sz="32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408316" y="1465674"/>
            <a:ext cx="11591027" cy="1061829"/>
          </a:xfrm>
          <a:prstGeom prst="rect">
            <a:avLst/>
          </a:prstGeom>
        </p:spPr>
        <p:txBody>
          <a:bodyPr wrap="square">
            <a:spAutoFit/>
          </a:bodyPr>
          <a:lstStyle/>
          <a:p>
            <a:pPr algn="ctr">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Les banques proposent des couvertures du risque de change à leurs clients PME. </a:t>
            </a:r>
          </a:p>
          <a:p>
            <a:pPr algn="ctr">
              <a:spcBef>
                <a:spcPts val="1200"/>
              </a:spcBef>
              <a:spcAft>
                <a:spcPts val="600"/>
              </a:spcAft>
            </a:pPr>
            <a:r>
              <a:rPr lang="fr-FR" sz="2400" b="1" dirty="0">
                <a:latin typeface="Arial" panose="020B0604020202020204" pitchFamily="34" charset="0"/>
                <a:ea typeface="Calibri" panose="020F0502020204030204" pitchFamily="34" charset="0"/>
                <a:cs typeface="Times New Roman" panose="02020603050405020304" pitchFamily="18" charset="0"/>
              </a:rPr>
              <a:t>2 types de solutions sont couramment proposés.</a:t>
            </a:r>
          </a:p>
        </p:txBody>
      </p:sp>
      <p:graphicFrame>
        <p:nvGraphicFramePr>
          <p:cNvPr id="3" name="Tableau 2"/>
          <p:cNvGraphicFramePr>
            <a:graphicFrameLocks noGrp="1"/>
          </p:cNvGraphicFramePr>
          <p:nvPr>
            <p:extLst>
              <p:ext uri="{D42A27DB-BD31-4B8C-83A1-F6EECF244321}">
                <p14:modId xmlns:p14="http://schemas.microsoft.com/office/powerpoint/2010/main" val="3204237783"/>
              </p:ext>
            </p:extLst>
          </p:nvPr>
        </p:nvGraphicFramePr>
        <p:xfrm>
          <a:off x="675107" y="2877402"/>
          <a:ext cx="10901542" cy="2936802"/>
        </p:xfrm>
        <a:graphic>
          <a:graphicData uri="http://schemas.openxmlformats.org/drawingml/2006/table">
            <a:tbl>
              <a:tblPr firstRow="1" firstCol="1" bandRow="1">
                <a:tableStyleId>{C083E6E3-FA7D-4D7B-A595-EF9225AFEA82}</a:tableStyleId>
              </a:tblPr>
              <a:tblGrid>
                <a:gridCol w="1738323">
                  <a:extLst>
                    <a:ext uri="{9D8B030D-6E8A-4147-A177-3AD203B41FA5}">
                      <a16:colId xmlns:a16="http://schemas.microsoft.com/office/drawing/2014/main" val="1320471480"/>
                    </a:ext>
                  </a:extLst>
                </a:gridCol>
                <a:gridCol w="9163219">
                  <a:extLst>
                    <a:ext uri="{9D8B030D-6E8A-4147-A177-3AD203B41FA5}">
                      <a16:colId xmlns:a16="http://schemas.microsoft.com/office/drawing/2014/main" val="4221160948"/>
                    </a:ext>
                  </a:extLst>
                </a:gridCol>
              </a:tblGrid>
              <a:tr h="1204672">
                <a:tc>
                  <a:txBody>
                    <a:bodyPr/>
                    <a:lstStyle/>
                    <a:p>
                      <a:pPr algn="l">
                        <a:spcAft>
                          <a:spcPts val="0"/>
                        </a:spcAft>
                      </a:pPr>
                      <a:r>
                        <a:rPr lang="fr-FR" sz="2400" noProof="0" dirty="0">
                          <a:effectLst/>
                          <a:latin typeface="Arial" panose="020B0604020202020204" pitchFamily="34" charset="0"/>
                          <a:cs typeface="Arial" panose="020B0604020202020204" pitchFamily="34" charset="0"/>
                        </a:rPr>
                        <a:t>Le change à terme</a:t>
                      </a:r>
                      <a:endParaRPr lang="fr-FR" sz="24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200" b="0" noProof="0" dirty="0">
                          <a:effectLst/>
                          <a:latin typeface="Arial" panose="020B0604020202020204" pitchFamily="34" charset="0"/>
                          <a:cs typeface="Arial" panose="020B0604020202020204" pitchFamily="34" charset="0"/>
                        </a:rPr>
                        <a:t>C'est un engagement ferme et définitif de s'échanger des devises, qui assure un cours ferme à une date déterminée lors de la mise en place de l'opération.</a:t>
                      </a:r>
                      <a:endParaRPr lang="fr-FR" sz="2200" b="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81247236"/>
                  </a:ext>
                </a:extLst>
              </a:tr>
              <a:tr h="1732130">
                <a:tc>
                  <a:txBody>
                    <a:bodyPr/>
                    <a:lstStyle/>
                    <a:p>
                      <a:pPr algn="l">
                        <a:spcAft>
                          <a:spcPts val="0"/>
                        </a:spcAft>
                      </a:pPr>
                      <a:r>
                        <a:rPr lang="fr-FR" sz="2400" noProof="0" dirty="0">
                          <a:effectLst/>
                          <a:latin typeface="Arial" panose="020B0604020202020204" pitchFamily="34" charset="0"/>
                          <a:cs typeface="Arial" panose="020B0604020202020204" pitchFamily="34" charset="0"/>
                        </a:rPr>
                        <a:t>L'option de change</a:t>
                      </a:r>
                      <a:endParaRPr lang="fr-FR" sz="24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200" noProof="0" dirty="0">
                          <a:effectLst/>
                          <a:latin typeface="Arial" panose="020B0604020202020204" pitchFamily="34" charset="0"/>
                          <a:cs typeface="Arial" panose="020B0604020202020204" pitchFamily="34" charset="0"/>
                        </a:rPr>
                        <a:t>Contre le paiement d'une prime, l'exportateur obtient le droit d'acheter ou vendre des devises à un cours convenu, durant une période donnée.</a:t>
                      </a:r>
                    </a:p>
                    <a:p>
                      <a:pPr algn="l">
                        <a:spcAft>
                          <a:spcPts val="0"/>
                        </a:spcAft>
                      </a:pPr>
                      <a:r>
                        <a:rPr lang="fr-FR" sz="2200" noProof="0" dirty="0">
                          <a:effectLst/>
                          <a:latin typeface="Arial" panose="020B0604020202020204" pitchFamily="34" charset="0"/>
                          <a:cs typeface="Arial" panose="020B0604020202020204" pitchFamily="34" charset="0"/>
                        </a:rPr>
                        <a:t>Si l'évolution du cours de la devise est profitable, il abandonne l'option.</a:t>
                      </a:r>
                      <a:endParaRPr lang="fr-FR" sz="22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88434381"/>
                  </a:ext>
                </a:extLst>
              </a:tr>
            </a:tbl>
          </a:graphicData>
        </a:graphic>
      </p:graphicFrame>
      <p:sp>
        <p:nvSpPr>
          <p:cNvPr id="5" name="Rectangle 4"/>
          <p:cNvSpPr/>
          <p:nvPr/>
        </p:nvSpPr>
        <p:spPr>
          <a:xfrm>
            <a:off x="0" y="623332"/>
            <a:ext cx="10495472" cy="492443"/>
          </a:xfrm>
          <a:prstGeom prst="rect">
            <a:avLst/>
          </a:prstGeom>
        </p:spPr>
        <p:txBody>
          <a:bodyPr wrap="square">
            <a:spAutoFit/>
          </a:bodyPr>
          <a:lstStyle/>
          <a:p>
            <a:pPr algn="just">
              <a:spcAft>
                <a:spcPts val="600"/>
              </a:spcAft>
            </a:pPr>
            <a:r>
              <a:rPr lang="fr-FR" sz="2600" b="1" dirty="0">
                <a:solidFill>
                  <a:srgbClr val="00B0F0"/>
                </a:solidFill>
                <a:latin typeface="Arial" panose="020B0604020202020204" pitchFamily="34" charset="0"/>
                <a:ea typeface="Times New Roman" panose="02020603050405020304" pitchFamily="18" charset="0"/>
              </a:rPr>
              <a:t>2.3. Couvrir le risque de change</a:t>
            </a:r>
          </a:p>
        </p:txBody>
      </p:sp>
    </p:spTree>
    <p:extLst>
      <p:ext uri="{BB962C8B-B14F-4D97-AF65-F5344CB8AC3E}">
        <p14:creationId xmlns:p14="http://schemas.microsoft.com/office/powerpoint/2010/main" val="26133395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8708487" cy="584775"/>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2. Couvrir les risques</a:t>
            </a:r>
            <a:endParaRPr lang="fr-FR" sz="3200" dirty="0">
              <a:solidFill>
                <a:srgbClr val="FFFF00"/>
              </a:solidFill>
              <a:latin typeface="Arial" panose="020B0604020202020204" pitchFamily="34" charset="0"/>
              <a:cs typeface="Arial" panose="020B0604020202020204" pitchFamily="34" charset="0"/>
            </a:endParaRPr>
          </a:p>
        </p:txBody>
      </p:sp>
      <p:sp>
        <p:nvSpPr>
          <p:cNvPr id="5" name="Rectangle 4"/>
          <p:cNvSpPr/>
          <p:nvPr/>
        </p:nvSpPr>
        <p:spPr>
          <a:xfrm>
            <a:off x="0" y="623332"/>
            <a:ext cx="10495472" cy="492443"/>
          </a:xfrm>
          <a:prstGeom prst="rect">
            <a:avLst/>
          </a:prstGeom>
        </p:spPr>
        <p:txBody>
          <a:bodyPr wrap="square">
            <a:spAutoFit/>
          </a:bodyPr>
          <a:lstStyle/>
          <a:p>
            <a:pPr algn="just">
              <a:spcAft>
                <a:spcPts val="600"/>
              </a:spcAft>
            </a:pPr>
            <a:r>
              <a:rPr lang="fr-FR" sz="2600" b="1" dirty="0">
                <a:solidFill>
                  <a:srgbClr val="00B0F0"/>
                </a:solidFill>
                <a:latin typeface="Arial" panose="020B0604020202020204" pitchFamily="34" charset="0"/>
                <a:ea typeface="Times New Roman" panose="02020603050405020304" pitchFamily="18" charset="0"/>
              </a:rPr>
              <a:t>2.4. L’affacturage</a:t>
            </a:r>
          </a:p>
        </p:txBody>
      </p:sp>
      <p:sp>
        <p:nvSpPr>
          <p:cNvPr id="7" name="ZoneTexte 6">
            <a:extLst>
              <a:ext uri="{FF2B5EF4-FFF2-40B4-BE49-F238E27FC236}">
                <a16:creationId xmlns:a16="http://schemas.microsoft.com/office/drawing/2014/main" id="{381A6A28-5A54-E7C4-3B8F-0A1684D93D73}"/>
              </a:ext>
            </a:extLst>
          </p:cNvPr>
          <p:cNvSpPr txBox="1"/>
          <p:nvPr/>
        </p:nvSpPr>
        <p:spPr>
          <a:xfrm>
            <a:off x="536619" y="1361634"/>
            <a:ext cx="10663707" cy="4216539"/>
          </a:xfrm>
          <a:prstGeom prst="rect">
            <a:avLst/>
          </a:prstGeom>
          <a:noFill/>
        </p:spPr>
        <p:txBody>
          <a:bodyPr wrap="square">
            <a:spAutoFit/>
          </a:bodyPr>
          <a:lstStyle/>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société d'affacturage règle à la PME exportatrice, la créance avant échéance puis se fait payer par le client étranger débiteur. </a:t>
            </a: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L’entreprise est sûre d’être payée mais doit payer en contrepartie une commission d’affacturage qui s’ajoute au taux de financement. </a:t>
            </a: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Cette solution peut s’avérer coûteuse.</a:t>
            </a:r>
          </a:p>
          <a:p>
            <a:pPr algn="just">
              <a:spcBef>
                <a:spcPts val="1800"/>
              </a:spcBef>
            </a:pPr>
            <a:r>
              <a:rPr lang="fr-FR" sz="22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Exemple </a:t>
            </a:r>
            <a:r>
              <a:rPr lang="fr-FR" sz="220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une </a:t>
            </a:r>
            <a:r>
              <a:rPr lang="fr-FR" sz="22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créance de 50 000 € à échéance de 45 jours est négociée auprès d’une société d’affacturage. Le taux d’affacturage est de 10 % et le taux de financement de 12 %.</a:t>
            </a:r>
          </a:p>
          <a:p>
            <a:pPr algn="just">
              <a:spcBef>
                <a:spcPts val="1800"/>
              </a:spcBef>
            </a:pPr>
            <a:r>
              <a:rPr lang="fr-FR" sz="22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Coût = (50 000 € x 10 %) + (50 000 € x 12% x 45/360) = 5 000 + 750 € = 5 750 €</a:t>
            </a:r>
          </a:p>
        </p:txBody>
      </p:sp>
    </p:spTree>
    <p:extLst>
      <p:ext uri="{BB962C8B-B14F-4D97-AF65-F5344CB8AC3E}">
        <p14:creationId xmlns:p14="http://schemas.microsoft.com/office/powerpoint/2010/main" val="30803092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361</TotalTime>
  <Words>554</Words>
  <Application>Microsoft Office PowerPoint</Application>
  <PresentationFormat>Grand écran</PresentationFormat>
  <Paragraphs>57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Century Gothic</vt:lpstr>
      <vt:lpstr>Wingdings 3</vt:lpstr>
      <vt:lpstr>Ion</vt:lpstr>
      <vt:lpstr>Chap. 8 - Le cadre institutionnel des échanges internationaux</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44</cp:revision>
  <dcterms:created xsi:type="dcterms:W3CDTF">2014-01-14T07:42:30Z</dcterms:created>
  <dcterms:modified xsi:type="dcterms:W3CDTF">2023-03-24T21:46:52Z</dcterms:modified>
</cp:coreProperties>
</file>