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BC8CD4-2F02-40C4-A1CF-8010AFD418F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0A41F87-99A5-4903-8930-06575AF3E0F5}">
      <dgm:prSet phldrT="[Texte]" custT="1"/>
      <dgm:spPr/>
      <dgm:t>
        <a:bodyPr/>
        <a:lstStyle/>
        <a:p>
          <a:r>
            <a: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Risques géopolitiques </a:t>
          </a:r>
        </a:p>
      </dgm:t>
    </dgm:pt>
    <dgm:pt modelId="{9CBDEEE5-58BC-4618-9D73-8AE2326982F7}" type="parTrans" cxnId="{7B8F4C86-DE86-4AD9-91C7-F6F0EDFF7226}">
      <dgm:prSet/>
      <dgm:spPr/>
      <dgm:t>
        <a:bodyPr/>
        <a:lstStyle/>
        <a:p>
          <a:endParaRPr lang="fr-FR"/>
        </a:p>
      </dgm:t>
    </dgm:pt>
    <dgm:pt modelId="{DB15BD59-78C2-49BD-BFF7-D6D4C39C71E7}" type="sibTrans" cxnId="{7B8F4C86-DE86-4AD9-91C7-F6F0EDFF7226}">
      <dgm:prSet/>
      <dgm:spPr/>
      <dgm:t>
        <a:bodyPr/>
        <a:lstStyle/>
        <a:p>
          <a:endParaRPr lang="fr-FR"/>
        </a:p>
      </dgm:t>
    </dgm:pt>
    <dgm:pt modelId="{F6E0132B-D851-43D7-8B2A-8EDBF96CF309}">
      <dgm:prSet custT="1"/>
      <dgm:spPr/>
      <dgm:t>
        <a:bodyPr/>
        <a:lstStyle/>
        <a:p>
          <a:pPr>
            <a:spcBef>
              <a:spcPct val="0"/>
            </a:spcBef>
          </a:pPr>
          <a:r>
            <a:rPr lang="fr-FR" sz="2400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Décisions des gouvernements en place</a:t>
          </a:r>
        </a:p>
        <a:p>
          <a:pPr>
            <a:spcBef>
              <a:spcPct val="0"/>
            </a:spcBef>
          </a:pPr>
          <a:r>
            <a:rPr lang="fr-FR" sz="20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Nationalisation d’entreprises, expropriation, embargo, contrôle sur les mouvements de capitaux ou devises (appelé risque de non transfert)... </a:t>
          </a:r>
        </a:p>
      </dgm:t>
    </dgm:pt>
    <dgm:pt modelId="{D971E98C-2CB0-4FF5-862D-DE4E1E7E71CC}" type="parTrans" cxnId="{77B26EBD-6EEE-49E0-B43F-50449A55705C}">
      <dgm:prSet/>
      <dgm:spPr/>
      <dgm:t>
        <a:bodyPr/>
        <a:lstStyle/>
        <a:p>
          <a:endParaRPr lang="fr-FR"/>
        </a:p>
      </dgm:t>
    </dgm:pt>
    <dgm:pt modelId="{98EE14CC-D0C9-46BC-B185-D0B591E711AB}" type="sibTrans" cxnId="{77B26EBD-6EEE-49E0-B43F-50449A55705C}">
      <dgm:prSet/>
      <dgm:spPr/>
      <dgm:t>
        <a:bodyPr/>
        <a:lstStyle/>
        <a:p>
          <a:endParaRPr lang="fr-FR"/>
        </a:p>
      </dgm:t>
    </dgm:pt>
    <dgm:pt modelId="{C8DEF3B7-BA50-4D78-BE5D-BC4DB1094C0C}">
      <dgm:prSet custT="1"/>
      <dgm:spPr/>
      <dgm:t>
        <a:bodyPr/>
        <a:lstStyle/>
        <a:p>
          <a:r>
            <a:rPr lang="fr-FR" sz="2400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Situation politique conflictuelle </a:t>
          </a:r>
        </a:p>
        <a:p>
          <a:r>
            <a:rPr lang="fr-FR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conflits armés, révolution, attentats, corruption...</a:t>
          </a:r>
        </a:p>
      </dgm:t>
    </dgm:pt>
    <dgm:pt modelId="{D212860E-47E8-4F86-9A52-9092010FD807}" type="parTrans" cxnId="{C906C62E-33C1-4E07-9E62-00A65298EABD}">
      <dgm:prSet/>
      <dgm:spPr/>
      <dgm:t>
        <a:bodyPr/>
        <a:lstStyle/>
        <a:p>
          <a:endParaRPr lang="fr-FR"/>
        </a:p>
      </dgm:t>
    </dgm:pt>
    <dgm:pt modelId="{8C1CAA8E-EF37-4AF0-92EE-FDC358526384}" type="sibTrans" cxnId="{C906C62E-33C1-4E07-9E62-00A65298EABD}">
      <dgm:prSet/>
      <dgm:spPr/>
      <dgm:t>
        <a:bodyPr/>
        <a:lstStyle/>
        <a:p>
          <a:endParaRPr lang="fr-FR"/>
        </a:p>
      </dgm:t>
    </dgm:pt>
    <dgm:pt modelId="{D7EF7E43-7D46-45C4-B3EB-813376F78074}">
      <dgm:prSet custT="1"/>
      <dgm:spPr/>
      <dgm:t>
        <a:bodyPr/>
        <a:lstStyle/>
        <a:p>
          <a:r>
            <a:rPr lang="fr-FR" sz="2400" kern="1200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Des catastrophes naturelles</a:t>
          </a:r>
        </a:p>
      </dgm:t>
    </dgm:pt>
    <dgm:pt modelId="{9CC7D31E-EDE7-4320-97EA-09BF98CDFD99}" type="parTrans" cxnId="{D4DF76FE-B7AC-4F39-9440-6ADD293BE169}">
      <dgm:prSet/>
      <dgm:spPr/>
      <dgm:t>
        <a:bodyPr/>
        <a:lstStyle/>
        <a:p>
          <a:endParaRPr lang="fr-FR"/>
        </a:p>
      </dgm:t>
    </dgm:pt>
    <dgm:pt modelId="{E3B2002B-338F-4B68-A4A4-C703DDEF36BF}" type="sibTrans" cxnId="{D4DF76FE-B7AC-4F39-9440-6ADD293BE169}">
      <dgm:prSet/>
      <dgm:spPr/>
    </dgm:pt>
    <dgm:pt modelId="{787FD472-53E8-4F11-8ADF-A577641A3BAB}" type="pres">
      <dgm:prSet presAssocID="{58BC8CD4-2F02-40C4-A1CF-8010AFD418F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C800B05-7151-47FF-B0E8-35109FE8C694}" type="pres">
      <dgm:prSet presAssocID="{E0A41F87-99A5-4903-8930-06575AF3E0F5}" presName="root1" presStyleCnt="0"/>
      <dgm:spPr/>
    </dgm:pt>
    <dgm:pt modelId="{365A54F0-5089-4CD3-BDF9-41B2DC3188F3}" type="pres">
      <dgm:prSet presAssocID="{E0A41F87-99A5-4903-8930-06575AF3E0F5}" presName="LevelOneTextNode" presStyleLbl="node0" presStyleIdx="0" presStyleCnt="1" custScaleX="95234">
        <dgm:presLayoutVars>
          <dgm:chPref val="3"/>
        </dgm:presLayoutVars>
      </dgm:prSet>
      <dgm:spPr/>
    </dgm:pt>
    <dgm:pt modelId="{9F32621B-4B78-46AB-9932-0677384A43FA}" type="pres">
      <dgm:prSet presAssocID="{E0A41F87-99A5-4903-8930-06575AF3E0F5}" presName="level2hierChild" presStyleCnt="0"/>
      <dgm:spPr/>
    </dgm:pt>
    <dgm:pt modelId="{A2C09E0C-636B-4D30-8495-53EE44A17862}" type="pres">
      <dgm:prSet presAssocID="{D971E98C-2CB0-4FF5-862D-DE4E1E7E71CC}" presName="conn2-1" presStyleLbl="parChTrans1D2" presStyleIdx="0" presStyleCnt="3"/>
      <dgm:spPr/>
    </dgm:pt>
    <dgm:pt modelId="{2FD0A8F0-8F74-447D-96AC-68BA1ECBFA63}" type="pres">
      <dgm:prSet presAssocID="{D971E98C-2CB0-4FF5-862D-DE4E1E7E71CC}" presName="connTx" presStyleLbl="parChTrans1D2" presStyleIdx="0" presStyleCnt="3"/>
      <dgm:spPr/>
    </dgm:pt>
    <dgm:pt modelId="{A42268FF-9FEA-4732-A77B-5C46F401498C}" type="pres">
      <dgm:prSet presAssocID="{F6E0132B-D851-43D7-8B2A-8EDBF96CF309}" presName="root2" presStyleCnt="0"/>
      <dgm:spPr/>
    </dgm:pt>
    <dgm:pt modelId="{137D426A-1120-46C8-A49A-CB3A8C00F95A}" type="pres">
      <dgm:prSet presAssocID="{F6E0132B-D851-43D7-8B2A-8EDBF96CF309}" presName="LevelTwoTextNode" presStyleLbl="node2" presStyleIdx="0" presStyleCnt="3" custScaleX="390798" custScaleY="154850">
        <dgm:presLayoutVars>
          <dgm:chPref val="3"/>
        </dgm:presLayoutVars>
      </dgm:prSet>
      <dgm:spPr/>
    </dgm:pt>
    <dgm:pt modelId="{D3AB1B13-CF4B-4201-B61B-5D11192DB33B}" type="pres">
      <dgm:prSet presAssocID="{F6E0132B-D851-43D7-8B2A-8EDBF96CF309}" presName="level3hierChild" presStyleCnt="0"/>
      <dgm:spPr/>
    </dgm:pt>
    <dgm:pt modelId="{A5522619-C2CB-4E56-9B7C-127B030C6874}" type="pres">
      <dgm:prSet presAssocID="{D212860E-47E8-4F86-9A52-9092010FD807}" presName="conn2-1" presStyleLbl="parChTrans1D2" presStyleIdx="1" presStyleCnt="3"/>
      <dgm:spPr/>
    </dgm:pt>
    <dgm:pt modelId="{D30899A2-33CA-4344-BBC3-1D96B75B6523}" type="pres">
      <dgm:prSet presAssocID="{D212860E-47E8-4F86-9A52-9092010FD807}" presName="connTx" presStyleLbl="parChTrans1D2" presStyleIdx="1" presStyleCnt="3"/>
      <dgm:spPr/>
    </dgm:pt>
    <dgm:pt modelId="{44E51C82-FB9D-4247-94B1-08315D07B0F6}" type="pres">
      <dgm:prSet presAssocID="{C8DEF3B7-BA50-4D78-BE5D-BC4DB1094C0C}" presName="root2" presStyleCnt="0"/>
      <dgm:spPr/>
    </dgm:pt>
    <dgm:pt modelId="{B91E47E2-517A-4D04-9C53-23B0C9629E18}" type="pres">
      <dgm:prSet presAssocID="{C8DEF3B7-BA50-4D78-BE5D-BC4DB1094C0C}" presName="LevelTwoTextNode" presStyleLbl="node2" presStyleIdx="1" presStyleCnt="3" custScaleX="390798" custScaleY="92366">
        <dgm:presLayoutVars>
          <dgm:chPref val="3"/>
        </dgm:presLayoutVars>
      </dgm:prSet>
      <dgm:spPr/>
    </dgm:pt>
    <dgm:pt modelId="{1F33F8A5-D597-4DDA-8293-CF208487A7B2}" type="pres">
      <dgm:prSet presAssocID="{C8DEF3B7-BA50-4D78-BE5D-BC4DB1094C0C}" presName="level3hierChild" presStyleCnt="0"/>
      <dgm:spPr/>
    </dgm:pt>
    <dgm:pt modelId="{B2DED211-1D1C-4C64-BC71-749859500904}" type="pres">
      <dgm:prSet presAssocID="{9CC7D31E-EDE7-4320-97EA-09BF98CDFD99}" presName="conn2-1" presStyleLbl="parChTrans1D2" presStyleIdx="2" presStyleCnt="3"/>
      <dgm:spPr/>
    </dgm:pt>
    <dgm:pt modelId="{09814456-D9F8-4F58-AA66-5DA4A54BED55}" type="pres">
      <dgm:prSet presAssocID="{9CC7D31E-EDE7-4320-97EA-09BF98CDFD99}" presName="connTx" presStyleLbl="parChTrans1D2" presStyleIdx="2" presStyleCnt="3"/>
      <dgm:spPr/>
    </dgm:pt>
    <dgm:pt modelId="{9353C925-B802-49D7-81D4-4FFA262EA212}" type="pres">
      <dgm:prSet presAssocID="{D7EF7E43-7D46-45C4-B3EB-813376F78074}" presName="root2" presStyleCnt="0"/>
      <dgm:spPr/>
    </dgm:pt>
    <dgm:pt modelId="{0538C9D1-CEA7-4B50-85B2-7CE8E5818541}" type="pres">
      <dgm:prSet presAssocID="{D7EF7E43-7D46-45C4-B3EB-813376F78074}" presName="LevelTwoTextNode" presStyleLbl="node2" presStyleIdx="2" presStyleCnt="3" custScaleX="390798" custScaleY="73281" custLinFactNeighborX="669" custLinFactNeighborY="-2072">
        <dgm:presLayoutVars>
          <dgm:chPref val="3"/>
        </dgm:presLayoutVars>
      </dgm:prSet>
      <dgm:spPr/>
    </dgm:pt>
    <dgm:pt modelId="{05E456F0-3F5C-4C55-A68B-DDC454550E87}" type="pres">
      <dgm:prSet presAssocID="{D7EF7E43-7D46-45C4-B3EB-813376F78074}" presName="level3hierChild" presStyleCnt="0"/>
      <dgm:spPr/>
    </dgm:pt>
  </dgm:ptLst>
  <dgm:cxnLst>
    <dgm:cxn modelId="{6E280600-5BC4-4A37-9F28-629C7D1BCACE}" type="presOf" srcId="{D212860E-47E8-4F86-9A52-9092010FD807}" destId="{D30899A2-33CA-4344-BBC3-1D96B75B6523}" srcOrd="1" destOrd="0" presId="urn:microsoft.com/office/officeart/2005/8/layout/hierarchy2"/>
    <dgm:cxn modelId="{A2443407-5CD3-4551-AD69-D6E05C9A7726}" type="presOf" srcId="{9CC7D31E-EDE7-4320-97EA-09BF98CDFD99}" destId="{B2DED211-1D1C-4C64-BC71-749859500904}" srcOrd="0" destOrd="0" presId="urn:microsoft.com/office/officeart/2005/8/layout/hierarchy2"/>
    <dgm:cxn modelId="{A275C223-E8C7-42CE-A1B4-96EC619EB717}" type="presOf" srcId="{D212860E-47E8-4F86-9A52-9092010FD807}" destId="{A5522619-C2CB-4E56-9B7C-127B030C6874}" srcOrd="0" destOrd="0" presId="urn:microsoft.com/office/officeart/2005/8/layout/hierarchy2"/>
    <dgm:cxn modelId="{C906C62E-33C1-4E07-9E62-00A65298EABD}" srcId="{E0A41F87-99A5-4903-8930-06575AF3E0F5}" destId="{C8DEF3B7-BA50-4D78-BE5D-BC4DB1094C0C}" srcOrd="1" destOrd="0" parTransId="{D212860E-47E8-4F86-9A52-9092010FD807}" sibTransId="{8C1CAA8E-EF37-4AF0-92EE-FDC358526384}"/>
    <dgm:cxn modelId="{05A8D830-13DC-4087-8106-9194C4025A90}" type="presOf" srcId="{D971E98C-2CB0-4FF5-862D-DE4E1E7E71CC}" destId="{2FD0A8F0-8F74-447D-96AC-68BA1ECBFA63}" srcOrd="1" destOrd="0" presId="urn:microsoft.com/office/officeart/2005/8/layout/hierarchy2"/>
    <dgm:cxn modelId="{1F41C637-A60F-40E5-A708-84E0D0798BB6}" type="presOf" srcId="{E0A41F87-99A5-4903-8930-06575AF3E0F5}" destId="{365A54F0-5089-4CD3-BDF9-41B2DC3188F3}" srcOrd="0" destOrd="0" presId="urn:microsoft.com/office/officeart/2005/8/layout/hierarchy2"/>
    <dgm:cxn modelId="{A0822466-43B9-4330-8A9B-A2C28DF5D5FD}" type="presOf" srcId="{F6E0132B-D851-43D7-8B2A-8EDBF96CF309}" destId="{137D426A-1120-46C8-A49A-CB3A8C00F95A}" srcOrd="0" destOrd="0" presId="urn:microsoft.com/office/officeart/2005/8/layout/hierarchy2"/>
    <dgm:cxn modelId="{871A9083-E61F-4C48-9CA1-0076C3E51AFA}" type="presOf" srcId="{D971E98C-2CB0-4FF5-862D-DE4E1E7E71CC}" destId="{A2C09E0C-636B-4D30-8495-53EE44A17862}" srcOrd="0" destOrd="0" presId="urn:microsoft.com/office/officeart/2005/8/layout/hierarchy2"/>
    <dgm:cxn modelId="{7B8F4C86-DE86-4AD9-91C7-F6F0EDFF7226}" srcId="{58BC8CD4-2F02-40C4-A1CF-8010AFD418F4}" destId="{E0A41F87-99A5-4903-8930-06575AF3E0F5}" srcOrd="0" destOrd="0" parTransId="{9CBDEEE5-58BC-4618-9D73-8AE2326982F7}" sibTransId="{DB15BD59-78C2-49BD-BFF7-D6D4C39C71E7}"/>
    <dgm:cxn modelId="{77B26EBD-6EEE-49E0-B43F-50449A55705C}" srcId="{E0A41F87-99A5-4903-8930-06575AF3E0F5}" destId="{F6E0132B-D851-43D7-8B2A-8EDBF96CF309}" srcOrd="0" destOrd="0" parTransId="{D971E98C-2CB0-4FF5-862D-DE4E1E7E71CC}" sibTransId="{98EE14CC-D0C9-46BC-B185-D0B591E711AB}"/>
    <dgm:cxn modelId="{C5A490D3-F07B-465B-BFA8-001F07BD7F5F}" type="presOf" srcId="{9CC7D31E-EDE7-4320-97EA-09BF98CDFD99}" destId="{09814456-D9F8-4F58-AA66-5DA4A54BED55}" srcOrd="1" destOrd="0" presId="urn:microsoft.com/office/officeart/2005/8/layout/hierarchy2"/>
    <dgm:cxn modelId="{368106E3-94CA-4575-817B-AB097EA4FC45}" type="presOf" srcId="{D7EF7E43-7D46-45C4-B3EB-813376F78074}" destId="{0538C9D1-CEA7-4B50-85B2-7CE8E5818541}" srcOrd="0" destOrd="0" presId="urn:microsoft.com/office/officeart/2005/8/layout/hierarchy2"/>
    <dgm:cxn modelId="{75BA30EA-1F5B-4DC0-8693-BA04E7C597A0}" type="presOf" srcId="{58BC8CD4-2F02-40C4-A1CF-8010AFD418F4}" destId="{787FD472-53E8-4F11-8ADF-A577641A3BAB}" srcOrd="0" destOrd="0" presId="urn:microsoft.com/office/officeart/2005/8/layout/hierarchy2"/>
    <dgm:cxn modelId="{2BE9F3FC-801A-4C09-A9ED-E4B3DCFF0FD4}" type="presOf" srcId="{C8DEF3B7-BA50-4D78-BE5D-BC4DB1094C0C}" destId="{B91E47E2-517A-4D04-9C53-23B0C9629E18}" srcOrd="0" destOrd="0" presId="urn:microsoft.com/office/officeart/2005/8/layout/hierarchy2"/>
    <dgm:cxn modelId="{D4DF76FE-B7AC-4F39-9440-6ADD293BE169}" srcId="{E0A41F87-99A5-4903-8930-06575AF3E0F5}" destId="{D7EF7E43-7D46-45C4-B3EB-813376F78074}" srcOrd="2" destOrd="0" parTransId="{9CC7D31E-EDE7-4320-97EA-09BF98CDFD99}" sibTransId="{E3B2002B-338F-4B68-A4A4-C703DDEF36BF}"/>
    <dgm:cxn modelId="{4FD4BDB1-B9C2-49C7-A64B-B5F5A1255DBC}" type="presParOf" srcId="{787FD472-53E8-4F11-8ADF-A577641A3BAB}" destId="{BC800B05-7151-47FF-B0E8-35109FE8C694}" srcOrd="0" destOrd="0" presId="urn:microsoft.com/office/officeart/2005/8/layout/hierarchy2"/>
    <dgm:cxn modelId="{5B2DEB68-E93E-4AFE-9E87-28BF3EAF565F}" type="presParOf" srcId="{BC800B05-7151-47FF-B0E8-35109FE8C694}" destId="{365A54F0-5089-4CD3-BDF9-41B2DC3188F3}" srcOrd="0" destOrd="0" presId="urn:microsoft.com/office/officeart/2005/8/layout/hierarchy2"/>
    <dgm:cxn modelId="{5CEBB5BC-012E-47AD-8575-9EF31B0140FF}" type="presParOf" srcId="{BC800B05-7151-47FF-B0E8-35109FE8C694}" destId="{9F32621B-4B78-46AB-9932-0677384A43FA}" srcOrd="1" destOrd="0" presId="urn:microsoft.com/office/officeart/2005/8/layout/hierarchy2"/>
    <dgm:cxn modelId="{24E31124-22F1-48C3-B430-28FF4DE380CE}" type="presParOf" srcId="{9F32621B-4B78-46AB-9932-0677384A43FA}" destId="{A2C09E0C-636B-4D30-8495-53EE44A17862}" srcOrd="0" destOrd="0" presId="urn:microsoft.com/office/officeart/2005/8/layout/hierarchy2"/>
    <dgm:cxn modelId="{78ACB897-EEBB-4E43-B945-45EB8910418B}" type="presParOf" srcId="{A2C09E0C-636B-4D30-8495-53EE44A17862}" destId="{2FD0A8F0-8F74-447D-96AC-68BA1ECBFA63}" srcOrd="0" destOrd="0" presId="urn:microsoft.com/office/officeart/2005/8/layout/hierarchy2"/>
    <dgm:cxn modelId="{38DEC651-E288-433D-870C-1FA65E2DAF2E}" type="presParOf" srcId="{9F32621B-4B78-46AB-9932-0677384A43FA}" destId="{A42268FF-9FEA-4732-A77B-5C46F401498C}" srcOrd="1" destOrd="0" presId="urn:microsoft.com/office/officeart/2005/8/layout/hierarchy2"/>
    <dgm:cxn modelId="{9774448D-6BBF-4784-A370-22ED30CF5314}" type="presParOf" srcId="{A42268FF-9FEA-4732-A77B-5C46F401498C}" destId="{137D426A-1120-46C8-A49A-CB3A8C00F95A}" srcOrd="0" destOrd="0" presId="urn:microsoft.com/office/officeart/2005/8/layout/hierarchy2"/>
    <dgm:cxn modelId="{E3EA31D6-E7E5-4155-83F0-A62B63CF45AA}" type="presParOf" srcId="{A42268FF-9FEA-4732-A77B-5C46F401498C}" destId="{D3AB1B13-CF4B-4201-B61B-5D11192DB33B}" srcOrd="1" destOrd="0" presId="urn:microsoft.com/office/officeart/2005/8/layout/hierarchy2"/>
    <dgm:cxn modelId="{12531186-5B08-4534-B18D-0AB71FADDE69}" type="presParOf" srcId="{9F32621B-4B78-46AB-9932-0677384A43FA}" destId="{A5522619-C2CB-4E56-9B7C-127B030C6874}" srcOrd="2" destOrd="0" presId="urn:microsoft.com/office/officeart/2005/8/layout/hierarchy2"/>
    <dgm:cxn modelId="{01C17004-1C99-4D79-8218-7F38A229C466}" type="presParOf" srcId="{A5522619-C2CB-4E56-9B7C-127B030C6874}" destId="{D30899A2-33CA-4344-BBC3-1D96B75B6523}" srcOrd="0" destOrd="0" presId="urn:microsoft.com/office/officeart/2005/8/layout/hierarchy2"/>
    <dgm:cxn modelId="{25076A18-B5FF-4B2E-9DE5-F0153F99007F}" type="presParOf" srcId="{9F32621B-4B78-46AB-9932-0677384A43FA}" destId="{44E51C82-FB9D-4247-94B1-08315D07B0F6}" srcOrd="3" destOrd="0" presId="urn:microsoft.com/office/officeart/2005/8/layout/hierarchy2"/>
    <dgm:cxn modelId="{3F7843EC-EA0F-4316-B8C4-9BE0CC34E627}" type="presParOf" srcId="{44E51C82-FB9D-4247-94B1-08315D07B0F6}" destId="{B91E47E2-517A-4D04-9C53-23B0C9629E18}" srcOrd="0" destOrd="0" presId="urn:microsoft.com/office/officeart/2005/8/layout/hierarchy2"/>
    <dgm:cxn modelId="{420C54EE-EC0A-4F35-90F0-252642FEE377}" type="presParOf" srcId="{44E51C82-FB9D-4247-94B1-08315D07B0F6}" destId="{1F33F8A5-D597-4DDA-8293-CF208487A7B2}" srcOrd="1" destOrd="0" presId="urn:microsoft.com/office/officeart/2005/8/layout/hierarchy2"/>
    <dgm:cxn modelId="{451CAFD1-0DB3-44DD-874B-161A10D4D749}" type="presParOf" srcId="{9F32621B-4B78-46AB-9932-0677384A43FA}" destId="{B2DED211-1D1C-4C64-BC71-749859500904}" srcOrd="4" destOrd="0" presId="urn:microsoft.com/office/officeart/2005/8/layout/hierarchy2"/>
    <dgm:cxn modelId="{9CCFC823-E240-4536-B3FB-953A586A07AE}" type="presParOf" srcId="{B2DED211-1D1C-4C64-BC71-749859500904}" destId="{09814456-D9F8-4F58-AA66-5DA4A54BED55}" srcOrd="0" destOrd="0" presId="urn:microsoft.com/office/officeart/2005/8/layout/hierarchy2"/>
    <dgm:cxn modelId="{5BF0BBA0-0D92-47B6-8CAA-263C31656780}" type="presParOf" srcId="{9F32621B-4B78-46AB-9932-0677384A43FA}" destId="{9353C925-B802-49D7-81D4-4FFA262EA212}" srcOrd="5" destOrd="0" presId="urn:microsoft.com/office/officeart/2005/8/layout/hierarchy2"/>
    <dgm:cxn modelId="{14E1DB21-EE78-4D1C-A254-A0B8D2301433}" type="presParOf" srcId="{9353C925-B802-49D7-81D4-4FFA262EA212}" destId="{0538C9D1-CEA7-4B50-85B2-7CE8E5818541}" srcOrd="0" destOrd="0" presId="urn:microsoft.com/office/officeart/2005/8/layout/hierarchy2"/>
    <dgm:cxn modelId="{368048C8-3F5B-46CB-8D00-3871D86D28D8}" type="presParOf" srcId="{9353C925-B802-49D7-81D4-4FFA262EA212}" destId="{05E456F0-3F5C-4C55-A68B-DDC454550E8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13E061-9A49-4DD1-812A-95C5DC599DFE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DE265E14-61B9-4BB1-8445-8B1BD07F7169}">
      <dgm:prSet phldrT="[Texte]" custT="1"/>
      <dgm:spPr/>
      <dgm:t>
        <a:bodyPr/>
        <a:lstStyle/>
        <a:p>
          <a:r>
            <a: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Ces risques sont source </a:t>
          </a:r>
          <a:endParaRPr lang="fr-FR" sz="2400" dirty="0"/>
        </a:p>
      </dgm:t>
    </dgm:pt>
    <dgm:pt modelId="{AFC3DB09-E57E-4DE1-802C-BBB1CCB5FC6F}" type="parTrans" cxnId="{298CD79C-3DC0-4890-98F8-D0D86B34432D}">
      <dgm:prSet/>
      <dgm:spPr/>
      <dgm:t>
        <a:bodyPr/>
        <a:lstStyle/>
        <a:p>
          <a:endParaRPr lang="fr-FR" sz="1600"/>
        </a:p>
      </dgm:t>
    </dgm:pt>
    <dgm:pt modelId="{E9BFE09A-B4D7-416B-9335-D0D437D1B7B1}" type="sibTrans" cxnId="{298CD79C-3DC0-4890-98F8-D0D86B34432D}">
      <dgm:prSet/>
      <dgm:spPr/>
      <dgm:t>
        <a:bodyPr/>
        <a:lstStyle/>
        <a:p>
          <a:endParaRPr lang="fr-FR" sz="1600"/>
        </a:p>
      </dgm:t>
    </dgm:pt>
    <dgm:pt modelId="{45B53C24-6587-4485-BB25-884D6F0102B3}">
      <dgm:prSet custT="1"/>
      <dgm:spPr/>
      <dgm:t>
        <a:bodyPr/>
        <a:lstStyle/>
        <a:p>
          <a:r>
            <a: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 </a:t>
          </a:r>
          <a:r>
            <a:rPr lang="fr-FR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coûts directs </a:t>
          </a:r>
          <a:r>
            <a: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supplémentaires pour l'entreprise exportatrice qui n'arrivera pas à se faire payer les sommes attendues.</a:t>
          </a:r>
          <a:endParaRPr lang="fr-FR" sz="24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79ED489F-3116-4C54-B0C4-86B630CA6174}" type="parTrans" cxnId="{5C5A9C67-CE33-43D8-9C93-4FA7DE1FF416}">
      <dgm:prSet/>
      <dgm:spPr/>
      <dgm:t>
        <a:bodyPr/>
        <a:lstStyle/>
        <a:p>
          <a:endParaRPr lang="fr-FR" sz="1600"/>
        </a:p>
      </dgm:t>
    </dgm:pt>
    <dgm:pt modelId="{C31ECA02-4FAB-411C-8EEF-408EBEA58ADD}" type="sibTrans" cxnId="{5C5A9C67-CE33-43D8-9C93-4FA7DE1FF416}">
      <dgm:prSet/>
      <dgm:spPr/>
      <dgm:t>
        <a:bodyPr/>
        <a:lstStyle/>
        <a:p>
          <a:endParaRPr lang="fr-FR" sz="1600"/>
        </a:p>
      </dgm:t>
    </dgm:pt>
    <dgm:pt modelId="{B6494536-0C28-4995-B3C0-6EE79BAE65F6}">
      <dgm:prSet custT="1"/>
      <dgm:spPr/>
      <dgm:t>
        <a:bodyPr/>
        <a:lstStyle/>
        <a:p>
          <a:r>
            <a:rPr lang="fr-FR" sz="24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 </a:t>
          </a:r>
          <a:r>
            <a:rPr lang="fr-FR" sz="2400" b="1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coûts indirects </a:t>
          </a:r>
          <a:r>
            <a:rPr lang="fr-FR" sz="24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car ils risquent d'impacter négativement l'économie du pays, et d'entraîner une baisse des commandes de produits non essentiels.</a:t>
          </a:r>
          <a:endParaRPr lang="fr-FR" sz="24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F40E173-51EA-4D3B-A291-FC0357C7D2AE}" type="parTrans" cxnId="{719D84BA-69C0-4B40-8C7E-90483765262E}">
      <dgm:prSet/>
      <dgm:spPr/>
      <dgm:t>
        <a:bodyPr/>
        <a:lstStyle/>
        <a:p>
          <a:endParaRPr lang="fr-FR" sz="1600"/>
        </a:p>
      </dgm:t>
    </dgm:pt>
    <dgm:pt modelId="{6290C1C4-8D57-476F-B59B-D7C6290E0343}" type="sibTrans" cxnId="{719D84BA-69C0-4B40-8C7E-90483765262E}">
      <dgm:prSet/>
      <dgm:spPr/>
      <dgm:t>
        <a:bodyPr/>
        <a:lstStyle/>
        <a:p>
          <a:endParaRPr lang="fr-FR" sz="1600"/>
        </a:p>
      </dgm:t>
    </dgm:pt>
    <dgm:pt modelId="{7AE8CD7E-BB53-40CE-B8CE-7B61178B6CA0}" type="pres">
      <dgm:prSet presAssocID="{E113E061-9A49-4DD1-812A-95C5DC599DF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F65D57E-D0B7-4075-B8F2-FF9B33853E79}" type="pres">
      <dgm:prSet presAssocID="{DE265E14-61B9-4BB1-8445-8B1BD07F7169}" presName="hierRoot1" presStyleCnt="0">
        <dgm:presLayoutVars>
          <dgm:hierBranch val="init"/>
        </dgm:presLayoutVars>
      </dgm:prSet>
      <dgm:spPr/>
    </dgm:pt>
    <dgm:pt modelId="{A38B0823-0FDD-4321-BC4E-A8B12A82D6D6}" type="pres">
      <dgm:prSet presAssocID="{DE265E14-61B9-4BB1-8445-8B1BD07F7169}" presName="rootComposite1" presStyleCnt="0"/>
      <dgm:spPr/>
    </dgm:pt>
    <dgm:pt modelId="{C4562E7B-9008-43F3-A6FB-CA92D6A9B5C8}" type="pres">
      <dgm:prSet presAssocID="{DE265E14-61B9-4BB1-8445-8B1BD07F7169}" presName="rootText1" presStyleLbl="node0" presStyleIdx="0" presStyleCnt="1" custScaleX="45927">
        <dgm:presLayoutVars>
          <dgm:chPref val="3"/>
        </dgm:presLayoutVars>
      </dgm:prSet>
      <dgm:spPr/>
    </dgm:pt>
    <dgm:pt modelId="{003CA13E-1F7B-43D7-9D89-83C40730E0D5}" type="pres">
      <dgm:prSet presAssocID="{DE265E14-61B9-4BB1-8445-8B1BD07F7169}" presName="rootConnector1" presStyleLbl="node1" presStyleIdx="0" presStyleCnt="0"/>
      <dgm:spPr/>
    </dgm:pt>
    <dgm:pt modelId="{A12621C2-A8B9-4362-9B70-FCB94AB84F41}" type="pres">
      <dgm:prSet presAssocID="{DE265E14-61B9-4BB1-8445-8B1BD07F7169}" presName="hierChild2" presStyleCnt="0"/>
      <dgm:spPr/>
    </dgm:pt>
    <dgm:pt modelId="{612B2D76-FB74-472E-B64E-5BC45B86AA44}" type="pres">
      <dgm:prSet presAssocID="{79ED489F-3116-4C54-B0C4-86B630CA6174}" presName="Name64" presStyleLbl="parChTrans1D2" presStyleIdx="0" presStyleCnt="2"/>
      <dgm:spPr/>
    </dgm:pt>
    <dgm:pt modelId="{88807E78-FB68-477D-AABB-EBF5EF37387C}" type="pres">
      <dgm:prSet presAssocID="{45B53C24-6587-4485-BB25-884D6F0102B3}" presName="hierRoot2" presStyleCnt="0">
        <dgm:presLayoutVars>
          <dgm:hierBranch val="init"/>
        </dgm:presLayoutVars>
      </dgm:prSet>
      <dgm:spPr/>
    </dgm:pt>
    <dgm:pt modelId="{2FD696F0-2922-4F56-8A13-EE7DE7D8B6F8}" type="pres">
      <dgm:prSet presAssocID="{45B53C24-6587-4485-BB25-884D6F0102B3}" presName="rootComposite" presStyleCnt="0"/>
      <dgm:spPr/>
    </dgm:pt>
    <dgm:pt modelId="{16A6F747-2C07-4561-AC3C-578E7D05F056}" type="pres">
      <dgm:prSet presAssocID="{45B53C24-6587-4485-BB25-884D6F0102B3}" presName="rootText" presStyleLbl="node2" presStyleIdx="0" presStyleCnt="2" custScaleX="173155">
        <dgm:presLayoutVars>
          <dgm:chPref val="3"/>
        </dgm:presLayoutVars>
      </dgm:prSet>
      <dgm:spPr/>
    </dgm:pt>
    <dgm:pt modelId="{A41AB636-4DD1-43C4-8F0B-807870700397}" type="pres">
      <dgm:prSet presAssocID="{45B53C24-6587-4485-BB25-884D6F0102B3}" presName="rootConnector" presStyleLbl="node2" presStyleIdx="0" presStyleCnt="2"/>
      <dgm:spPr/>
    </dgm:pt>
    <dgm:pt modelId="{23BA0F57-BBDD-4F92-AF8E-91907373AE45}" type="pres">
      <dgm:prSet presAssocID="{45B53C24-6587-4485-BB25-884D6F0102B3}" presName="hierChild4" presStyleCnt="0"/>
      <dgm:spPr/>
    </dgm:pt>
    <dgm:pt modelId="{86AE7D88-FBAD-497F-AB4E-FA9DB226AC98}" type="pres">
      <dgm:prSet presAssocID="{45B53C24-6587-4485-BB25-884D6F0102B3}" presName="hierChild5" presStyleCnt="0"/>
      <dgm:spPr/>
    </dgm:pt>
    <dgm:pt modelId="{BDE47561-8440-4CF5-8058-CDA1C3F012F5}" type="pres">
      <dgm:prSet presAssocID="{BF40E173-51EA-4D3B-A291-FC0357C7D2AE}" presName="Name64" presStyleLbl="parChTrans1D2" presStyleIdx="1" presStyleCnt="2"/>
      <dgm:spPr/>
    </dgm:pt>
    <dgm:pt modelId="{DBB4B166-3FE5-402E-AF12-D3D8517DD90A}" type="pres">
      <dgm:prSet presAssocID="{B6494536-0C28-4995-B3C0-6EE79BAE65F6}" presName="hierRoot2" presStyleCnt="0">
        <dgm:presLayoutVars>
          <dgm:hierBranch val="init"/>
        </dgm:presLayoutVars>
      </dgm:prSet>
      <dgm:spPr/>
    </dgm:pt>
    <dgm:pt modelId="{0309F83A-AEC8-4667-84C4-C41405215664}" type="pres">
      <dgm:prSet presAssocID="{B6494536-0C28-4995-B3C0-6EE79BAE65F6}" presName="rootComposite" presStyleCnt="0"/>
      <dgm:spPr/>
    </dgm:pt>
    <dgm:pt modelId="{D2A0E676-9404-412D-A60D-F5320B7F25A9}" type="pres">
      <dgm:prSet presAssocID="{B6494536-0C28-4995-B3C0-6EE79BAE65F6}" presName="rootText" presStyleLbl="node2" presStyleIdx="1" presStyleCnt="2" custScaleX="173155">
        <dgm:presLayoutVars>
          <dgm:chPref val="3"/>
        </dgm:presLayoutVars>
      </dgm:prSet>
      <dgm:spPr/>
    </dgm:pt>
    <dgm:pt modelId="{143BF846-BEF0-4B40-9371-93DC8237778F}" type="pres">
      <dgm:prSet presAssocID="{B6494536-0C28-4995-B3C0-6EE79BAE65F6}" presName="rootConnector" presStyleLbl="node2" presStyleIdx="1" presStyleCnt="2"/>
      <dgm:spPr/>
    </dgm:pt>
    <dgm:pt modelId="{D09CD23C-DB7F-4ABE-818C-7D9CCBE705F3}" type="pres">
      <dgm:prSet presAssocID="{B6494536-0C28-4995-B3C0-6EE79BAE65F6}" presName="hierChild4" presStyleCnt="0"/>
      <dgm:spPr/>
    </dgm:pt>
    <dgm:pt modelId="{BF3AED28-5D49-416C-A0BA-2ADEED2AF119}" type="pres">
      <dgm:prSet presAssocID="{B6494536-0C28-4995-B3C0-6EE79BAE65F6}" presName="hierChild5" presStyleCnt="0"/>
      <dgm:spPr/>
    </dgm:pt>
    <dgm:pt modelId="{98FF7573-0634-4EEE-BC94-E51B2E1FCB7E}" type="pres">
      <dgm:prSet presAssocID="{DE265E14-61B9-4BB1-8445-8B1BD07F7169}" presName="hierChild3" presStyleCnt="0"/>
      <dgm:spPr/>
    </dgm:pt>
  </dgm:ptLst>
  <dgm:cxnLst>
    <dgm:cxn modelId="{99F97D08-8BF6-4193-BD0C-3950268A82AC}" type="presOf" srcId="{E113E061-9A49-4DD1-812A-95C5DC599DFE}" destId="{7AE8CD7E-BB53-40CE-B8CE-7B61178B6CA0}" srcOrd="0" destOrd="0" presId="urn:microsoft.com/office/officeart/2009/3/layout/HorizontalOrganizationChart"/>
    <dgm:cxn modelId="{5A45EB1F-9193-436C-B4FD-229AFB043FDD}" type="presOf" srcId="{BF40E173-51EA-4D3B-A291-FC0357C7D2AE}" destId="{BDE47561-8440-4CF5-8058-CDA1C3F012F5}" srcOrd="0" destOrd="0" presId="urn:microsoft.com/office/officeart/2009/3/layout/HorizontalOrganizationChart"/>
    <dgm:cxn modelId="{99F08334-4182-4DCD-BB0C-69A41E595E49}" type="presOf" srcId="{B6494536-0C28-4995-B3C0-6EE79BAE65F6}" destId="{D2A0E676-9404-412D-A60D-F5320B7F25A9}" srcOrd="0" destOrd="0" presId="urn:microsoft.com/office/officeart/2009/3/layout/HorizontalOrganizationChart"/>
    <dgm:cxn modelId="{5C5A9C67-CE33-43D8-9C93-4FA7DE1FF416}" srcId="{DE265E14-61B9-4BB1-8445-8B1BD07F7169}" destId="{45B53C24-6587-4485-BB25-884D6F0102B3}" srcOrd="0" destOrd="0" parTransId="{79ED489F-3116-4C54-B0C4-86B630CA6174}" sibTransId="{C31ECA02-4FAB-411C-8EEF-408EBEA58ADD}"/>
    <dgm:cxn modelId="{2585B478-A514-44C1-A93C-6EABD21FB6FB}" type="presOf" srcId="{DE265E14-61B9-4BB1-8445-8B1BD07F7169}" destId="{003CA13E-1F7B-43D7-9D89-83C40730E0D5}" srcOrd="1" destOrd="0" presId="urn:microsoft.com/office/officeart/2009/3/layout/HorizontalOrganizationChart"/>
    <dgm:cxn modelId="{5D479880-956A-4CC0-9D58-437B9F39E6D4}" type="presOf" srcId="{B6494536-0C28-4995-B3C0-6EE79BAE65F6}" destId="{143BF846-BEF0-4B40-9371-93DC8237778F}" srcOrd="1" destOrd="0" presId="urn:microsoft.com/office/officeart/2009/3/layout/HorizontalOrganizationChart"/>
    <dgm:cxn modelId="{298CD79C-3DC0-4890-98F8-D0D86B34432D}" srcId="{E113E061-9A49-4DD1-812A-95C5DC599DFE}" destId="{DE265E14-61B9-4BB1-8445-8B1BD07F7169}" srcOrd="0" destOrd="0" parTransId="{AFC3DB09-E57E-4DE1-802C-BBB1CCB5FC6F}" sibTransId="{E9BFE09A-B4D7-416B-9335-D0D437D1B7B1}"/>
    <dgm:cxn modelId="{B2002EB9-E8CA-43C8-84AC-98B75FA7C44D}" type="presOf" srcId="{DE265E14-61B9-4BB1-8445-8B1BD07F7169}" destId="{C4562E7B-9008-43F3-A6FB-CA92D6A9B5C8}" srcOrd="0" destOrd="0" presId="urn:microsoft.com/office/officeart/2009/3/layout/HorizontalOrganizationChart"/>
    <dgm:cxn modelId="{719D84BA-69C0-4B40-8C7E-90483765262E}" srcId="{DE265E14-61B9-4BB1-8445-8B1BD07F7169}" destId="{B6494536-0C28-4995-B3C0-6EE79BAE65F6}" srcOrd="1" destOrd="0" parTransId="{BF40E173-51EA-4D3B-A291-FC0357C7D2AE}" sibTransId="{6290C1C4-8D57-476F-B59B-D7C6290E0343}"/>
    <dgm:cxn modelId="{2CDD7ED0-8296-45F3-8E91-D7E98A4997C5}" type="presOf" srcId="{45B53C24-6587-4485-BB25-884D6F0102B3}" destId="{A41AB636-4DD1-43C4-8F0B-807870700397}" srcOrd="1" destOrd="0" presId="urn:microsoft.com/office/officeart/2009/3/layout/HorizontalOrganizationChart"/>
    <dgm:cxn modelId="{A99D58F0-2C6C-41E1-9E42-946CF422FEE9}" type="presOf" srcId="{79ED489F-3116-4C54-B0C4-86B630CA6174}" destId="{612B2D76-FB74-472E-B64E-5BC45B86AA44}" srcOrd="0" destOrd="0" presId="urn:microsoft.com/office/officeart/2009/3/layout/HorizontalOrganizationChart"/>
    <dgm:cxn modelId="{D9E1FFF2-A647-453D-BC0F-4CF390D874E3}" type="presOf" srcId="{45B53C24-6587-4485-BB25-884D6F0102B3}" destId="{16A6F747-2C07-4561-AC3C-578E7D05F056}" srcOrd="0" destOrd="0" presId="urn:microsoft.com/office/officeart/2009/3/layout/HorizontalOrganizationChart"/>
    <dgm:cxn modelId="{724B81BA-FB85-4E86-8B9D-22AF45FCE6D2}" type="presParOf" srcId="{7AE8CD7E-BB53-40CE-B8CE-7B61178B6CA0}" destId="{6F65D57E-D0B7-4075-B8F2-FF9B33853E79}" srcOrd="0" destOrd="0" presId="urn:microsoft.com/office/officeart/2009/3/layout/HorizontalOrganizationChart"/>
    <dgm:cxn modelId="{8266BC58-58F7-4181-9094-168627D635AB}" type="presParOf" srcId="{6F65D57E-D0B7-4075-B8F2-FF9B33853E79}" destId="{A38B0823-0FDD-4321-BC4E-A8B12A82D6D6}" srcOrd="0" destOrd="0" presId="urn:microsoft.com/office/officeart/2009/3/layout/HorizontalOrganizationChart"/>
    <dgm:cxn modelId="{9ED21AB2-CAFA-40C4-A922-B269655E9952}" type="presParOf" srcId="{A38B0823-0FDD-4321-BC4E-A8B12A82D6D6}" destId="{C4562E7B-9008-43F3-A6FB-CA92D6A9B5C8}" srcOrd="0" destOrd="0" presId="urn:microsoft.com/office/officeart/2009/3/layout/HorizontalOrganizationChart"/>
    <dgm:cxn modelId="{D41D6987-DA17-4ED6-A693-3F35BB82D874}" type="presParOf" srcId="{A38B0823-0FDD-4321-BC4E-A8B12A82D6D6}" destId="{003CA13E-1F7B-43D7-9D89-83C40730E0D5}" srcOrd="1" destOrd="0" presId="urn:microsoft.com/office/officeart/2009/3/layout/HorizontalOrganizationChart"/>
    <dgm:cxn modelId="{1349F329-A150-4234-B894-0ABFA5CFCFAB}" type="presParOf" srcId="{6F65D57E-D0B7-4075-B8F2-FF9B33853E79}" destId="{A12621C2-A8B9-4362-9B70-FCB94AB84F41}" srcOrd="1" destOrd="0" presId="urn:microsoft.com/office/officeart/2009/3/layout/HorizontalOrganizationChart"/>
    <dgm:cxn modelId="{F3B2A330-1102-4F45-BAFC-121A43448B9C}" type="presParOf" srcId="{A12621C2-A8B9-4362-9B70-FCB94AB84F41}" destId="{612B2D76-FB74-472E-B64E-5BC45B86AA44}" srcOrd="0" destOrd="0" presId="urn:microsoft.com/office/officeart/2009/3/layout/HorizontalOrganizationChart"/>
    <dgm:cxn modelId="{901D1CA2-A84E-40F5-B540-02A4F773F18F}" type="presParOf" srcId="{A12621C2-A8B9-4362-9B70-FCB94AB84F41}" destId="{88807E78-FB68-477D-AABB-EBF5EF37387C}" srcOrd="1" destOrd="0" presId="urn:microsoft.com/office/officeart/2009/3/layout/HorizontalOrganizationChart"/>
    <dgm:cxn modelId="{98854822-F989-4EA0-91FB-2D5700D8A971}" type="presParOf" srcId="{88807E78-FB68-477D-AABB-EBF5EF37387C}" destId="{2FD696F0-2922-4F56-8A13-EE7DE7D8B6F8}" srcOrd="0" destOrd="0" presId="urn:microsoft.com/office/officeart/2009/3/layout/HorizontalOrganizationChart"/>
    <dgm:cxn modelId="{2F3D7DA1-39E0-4898-8F57-A45B5B5C43B4}" type="presParOf" srcId="{2FD696F0-2922-4F56-8A13-EE7DE7D8B6F8}" destId="{16A6F747-2C07-4561-AC3C-578E7D05F056}" srcOrd="0" destOrd="0" presId="urn:microsoft.com/office/officeart/2009/3/layout/HorizontalOrganizationChart"/>
    <dgm:cxn modelId="{700EDB9A-2F42-42C9-9C87-ED6CBD1FE5EB}" type="presParOf" srcId="{2FD696F0-2922-4F56-8A13-EE7DE7D8B6F8}" destId="{A41AB636-4DD1-43C4-8F0B-807870700397}" srcOrd="1" destOrd="0" presId="urn:microsoft.com/office/officeart/2009/3/layout/HorizontalOrganizationChart"/>
    <dgm:cxn modelId="{31882E01-31B5-4AA0-8F9F-6E1FDA19CCB9}" type="presParOf" srcId="{88807E78-FB68-477D-AABB-EBF5EF37387C}" destId="{23BA0F57-BBDD-4F92-AF8E-91907373AE45}" srcOrd="1" destOrd="0" presId="urn:microsoft.com/office/officeart/2009/3/layout/HorizontalOrganizationChart"/>
    <dgm:cxn modelId="{9633230C-8676-426B-8C87-D02D96661169}" type="presParOf" srcId="{88807E78-FB68-477D-AABB-EBF5EF37387C}" destId="{86AE7D88-FBAD-497F-AB4E-FA9DB226AC98}" srcOrd="2" destOrd="0" presId="urn:microsoft.com/office/officeart/2009/3/layout/HorizontalOrganizationChart"/>
    <dgm:cxn modelId="{86190C93-0014-45CE-A57F-896AB60F6CAF}" type="presParOf" srcId="{A12621C2-A8B9-4362-9B70-FCB94AB84F41}" destId="{BDE47561-8440-4CF5-8058-CDA1C3F012F5}" srcOrd="2" destOrd="0" presId="urn:microsoft.com/office/officeart/2009/3/layout/HorizontalOrganizationChart"/>
    <dgm:cxn modelId="{0B4AF293-2395-41F7-BC8C-67607A162705}" type="presParOf" srcId="{A12621C2-A8B9-4362-9B70-FCB94AB84F41}" destId="{DBB4B166-3FE5-402E-AF12-D3D8517DD90A}" srcOrd="3" destOrd="0" presId="urn:microsoft.com/office/officeart/2009/3/layout/HorizontalOrganizationChart"/>
    <dgm:cxn modelId="{0B3C8FD1-C0B0-4D97-8532-58BDFBCA1820}" type="presParOf" srcId="{DBB4B166-3FE5-402E-AF12-D3D8517DD90A}" destId="{0309F83A-AEC8-4667-84C4-C41405215664}" srcOrd="0" destOrd="0" presId="urn:microsoft.com/office/officeart/2009/3/layout/HorizontalOrganizationChart"/>
    <dgm:cxn modelId="{08B48633-6D5D-4CA4-AEAF-1F964DAB26C7}" type="presParOf" srcId="{0309F83A-AEC8-4667-84C4-C41405215664}" destId="{D2A0E676-9404-412D-A60D-F5320B7F25A9}" srcOrd="0" destOrd="0" presId="urn:microsoft.com/office/officeart/2009/3/layout/HorizontalOrganizationChart"/>
    <dgm:cxn modelId="{10322770-8B9D-473A-9C44-7F90DBCEA328}" type="presParOf" srcId="{0309F83A-AEC8-4667-84C4-C41405215664}" destId="{143BF846-BEF0-4B40-9371-93DC8237778F}" srcOrd="1" destOrd="0" presId="urn:microsoft.com/office/officeart/2009/3/layout/HorizontalOrganizationChart"/>
    <dgm:cxn modelId="{B093D587-AC5D-49C9-944B-1E0C0D2A3B1C}" type="presParOf" srcId="{DBB4B166-3FE5-402E-AF12-D3D8517DD90A}" destId="{D09CD23C-DB7F-4ABE-818C-7D9CCBE705F3}" srcOrd="1" destOrd="0" presId="urn:microsoft.com/office/officeart/2009/3/layout/HorizontalOrganizationChart"/>
    <dgm:cxn modelId="{6D970857-F0A0-4878-8FB1-6F8853CE006D}" type="presParOf" srcId="{DBB4B166-3FE5-402E-AF12-D3D8517DD90A}" destId="{BF3AED28-5D49-416C-A0BA-2ADEED2AF119}" srcOrd="2" destOrd="0" presId="urn:microsoft.com/office/officeart/2009/3/layout/HorizontalOrganizationChart"/>
    <dgm:cxn modelId="{07BDA8E8-5B9C-41A2-B726-55BA6C92E6A6}" type="presParOf" srcId="{6F65D57E-D0B7-4075-B8F2-FF9B33853E79}" destId="{98FF7573-0634-4EEE-BC94-E51B2E1FCB7E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5A54F0-5089-4CD3-BDF9-41B2DC3188F3}">
      <dsp:nvSpPr>
        <dsp:cNvPr id="0" name=""/>
        <dsp:cNvSpPr/>
      </dsp:nvSpPr>
      <dsp:spPr>
        <a:xfrm>
          <a:off x="5695" y="1844494"/>
          <a:ext cx="2052761" cy="1077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Risques géopolitiques </a:t>
          </a:r>
        </a:p>
      </dsp:txBody>
      <dsp:txXfrm>
        <a:off x="37261" y="1876060"/>
        <a:ext cx="1989629" cy="1014613"/>
      </dsp:txXfrm>
    </dsp:sp>
    <dsp:sp modelId="{A2C09E0C-636B-4D30-8495-53EE44A17862}">
      <dsp:nvSpPr>
        <dsp:cNvPr id="0" name=""/>
        <dsp:cNvSpPr/>
      </dsp:nvSpPr>
      <dsp:spPr>
        <a:xfrm rot="18556577">
          <a:off x="1808580" y="1835873"/>
          <a:ext cx="1361950" cy="40697"/>
        </a:xfrm>
        <a:custGeom>
          <a:avLst/>
          <a:gdLst/>
          <a:ahLst/>
          <a:cxnLst/>
          <a:rect l="0" t="0" r="0" b="0"/>
          <a:pathLst>
            <a:path>
              <a:moveTo>
                <a:pt x="0" y="20348"/>
              </a:moveTo>
              <a:lnTo>
                <a:pt x="1361950" y="2034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455506" y="1822173"/>
        <a:ext cx="68097" cy="68097"/>
      </dsp:txXfrm>
    </dsp:sp>
    <dsp:sp modelId="{137D426A-1120-46C8-A49A-CB3A8C00F95A}">
      <dsp:nvSpPr>
        <dsp:cNvPr id="0" name=""/>
        <dsp:cNvSpPr/>
      </dsp:nvSpPr>
      <dsp:spPr>
        <a:xfrm>
          <a:off x="2920653" y="494633"/>
          <a:ext cx="8423618" cy="16688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Décisions des gouvernements en place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i="1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Nationalisation d’entreprises, expropriation, embargo, contrôle sur les mouvements de capitaux ou devises (appelé risque de non transfert)... </a:t>
          </a:r>
        </a:p>
      </dsp:txBody>
      <dsp:txXfrm>
        <a:off x="2969533" y="543513"/>
        <a:ext cx="8325858" cy="1571129"/>
      </dsp:txXfrm>
    </dsp:sp>
    <dsp:sp modelId="{A5522619-C2CB-4E56-9B7C-127B030C6874}">
      <dsp:nvSpPr>
        <dsp:cNvPr id="0" name=""/>
        <dsp:cNvSpPr/>
      </dsp:nvSpPr>
      <dsp:spPr>
        <a:xfrm rot="1620766">
          <a:off x="2005667" y="2582794"/>
          <a:ext cx="967775" cy="40697"/>
        </a:xfrm>
        <a:custGeom>
          <a:avLst/>
          <a:gdLst/>
          <a:ahLst/>
          <a:cxnLst/>
          <a:rect l="0" t="0" r="0" b="0"/>
          <a:pathLst>
            <a:path>
              <a:moveTo>
                <a:pt x="0" y="20348"/>
              </a:moveTo>
              <a:lnTo>
                <a:pt x="967775" y="2034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500" kern="1200"/>
        </a:p>
      </dsp:txBody>
      <dsp:txXfrm>
        <a:off x="2465360" y="2578949"/>
        <a:ext cx="48388" cy="48388"/>
      </dsp:txXfrm>
    </dsp:sp>
    <dsp:sp modelId="{B91E47E2-517A-4D04-9C53-23B0C9629E18}">
      <dsp:nvSpPr>
        <dsp:cNvPr id="0" name=""/>
        <dsp:cNvSpPr/>
      </dsp:nvSpPr>
      <dsp:spPr>
        <a:xfrm>
          <a:off x="2920653" y="2325184"/>
          <a:ext cx="8423618" cy="99547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Situation politique conflictuelle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=&gt; conflits armés, révolution, attentats, corruption...</a:t>
          </a:r>
        </a:p>
      </dsp:txBody>
      <dsp:txXfrm>
        <a:off x="2949809" y="2354340"/>
        <a:ext cx="8365306" cy="937158"/>
      </dsp:txXfrm>
    </dsp:sp>
    <dsp:sp modelId="{B2DED211-1D1C-4C64-BC71-749859500904}">
      <dsp:nvSpPr>
        <dsp:cNvPr id="0" name=""/>
        <dsp:cNvSpPr/>
      </dsp:nvSpPr>
      <dsp:spPr>
        <a:xfrm rot="3568082">
          <a:off x="1638210" y="3098773"/>
          <a:ext cx="1708385" cy="40697"/>
        </a:xfrm>
        <a:custGeom>
          <a:avLst/>
          <a:gdLst/>
          <a:ahLst/>
          <a:cxnLst/>
          <a:rect l="0" t="0" r="0" b="0"/>
          <a:pathLst>
            <a:path>
              <a:moveTo>
                <a:pt x="0" y="20348"/>
              </a:moveTo>
              <a:lnTo>
                <a:pt x="1708385" y="20348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600" kern="1200"/>
        </a:p>
      </dsp:txBody>
      <dsp:txXfrm>
        <a:off x="2449693" y="3076412"/>
        <a:ext cx="85419" cy="85419"/>
      </dsp:txXfrm>
    </dsp:sp>
    <dsp:sp modelId="{0538C9D1-CEA7-4B50-85B2-7CE8E5818541}">
      <dsp:nvSpPr>
        <dsp:cNvPr id="0" name=""/>
        <dsp:cNvSpPr/>
      </dsp:nvSpPr>
      <dsp:spPr>
        <a:xfrm>
          <a:off x="2926349" y="3459986"/>
          <a:ext cx="8423618" cy="7897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rgbClr val="92D05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Des catastrophes naturelles</a:t>
          </a:r>
        </a:p>
      </dsp:txBody>
      <dsp:txXfrm>
        <a:off x="2949481" y="3483118"/>
        <a:ext cx="8377354" cy="7435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E47561-8440-4CF5-8058-CDA1C3F012F5}">
      <dsp:nvSpPr>
        <dsp:cNvPr id="0" name=""/>
        <dsp:cNvSpPr/>
      </dsp:nvSpPr>
      <dsp:spPr>
        <a:xfrm>
          <a:off x="2344044" y="1615414"/>
          <a:ext cx="878021" cy="9438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9010" y="0"/>
              </a:lnTo>
              <a:lnTo>
                <a:pt x="439010" y="943873"/>
              </a:lnTo>
              <a:lnTo>
                <a:pt x="878021" y="94387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2B2D76-FB74-472E-B64E-5BC45B86AA44}">
      <dsp:nvSpPr>
        <dsp:cNvPr id="0" name=""/>
        <dsp:cNvSpPr/>
      </dsp:nvSpPr>
      <dsp:spPr>
        <a:xfrm>
          <a:off x="2344044" y="671540"/>
          <a:ext cx="878021" cy="943873"/>
        </a:xfrm>
        <a:custGeom>
          <a:avLst/>
          <a:gdLst/>
          <a:ahLst/>
          <a:cxnLst/>
          <a:rect l="0" t="0" r="0" b="0"/>
          <a:pathLst>
            <a:path>
              <a:moveTo>
                <a:pt x="0" y="943873"/>
              </a:moveTo>
              <a:lnTo>
                <a:pt x="439010" y="943873"/>
              </a:lnTo>
              <a:lnTo>
                <a:pt x="439010" y="0"/>
              </a:lnTo>
              <a:lnTo>
                <a:pt x="878021" y="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562E7B-9008-43F3-A6FB-CA92D6A9B5C8}">
      <dsp:nvSpPr>
        <dsp:cNvPr id="0" name=""/>
        <dsp:cNvSpPr/>
      </dsp:nvSpPr>
      <dsp:spPr>
        <a:xfrm>
          <a:off x="327798" y="945922"/>
          <a:ext cx="2016245" cy="13389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Ces risques sont source </a:t>
          </a:r>
          <a:endParaRPr lang="fr-FR" sz="2400" kern="1200" dirty="0"/>
        </a:p>
      </dsp:txBody>
      <dsp:txXfrm>
        <a:off x="327798" y="945922"/>
        <a:ext cx="2016245" cy="1338983"/>
      </dsp:txXfrm>
    </dsp:sp>
    <dsp:sp modelId="{16A6F747-2C07-4561-AC3C-578E7D05F056}">
      <dsp:nvSpPr>
        <dsp:cNvPr id="0" name=""/>
        <dsp:cNvSpPr/>
      </dsp:nvSpPr>
      <dsp:spPr>
        <a:xfrm>
          <a:off x="3222066" y="2048"/>
          <a:ext cx="7601694" cy="13389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De </a:t>
          </a:r>
          <a:r>
            <a:rPr lang="fr-FR" sz="2400" b="1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coûts directs </a:t>
          </a: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supplémentaires pour l'entreprise exportatrice qui n'arrivera pas à se faire payer les sommes attendues.</a:t>
          </a:r>
          <a:endParaRPr lang="fr-FR" sz="240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222066" y="2048"/>
        <a:ext cx="7601694" cy="1338983"/>
      </dsp:txXfrm>
    </dsp:sp>
    <dsp:sp modelId="{D2A0E676-9404-412D-A60D-F5320B7F25A9}">
      <dsp:nvSpPr>
        <dsp:cNvPr id="0" name=""/>
        <dsp:cNvSpPr/>
      </dsp:nvSpPr>
      <dsp:spPr>
        <a:xfrm>
          <a:off x="3222066" y="1889795"/>
          <a:ext cx="7601694" cy="133898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 </a:t>
          </a:r>
          <a:r>
            <a:rPr lang="fr-FR" sz="2400" b="1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coûts indirects </a:t>
          </a:r>
          <a:r>
            <a:rPr lang="fr-FR" sz="2400" kern="120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car ils risquent d'impacter négativement l'économie du pays, et d'entraîner une baisse des commandes de produits non essentiels.</a:t>
          </a:r>
          <a:endParaRPr lang="fr-FR" sz="2400" kern="1200" dirty="0">
            <a:latin typeface="Arial" panose="020B06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3222066" y="1889795"/>
        <a:ext cx="7601694" cy="13389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8DF9D-8D90-8542-8766-B0E6F58EA556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9E260-806A-6841-8062-6527F56DCC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407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24/03/2023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1861322" cy="612558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21 – Les risques liés aux échanges internationaux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612559"/>
            <a:ext cx="8708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Identifier les risques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73192" y="2268749"/>
            <a:ext cx="1007565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risque 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 un </a:t>
            </a:r>
            <a:r>
              <a:rPr lang="fr-FR" sz="28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événement</a:t>
            </a: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8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incertain</a:t>
            </a: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susceptible d’entrainer des </a:t>
            </a:r>
            <a:r>
              <a:rPr lang="fr-FR" sz="28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répercussions négatives 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 la réalisation </a:t>
            </a:r>
            <a:r>
              <a:rPr lang="fr-FR" sz="28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activités de l'entreprise 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</a:t>
            </a:r>
            <a:r>
              <a:rPr lang="fr-FR" sz="2800" b="1" dirty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l'étranger</a:t>
            </a: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8708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Identifier les risques à l’export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619140"/>
            <a:ext cx="1120571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1.1. Les risques géopolitiques </a:t>
            </a: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4291658521"/>
              </p:ext>
            </p:extLst>
          </p:nvPr>
        </p:nvGraphicFramePr>
        <p:xfrm>
          <a:off x="442342" y="1496044"/>
          <a:ext cx="11349968" cy="47667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769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8708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Identifier les risques à l’export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9797" y="702491"/>
            <a:ext cx="1176643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1.1. Les risques géopolitiques </a:t>
            </a: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1342655312"/>
              </p:ext>
            </p:extLst>
          </p:nvPr>
        </p:nvGraphicFramePr>
        <p:xfrm>
          <a:off x="537232" y="1956808"/>
          <a:ext cx="11151559" cy="3230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5828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8708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Identifier les risques à l’export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584775"/>
            <a:ext cx="1131785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1.2. Le risque commercial (ou de crédit)</a:t>
            </a:r>
          </a:p>
          <a:p>
            <a:pPr marL="449263" algn="ctr">
              <a:spcBef>
                <a:spcPts val="12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Risque de défaillance de l'acheteur qui ne respecte pas le contrat initial : </a:t>
            </a: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retard de paiement, non-paiement, rupture de contrat. </a:t>
            </a:r>
          </a:p>
          <a:p>
            <a:pPr marL="449263" algn="ctr">
              <a:spcBef>
                <a:spcPts val="1200"/>
              </a:spcBef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=&gt; Il dépend des caractéristiques de l'acheteur et de la durée du délai de paiement accordé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499943"/>
              </p:ext>
            </p:extLst>
          </p:nvPr>
        </p:nvGraphicFramePr>
        <p:xfrm>
          <a:off x="450463" y="3163226"/>
          <a:ext cx="11256568" cy="2720878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265998">
                  <a:extLst>
                    <a:ext uri="{9D8B030D-6E8A-4147-A177-3AD203B41FA5}">
                      <a16:colId xmlns:a16="http://schemas.microsoft.com/office/drawing/2014/main" val="2177522142"/>
                    </a:ext>
                  </a:extLst>
                </a:gridCol>
                <a:gridCol w="8990570">
                  <a:extLst>
                    <a:ext uri="{9D8B030D-6E8A-4147-A177-3AD203B41FA5}">
                      <a16:colId xmlns:a16="http://schemas.microsoft.com/office/drawing/2014/main" val="2797022719"/>
                    </a:ext>
                  </a:extLst>
                </a:gridCol>
              </a:tblGrid>
              <a:tr h="17279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Caractéristiques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l'acheteur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L’ancienneté</a:t>
                      </a: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l'entreprise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</a:t>
                      </a:r>
                      <a:r>
                        <a:rPr lang="fr-FR" sz="20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localisation géographique</a:t>
                      </a: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et la connaissance des risques géopolitiques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</a:t>
                      </a:r>
                      <a:r>
                        <a:rPr lang="fr-FR" sz="2000" b="1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statut de client </a:t>
                      </a: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est-il un client régulier ou occasionnel, a-t-il toujours réglé ses factures à terme ou a-t-il déjà eu des retards de paiement...</a:t>
                      </a:r>
                      <a:endParaRPr lang="fr-FR" sz="20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09004943"/>
                  </a:ext>
                </a:extLst>
              </a:tr>
              <a:tr h="99292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Délai accordé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 payer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Plus le délai est long, plus le risque est élevé ; durant ce délai, de nombreux événements politiques et économiques peuvent se produire et empêcher le paiement de la dette.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419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444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8708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Identifier les risques à l’export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95365"/>
            <a:ext cx="105846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1.2. Le risque commercial (ou de crédit)</a:t>
            </a:r>
          </a:p>
        </p:txBody>
      </p:sp>
      <p:sp>
        <p:nvSpPr>
          <p:cNvPr id="3" name="Rectangle 2"/>
          <p:cNvSpPr/>
          <p:nvPr/>
        </p:nvSpPr>
        <p:spPr>
          <a:xfrm>
            <a:off x="375926" y="1353538"/>
            <a:ext cx="1128698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sociétés de notations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évaluent la solvabilité d’un client potentiel. Ce service est payant. </a:t>
            </a:r>
          </a:p>
          <a:p>
            <a:pPr marL="342900" indent="-342900" algn="just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D'autres évaluent l'environnement global des affaires dans un pays et la capacité de paiement de l'ensemble des entreprises de ce pays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682710"/>
              </p:ext>
            </p:extLst>
          </p:nvPr>
        </p:nvGraphicFramePr>
        <p:xfrm>
          <a:off x="375926" y="3528811"/>
          <a:ext cx="11157589" cy="2577284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3831371380"/>
                    </a:ext>
                  </a:extLst>
                </a:gridCol>
                <a:gridCol w="8997349">
                  <a:extLst>
                    <a:ext uri="{9D8B030D-6E8A-4147-A177-3AD203B41FA5}">
                      <a16:colId xmlns:a16="http://schemas.microsoft.com/office/drawing/2014/main" val="2669736165"/>
                    </a:ext>
                  </a:extLst>
                </a:gridCol>
              </a:tblGrid>
              <a:tr h="14166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COFACE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COFACE note les entreprises, en étudiant différents critères tels que le respect des délais de paiement, la part de créances impayées, le nombre de procédures de recouvrement...</a:t>
                      </a:r>
                      <a:endParaRPr lang="fr-FR" sz="28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4799269"/>
                  </a:ext>
                </a:extLst>
              </a:tr>
              <a:tr h="11606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Creditmundi</a:t>
                      </a: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(filiale de Ducroire)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pays sont répartis en 3 catégories (de A peu risqué à C risque élevé) selon le niveau du risque que le débiteur privé étranger soit incapable d'exécuter ses obligations ou qu'il s'y soustraie sans motif légal. 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4172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55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8708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Identifier les risques à l’export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012" y="655608"/>
            <a:ext cx="11352362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1.3. Le risque de change</a:t>
            </a:r>
          </a:p>
          <a:p>
            <a:pPr marL="361950" algn="ctr">
              <a:spcBef>
                <a:spcPts val="3000"/>
              </a:spcBef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taux de change est le cours d'une devise (ou monnaie) par rapport à une autre monnaie. </a:t>
            </a:r>
          </a:p>
          <a:p>
            <a:pPr marL="361950" algn="just">
              <a:spcBef>
                <a:spcPts val="30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existe dès que la monnaie dans laquelle l'échange est facturé n'est pas l'euro, car il existe une incertitude sur l'évolution de cette monnaie par rapport à l'euro. 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950" algn="ctr">
              <a:spcBef>
                <a:spcPts val="30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risque n'existe pas pour les pays de la zone euro. </a:t>
            </a:r>
            <a:r>
              <a:rPr lang="fr-FR" sz="2800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298" y="5318170"/>
            <a:ext cx="938727" cy="9000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290" y="5334403"/>
            <a:ext cx="900000" cy="9000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7011" y="5318170"/>
            <a:ext cx="900000" cy="9000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011" y="5318170"/>
            <a:ext cx="900000" cy="900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252" y="5318170"/>
            <a:ext cx="737349" cy="9000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806" y="5318170"/>
            <a:ext cx="900000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71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87084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Identifier les risques à l’export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584775"/>
            <a:ext cx="105846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1.4. S’informer sur les risques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1CC38AEF-79BF-5B18-8A6C-D829CF0393E7}"/>
              </a:ext>
            </a:extLst>
          </p:cNvPr>
          <p:cNvSpPr txBox="1"/>
          <p:nvPr/>
        </p:nvSpPr>
        <p:spPr>
          <a:xfrm>
            <a:off x="532326" y="1575515"/>
            <a:ext cx="1058461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L’entreprise qui travaille à l’export doit mettre en place une veille destinée à identifier les risques potentiels afin de prendre les mesures adaptées aux diverses situations rencontrées.  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Image 7" descr="Une image contenant table&#10;&#10;Description générée automatiquement">
            <a:extLst>
              <a:ext uri="{FF2B5EF4-FFF2-40B4-BE49-F238E27FC236}">
                <a16:creationId xmlns:a16="http://schemas.microsoft.com/office/drawing/2014/main" id="{5388DC37-4DB5-CC21-7399-3FCBEFA8A6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326" y="3026535"/>
            <a:ext cx="10713816" cy="294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85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246</TotalTime>
  <Words>538</Words>
  <Application>Microsoft Office PowerPoint</Application>
  <PresentationFormat>Grand écran</PresentationFormat>
  <Paragraphs>48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Wingdings</vt:lpstr>
      <vt:lpstr>Wingdings 3</vt:lpstr>
      <vt:lpstr>Ion</vt:lpstr>
      <vt:lpstr>Chap. 21 – Les risques liés aux échanges internationaux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47</cp:revision>
  <dcterms:created xsi:type="dcterms:W3CDTF">2014-01-14T07:42:30Z</dcterms:created>
  <dcterms:modified xsi:type="dcterms:W3CDTF">2023-03-24T19:54:11Z</dcterms:modified>
</cp:coreProperties>
</file>