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8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9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4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1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0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8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7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1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9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41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6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47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3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25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3" y="6092866"/>
            <a:ext cx="993735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8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22772B73-DF24-47C8-8BD3-A1BE865D9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" y="1"/>
            <a:ext cx="8825658" cy="100330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12 - Gérer la TVA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4. La TVA extracommunautaire (hors UE)</a:t>
            </a:r>
            <a:endParaRPr lang="fr-F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5F73F7-4466-4CE4-9433-F2B8291DC30D}"/>
              </a:ext>
            </a:extLst>
          </p:cNvPr>
          <p:cNvSpPr/>
          <p:nvPr/>
        </p:nvSpPr>
        <p:spPr>
          <a:xfrm>
            <a:off x="743838" y="1676366"/>
            <a:ext cx="1077381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0"/>
              </a:spcAft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opérations réalisées </a:t>
            </a:r>
          </a:p>
          <a:p>
            <a:pPr algn="ctr">
              <a:spcBef>
                <a:spcPts val="3000"/>
              </a:spcBef>
              <a:spcAft>
                <a:spcPts val="0"/>
              </a:spcAft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des entreprises </a:t>
            </a: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situées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hors Union européenne (importations et exportations)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Bef>
                <a:spcPts val="3000"/>
              </a:spcBef>
              <a:spcAft>
                <a:spcPts val="0"/>
              </a:spcAft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obéissent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à des règles comptables et fiscales spécifiques, notamment en matière de </a:t>
            </a: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TVA.</a:t>
            </a:r>
            <a:endParaRPr lang="fr-FR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4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78D25-51A4-564B-4E5C-02402D05B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59456E92-B219-0679-DC68-E72D28D66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" y="1"/>
            <a:ext cx="8825658" cy="100330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12 - Gérer la TVA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4. La TVA extracommunautaire (hors UE)</a:t>
            </a:r>
            <a:endParaRPr lang="fr-F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2609611-61BA-22DA-1A8B-D36102D9870D}"/>
              </a:ext>
            </a:extLst>
          </p:cNvPr>
          <p:cNvSpPr txBox="1"/>
          <p:nvPr/>
        </p:nvSpPr>
        <p:spPr>
          <a:xfrm>
            <a:off x="473783" y="1452405"/>
            <a:ext cx="1112914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4.1. Les achats auprès d’un fournisseur hors UE (importations)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Principe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Lorsqu’une entreprise française achète des biens à un fournisseur situé hors UE (ex. Canada, États-Unis, Chine) :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SzPts val="10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facture du fournisseur est généralement établie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hors TVA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SzPts val="10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droits de douane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peuvent être dus.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SzPts val="10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TVA à l’importation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est calculée par les services douaniers français.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TVA est calculée sur le coût d’achat =&gt; Prix d’achat + frais de transport + assurance + droits de douane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77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0939-2CDD-40B6-D0D1-708C7A96C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FF2E797C-40F2-C3CC-796F-6732C260B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" y="1"/>
            <a:ext cx="8825658" cy="100330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12 - Gérer la TVA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4. La TVA extracommunautaire (hors UE)</a:t>
            </a:r>
            <a:endParaRPr lang="fr-F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B12E906-3D76-FEC1-48C4-164C288370B0}"/>
              </a:ext>
            </a:extLst>
          </p:cNvPr>
          <p:cNvSpPr txBox="1"/>
          <p:nvPr/>
        </p:nvSpPr>
        <p:spPr>
          <a:xfrm>
            <a:off x="368365" y="1265108"/>
            <a:ext cx="61283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criture comptables</a:t>
            </a:r>
            <a:endParaRPr lang="fr-F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568F60E-8FE6-FE47-89B0-0F70ACEC9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93" y="1973979"/>
            <a:ext cx="9257078" cy="2910042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ED35F06-D118-B04E-5786-5B2FDE3C8187}"/>
              </a:ext>
            </a:extLst>
          </p:cNvPr>
          <p:cNvSpPr txBox="1"/>
          <p:nvPr/>
        </p:nvSpPr>
        <p:spPr>
          <a:xfrm>
            <a:off x="103340" y="5192782"/>
            <a:ext cx="111987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buSzPts val="1000"/>
            </a:pP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TVA est calculée sur le montant des achats plus les droits de douane</a:t>
            </a:r>
            <a:endParaRPr lang="fr-FR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3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3C030-8D59-4AB7-59CC-1B1763BFB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8522D46-3252-324D-A738-2B3557663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" y="1"/>
            <a:ext cx="8825658" cy="100330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12 - Gérer la TVA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4. La TVA extracommunautaire (hors UE)</a:t>
            </a:r>
            <a:endParaRPr lang="fr-F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F43C3D2-DD31-18D0-8DB4-C83F25B639F4}"/>
              </a:ext>
            </a:extLst>
          </p:cNvPr>
          <p:cNvSpPr txBox="1"/>
          <p:nvPr/>
        </p:nvSpPr>
        <p:spPr>
          <a:xfrm>
            <a:off x="431932" y="1087265"/>
            <a:ext cx="11328135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4.2. Les ventes à des clients hors UE (exportations)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Principe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ventes de biens à destination d’un pays hors UE sont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exonérées de TVA française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(article 262 du CGI), à condition de pouvoir justifier la sortie effective du territoire (document douanier).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facture est émise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HT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Aucune TVA collectée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Écriture comptable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7CB65FB-1094-C4AA-176D-03C0E5511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96" y="4864964"/>
            <a:ext cx="9669141" cy="130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41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EA060-1866-7D47-5433-B5472039A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F6C246A-7AD6-1C2B-34D9-0FD8B9A3D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" y="1"/>
            <a:ext cx="8825658" cy="100330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12 - Gérer la TVA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4. La TVA extracommunautaire (hors UE)</a:t>
            </a:r>
            <a:endParaRPr lang="fr-F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3CE007-256C-DD5F-786E-BAD301EB3941}"/>
              </a:ext>
            </a:extLst>
          </p:cNvPr>
          <p:cNvSpPr txBox="1"/>
          <p:nvPr/>
        </p:nvSpPr>
        <p:spPr>
          <a:xfrm>
            <a:off x="322172" y="1602645"/>
            <a:ext cx="1177349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fr-F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Points de vigilance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800"/>
              </a:spcBef>
              <a:buFont typeface="Wingdings" panose="05000000000000000000" pitchFamily="2" charset="2"/>
              <a:buChar char=""/>
              <a:tabLst>
                <a:tab pos="228600" algn="l"/>
              </a:tabLst>
            </a:pP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Conserver les justificatifs douaniers (DAU, documents d’export).</a:t>
            </a:r>
            <a:endParaRPr lang="fr-F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1800"/>
              </a:spcBef>
              <a:buFont typeface="Wingdings" panose="05000000000000000000" pitchFamily="2" charset="2"/>
              <a:buChar char=""/>
              <a:tabLst>
                <a:tab pos="228600" algn="l"/>
              </a:tabLst>
            </a:pP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Vérifier l’application correcte des Incoterms (impact sur les frais).</a:t>
            </a:r>
            <a:endParaRPr lang="fr-F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1800"/>
              </a:spcBef>
              <a:buFont typeface="Wingdings" panose="05000000000000000000" pitchFamily="2" charset="2"/>
              <a:buChar char=""/>
              <a:tabLst>
                <a:tab pos="228600" algn="l"/>
              </a:tabLst>
            </a:pP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Bien distinguer opérations </a:t>
            </a: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UE (autoliquidation intracommunautaire)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et </a:t>
            </a: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hors UE (import/export)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fr-F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30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282</TotalTime>
  <Words>315</Words>
  <Application>Microsoft Office PowerPoint</Application>
  <PresentationFormat>Grand écran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Century Gothic</vt:lpstr>
      <vt:lpstr>Symbol</vt:lpstr>
      <vt:lpstr>Times New Roman</vt:lpstr>
      <vt:lpstr>Wingdings</vt:lpstr>
      <vt:lpstr>Wingdings 3</vt:lpstr>
      <vt:lpstr>Ion</vt:lpstr>
      <vt:lpstr>Chap. 12 - Gérer la TVA 4. La TVA extracommunautaire (hors UE)</vt:lpstr>
      <vt:lpstr>Chap. 12 - Gérer la TVA 4. La TVA extracommunautaire (hors UE)</vt:lpstr>
      <vt:lpstr>Chap. 12 - Gérer la TVA 4. La TVA extracommunautaire (hors UE)</vt:lpstr>
      <vt:lpstr>Chap. 12 - Gérer la TVA 4. La TVA extracommunautaire (hors UE)</vt:lpstr>
      <vt:lpstr>Chap. 12 - Gérer la TVA 4. La TVA extracommunautaire (hors UE)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46</cp:revision>
  <dcterms:created xsi:type="dcterms:W3CDTF">2014-01-14T07:42:30Z</dcterms:created>
  <dcterms:modified xsi:type="dcterms:W3CDTF">2026-02-23T13:48:47Z</dcterms:modified>
</cp:coreProperties>
</file>