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57" r:id="rId2"/>
    <p:sldId id="260" r:id="rId3"/>
    <p:sldId id="262" r:id="rId4"/>
    <p:sldId id="261" r:id="rId5"/>
    <p:sldId id="259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8603FDC-E32A-4AB5-989C-0864C3EAD2B8}" styleName="Style à thème 2 - Accentuation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5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2"/>
            <a:ext cx="8825659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2938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9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3447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1411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1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1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9072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5887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61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5" y="2667000"/>
            <a:ext cx="294679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1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1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3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23/03/2023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3753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1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3"/>
            <a:ext cx="294005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6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5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2"/>
            <a:ext cx="293440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1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701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6" y="4827210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3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23/03/2023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0317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6351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3" y="430215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4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3891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7883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2861735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6413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3" y="2060577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4" y="2056093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4030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3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6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6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23/03/2023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8365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23/03/2023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8476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23/03/2023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8830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2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23/03/2023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8250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7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7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9872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1" y="2669687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1" y="2892349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3" y="6092866"/>
            <a:ext cx="993735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2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20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41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23/03/2023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5" y="322529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2" y="295731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69830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  <p:sldLayoutId id="2147483803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1">
            <a:extLst>
              <a:ext uri="{FF2B5EF4-FFF2-40B4-BE49-F238E27FC236}">
                <a16:creationId xmlns:a16="http://schemas.microsoft.com/office/drawing/2014/main" id="{22772B73-DF24-47C8-8BD3-A1BE865D97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500" y="1"/>
            <a:ext cx="8825658" cy="1003300"/>
          </a:xfrm>
        </p:spPr>
        <p:txBody>
          <a:bodyPr>
            <a:normAutofit fontScale="90000"/>
          </a:bodyPr>
          <a:lstStyle/>
          <a:p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Chap. 12 - Gérer la TVA</a:t>
            </a:r>
            <a:b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3100" b="1" dirty="0">
                <a:latin typeface="Arial" panose="020B0604020202020204" pitchFamily="34" charset="0"/>
                <a:cs typeface="Arial" panose="020B0604020202020204" pitchFamily="34" charset="0"/>
              </a:rPr>
              <a:t>3. La TVA intracommunautaire</a:t>
            </a:r>
            <a:endParaRPr lang="fr-FR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95F73F7-4466-4CE4-9433-F2B8291DC30D}"/>
              </a:ext>
            </a:extLst>
          </p:cNvPr>
          <p:cNvSpPr/>
          <p:nvPr/>
        </p:nvSpPr>
        <p:spPr>
          <a:xfrm>
            <a:off x="1346200" y="1676366"/>
            <a:ext cx="9613900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3000"/>
              </a:spcBef>
              <a:spcAft>
                <a:spcPts val="0"/>
              </a:spcAft>
            </a:pP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opérations réalisées avec des entreprises situées en Europe sont soumises à des règles fiscales particulières et sont soumises à la TVA intracommunautaires. </a:t>
            </a:r>
          </a:p>
          <a:p>
            <a:pPr algn="just">
              <a:spcBef>
                <a:spcPts val="3000"/>
              </a:spcBef>
              <a:spcAft>
                <a:spcPts val="0"/>
              </a:spcAft>
            </a:pP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TVA est payée par l’acheteur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342900" indent="-342900" algn="just">
              <a:spcBef>
                <a:spcPts val="3000"/>
              </a:spcBef>
              <a:spcAft>
                <a:spcPts val="0"/>
              </a:spcAft>
              <a:buFont typeface="Symbol" panose="05050102010706020507" pitchFamily="18" charset="2"/>
              <a:buChar char="Þ"/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vendeur n’a donc pas à la faire apparaitre sur ses factures.</a:t>
            </a:r>
          </a:p>
          <a:p>
            <a:pPr marL="342900" indent="-342900" algn="just">
              <a:spcBef>
                <a:spcPts val="3000"/>
              </a:spcBef>
              <a:spcAft>
                <a:spcPts val="0"/>
              </a:spcAft>
              <a:buFont typeface="Symbol" panose="05050102010706020507" pitchFamily="18" charset="2"/>
              <a:buChar char="Þ"/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factures d’achats sont réalisées hors taxe et une écriture complémentaire de TVA est enregistrée sur les achats.</a:t>
            </a:r>
          </a:p>
        </p:txBody>
      </p:sp>
    </p:spTree>
    <p:extLst>
      <p:ext uri="{BB962C8B-B14F-4D97-AF65-F5344CB8AC3E}">
        <p14:creationId xmlns:p14="http://schemas.microsoft.com/office/powerpoint/2010/main" val="2588045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7066" y="1371600"/>
            <a:ext cx="624264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Enregistrement d’une vente</a:t>
            </a:r>
            <a:endParaRPr lang="fr-FR" sz="32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La facture suivante est envoyée à un client italien. </a:t>
            </a:r>
          </a:p>
          <a:p>
            <a:pPr marL="342900" indent="-342900">
              <a:spcBef>
                <a:spcPts val="1200"/>
              </a:spcBef>
              <a:buFont typeface="Symbol" panose="05050102010706020507" pitchFamily="18" charset="2"/>
              <a:buChar char="Þ"/>
            </a:pP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Elle ne fait pas apparaître la TVA</a:t>
            </a:r>
          </a:p>
          <a:p>
            <a:pPr marL="342900" indent="-342900">
              <a:spcBef>
                <a:spcPts val="1200"/>
              </a:spcBef>
              <a:buFont typeface="Symbol" panose="05050102010706020507" pitchFamily="18" charset="2"/>
              <a:buChar char="Þ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Son numéro de TVA intracommunautaire doit être indiqué. </a:t>
            </a: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22772B73-DF24-47C8-8BD3-A1BE865D97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500" y="1"/>
            <a:ext cx="8825658" cy="1003300"/>
          </a:xfrm>
        </p:spPr>
        <p:txBody>
          <a:bodyPr>
            <a:normAutofit fontScale="90000"/>
          </a:bodyPr>
          <a:lstStyle/>
          <a:p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Chap. 12 - Gérer la TVA</a:t>
            </a:r>
            <a:b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3100" b="1" dirty="0">
                <a:latin typeface="Arial" panose="020B0604020202020204" pitchFamily="34" charset="0"/>
                <a:cs typeface="Arial" panose="020B0604020202020204" pitchFamily="34" charset="0"/>
              </a:rPr>
              <a:t>3. La TVA intracommunautaire</a:t>
            </a:r>
            <a:endParaRPr lang="fr-FR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E64FFAFC-172C-4AFC-882C-00ACCB9619A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4163" y="1371600"/>
            <a:ext cx="5232944" cy="4309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913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7066" y="1371600"/>
            <a:ext cx="624264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Enregistrement d’une vente</a:t>
            </a:r>
            <a:endParaRPr lang="fr-FR" sz="32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22772B73-DF24-47C8-8BD3-A1BE865D97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500" y="1"/>
            <a:ext cx="8825658" cy="1003300"/>
          </a:xfrm>
        </p:spPr>
        <p:txBody>
          <a:bodyPr>
            <a:normAutofit fontScale="90000"/>
          </a:bodyPr>
          <a:lstStyle/>
          <a:p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Chap. 12 - Gérer la TVA</a:t>
            </a:r>
            <a:b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3100" b="1" dirty="0">
                <a:latin typeface="Arial" panose="020B0604020202020204" pitchFamily="34" charset="0"/>
                <a:cs typeface="Arial" panose="020B0604020202020204" pitchFamily="34" charset="0"/>
              </a:rPr>
              <a:t>3. La TVA intracommunautaire</a:t>
            </a:r>
            <a:endParaRPr lang="fr-FR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E64FFAFC-172C-4AFC-882C-00ACCB9619A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2368" y="382933"/>
            <a:ext cx="4834363" cy="398148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5ABB1D57-ABB7-47D3-90B9-5391998CCA39}"/>
              </a:ext>
            </a:extLst>
          </p:cNvPr>
          <p:cNvSpPr/>
          <p:nvPr/>
        </p:nvSpPr>
        <p:spPr>
          <a:xfrm>
            <a:off x="280979" y="4080522"/>
            <a:ext cx="52507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L’écriture comptable est la suivante : 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D4B0190A-13EA-458E-B372-27D8A543BC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7217" y="4839347"/>
            <a:ext cx="9597565" cy="929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571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04788" y="1125365"/>
            <a:ext cx="5485843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Enregistrement d’un achat </a:t>
            </a:r>
            <a:endParaRPr lang="fr-FR" sz="32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En ce qui concerne les importations, la TVA est perçue par l’état lors des opérations de dédouanement. </a:t>
            </a:r>
          </a:p>
          <a:p>
            <a:pPr>
              <a:spcBef>
                <a:spcPts val="1200"/>
              </a:spcBef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La TVA est enregistrée dans le compte 4452 TVA intracommunautaire et dans le compte 4456 TVA déductible. </a:t>
            </a:r>
          </a:p>
          <a:p>
            <a:pPr>
              <a:spcBef>
                <a:spcPts val="1200"/>
              </a:spcBef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La facture suivante provient d’un fournisseur irlandais. </a:t>
            </a:r>
          </a:p>
          <a:p>
            <a:pPr marL="342900" indent="-342900">
              <a:spcBef>
                <a:spcPts val="1200"/>
              </a:spcBef>
              <a:buFont typeface="Symbol" panose="05050102010706020507" pitchFamily="18" charset="2"/>
              <a:buChar char="Þ"/>
            </a:pPr>
            <a:r>
              <a:rPr lang="fr-FR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TVA n’apparait pas sur la facture</a:t>
            </a:r>
          </a:p>
          <a:p>
            <a:pPr marL="342900" indent="-342900">
              <a:spcBef>
                <a:spcPts val="1200"/>
              </a:spcBef>
              <a:buFont typeface="Symbol" panose="05050102010706020507" pitchFamily="18" charset="2"/>
              <a:buChar char="Þ"/>
            </a:pPr>
            <a:r>
              <a:rPr lang="fr-FR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numéro de TVA intracommunautaire est indiqué. </a:t>
            </a:r>
            <a:endParaRPr lang="fr-FR" sz="24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22772B73-DF24-47C8-8BD3-A1BE865D97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500" y="1"/>
            <a:ext cx="8825658" cy="1003300"/>
          </a:xfrm>
        </p:spPr>
        <p:txBody>
          <a:bodyPr>
            <a:normAutofit fontScale="90000"/>
          </a:bodyPr>
          <a:lstStyle/>
          <a:p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Chap. 12 - Gérer la TVA</a:t>
            </a:r>
            <a:b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3100" b="1" dirty="0">
                <a:latin typeface="Arial" panose="020B0604020202020204" pitchFamily="34" charset="0"/>
                <a:cs typeface="Arial" panose="020B0604020202020204" pitchFamily="34" charset="0"/>
              </a:rPr>
              <a:t>3. La TVA intracommunautaire</a:t>
            </a:r>
            <a:endParaRPr lang="fr-FR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 5" descr="Une image contenant capture d’écran&#10;&#10;Description générée automatiquement">
            <a:extLst>
              <a:ext uri="{FF2B5EF4-FFF2-40B4-BE49-F238E27FC236}">
                <a16:creationId xmlns:a16="http://schemas.microsoft.com/office/drawing/2014/main" id="{7E4D19A8-BB44-4C9C-83B2-8F924971C5F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8242" y="2432855"/>
            <a:ext cx="6157833" cy="3995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178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9267" y="101602"/>
            <a:ext cx="8825658" cy="634999"/>
          </a:xfrm>
        </p:spPr>
        <p:txBody>
          <a:bodyPr>
            <a:normAutofit/>
          </a:bodyPr>
          <a:lstStyle/>
          <a:p>
            <a:r>
              <a:rPr lang="fr-FR" sz="3200" b="1" dirty="0"/>
              <a:t>3. TVA intracommunautaire</a:t>
            </a:r>
            <a:endParaRPr lang="fr-FR" sz="5400" dirty="0"/>
          </a:p>
        </p:txBody>
      </p:sp>
      <p:sp>
        <p:nvSpPr>
          <p:cNvPr id="5" name="Rectangle 4"/>
          <p:cNvSpPr/>
          <p:nvPr/>
        </p:nvSpPr>
        <p:spPr>
          <a:xfrm>
            <a:off x="499534" y="1126067"/>
            <a:ext cx="1078653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Enregistrement de l’achat </a:t>
            </a:r>
            <a:endParaRPr lang="fr-FR" sz="32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La TVA est enregistrée dans le compte 4452 TVA intracommunautaire et dans le compte 4456 TVA déductible. </a:t>
            </a: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0165988"/>
              </p:ext>
            </p:extLst>
          </p:nvPr>
        </p:nvGraphicFramePr>
        <p:xfrm>
          <a:off x="1206923" y="2901217"/>
          <a:ext cx="9452483" cy="2237585"/>
        </p:xfrm>
        <a:graphic>
          <a:graphicData uri="http://schemas.openxmlformats.org/drawingml/2006/table">
            <a:tbl>
              <a:tblPr firstRow="1" firstCol="1" bandRow="1">
                <a:tableStyleId>{5DA37D80-6434-44D0-A028-1B22A696006F}</a:tableStyleId>
              </a:tblPr>
              <a:tblGrid>
                <a:gridCol w="16909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6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876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87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87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2931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Date</a:t>
                      </a:r>
                      <a:endParaRPr lang="fr-FR" sz="2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Compte</a:t>
                      </a:r>
                      <a:endParaRPr lang="fr-FR" sz="2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Libellé</a:t>
                      </a:r>
                      <a:endParaRPr lang="fr-FR" sz="2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Débit</a:t>
                      </a:r>
                      <a:endParaRPr lang="fr-FR" sz="2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Crédit</a:t>
                      </a:r>
                      <a:endParaRPr lang="fr-FR" sz="2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9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26/11/20xx</a:t>
                      </a:r>
                      <a:endParaRPr lang="fr-FR" sz="2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607000</a:t>
                      </a:r>
                      <a:endParaRPr lang="fr-FR" sz="2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Achats marchandise</a:t>
                      </a:r>
                      <a:endParaRPr lang="fr-FR" sz="2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24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1 032,00</a:t>
                      </a:r>
                      <a:endParaRPr lang="fr-FR" sz="24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24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9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4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26/11/20xx</a:t>
                      </a:r>
                      <a:endParaRPr lang="fr-FR" sz="24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4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445660</a:t>
                      </a:r>
                      <a:endParaRPr lang="fr-FR" sz="24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TVA déductibles sur ABS</a:t>
                      </a:r>
                      <a:endParaRPr lang="fr-FR" sz="2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206,40</a:t>
                      </a:r>
                      <a:endParaRPr lang="fr-FR" sz="2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24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29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4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26/11/20xx</a:t>
                      </a:r>
                      <a:endParaRPr lang="fr-FR" sz="24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4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401100</a:t>
                      </a:r>
                      <a:endParaRPr lang="fr-FR" sz="24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Fournisseurs ARTOTAL</a:t>
                      </a:r>
                      <a:endParaRPr lang="fr-FR" sz="2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2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1 032,00</a:t>
                      </a:r>
                      <a:endParaRPr lang="fr-FR" sz="2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58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26/11/20xx</a:t>
                      </a:r>
                      <a:endParaRPr lang="fr-FR" sz="2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4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445200</a:t>
                      </a:r>
                      <a:endParaRPr lang="fr-FR" sz="24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4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TVA intracommunautaire</a:t>
                      </a:r>
                      <a:endParaRPr lang="fr-FR" sz="24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24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24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206,40</a:t>
                      </a:r>
                      <a:endParaRPr lang="fr-FR" sz="2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575733" y="5322725"/>
            <a:ext cx="1071033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0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Pour les importations, la TVA est perçue par l’État lors des opérations de dédouanement. Cette TVA est enregistrée dans le compte 4456 – TVA déductibles et peut être déduite de la TVA due. </a:t>
            </a:r>
          </a:p>
        </p:txBody>
      </p:sp>
    </p:spTree>
    <p:extLst>
      <p:ext uri="{BB962C8B-B14F-4D97-AF65-F5344CB8AC3E}">
        <p14:creationId xmlns:p14="http://schemas.microsoft.com/office/powerpoint/2010/main" val="139890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268</TotalTime>
  <Words>311</Words>
  <Application>Microsoft Office PowerPoint</Application>
  <PresentationFormat>Grand écran</PresentationFormat>
  <Paragraphs>50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Symbol</vt:lpstr>
      <vt:lpstr>Wingdings 3</vt:lpstr>
      <vt:lpstr>Ion</vt:lpstr>
      <vt:lpstr>Chap. 12 - Gérer la TVA 3. La TVA intracommunautaire</vt:lpstr>
      <vt:lpstr>Chap. 12 - Gérer la TVA 3. La TVA intracommunautaire</vt:lpstr>
      <vt:lpstr>Chap. 12 - Gérer la TVA 3. La TVA intracommunautaire</vt:lpstr>
      <vt:lpstr>Chap. 12 - Gérer la TVA 3. La TVA intracommunautaire</vt:lpstr>
      <vt:lpstr>3. TVA intracommunautaire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</dc:title>
  <dc:creator>Claude Terrier</dc:creator>
  <cp:lastModifiedBy>Claude Terrier</cp:lastModifiedBy>
  <cp:revision>44</cp:revision>
  <dcterms:created xsi:type="dcterms:W3CDTF">2014-01-14T07:42:30Z</dcterms:created>
  <dcterms:modified xsi:type="dcterms:W3CDTF">2023-03-22T23:01:38Z</dcterms:modified>
</cp:coreProperties>
</file>