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7" r:id="rId2"/>
    <p:sldId id="260" r:id="rId3"/>
    <p:sldId id="262" r:id="rId4"/>
    <p:sldId id="261" r:id="rId5"/>
    <p:sldId id="259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>
            <a:extLst>
              <a:ext uri="{FF2B5EF4-FFF2-40B4-BE49-F238E27FC236}">
                <a16:creationId xmlns:a16="http://schemas.microsoft.com/office/drawing/2014/main" id="{22772B73-DF24-47C8-8BD3-A1BE865D9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0" y="1"/>
            <a:ext cx="8825658" cy="1003300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12 - Gérer la TVA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100" b="1" dirty="0">
                <a:latin typeface="Arial" panose="020B0604020202020204" pitchFamily="34" charset="0"/>
                <a:cs typeface="Arial" panose="020B0604020202020204" pitchFamily="34" charset="0"/>
              </a:rPr>
              <a:t>3. La TVA intracommunautaire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5F73F7-4466-4CE4-9433-F2B8291DC30D}"/>
              </a:ext>
            </a:extLst>
          </p:cNvPr>
          <p:cNvSpPr/>
          <p:nvPr/>
        </p:nvSpPr>
        <p:spPr>
          <a:xfrm>
            <a:off x="1346200" y="1676366"/>
            <a:ext cx="96139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0"/>
              </a:spcBef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opérations réalisées avec des entreprises situées en Europe sont soumises à des règles fiscales particulières et sont soumises à la TVA intracommunautaires. </a:t>
            </a:r>
          </a:p>
          <a:p>
            <a:pPr algn="just">
              <a:spcBef>
                <a:spcPts val="30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TVA est payée par l’acheteur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spcBef>
                <a:spcPts val="30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vendeur n’a donc pas à la faire apparaitre sur ses factures.</a:t>
            </a:r>
          </a:p>
          <a:p>
            <a:pPr marL="342900" indent="-342900" algn="just">
              <a:spcBef>
                <a:spcPts val="30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factures d’achats sont réalisées hors taxe et une écriture complémentaire de TVA est enregistrée sur les achats.</a:t>
            </a:r>
          </a:p>
        </p:txBody>
      </p:sp>
    </p:spTree>
    <p:extLst>
      <p:ext uri="{BB962C8B-B14F-4D97-AF65-F5344CB8AC3E}">
        <p14:creationId xmlns:p14="http://schemas.microsoft.com/office/powerpoint/2010/main" val="258804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7066" y="1371600"/>
            <a:ext cx="624264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Enregistrement d’une vente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La facture suivante est envoyée à un client italien. </a:t>
            </a:r>
          </a:p>
          <a:p>
            <a:pPr marL="342900" indent="-3429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 ne fait pas apparaître la TVA</a:t>
            </a:r>
          </a:p>
          <a:p>
            <a:pPr marL="342900" indent="-3429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Son numéro de TVA intracommunautaire doit être indiqué. 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22772B73-DF24-47C8-8BD3-A1BE865D9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0" y="1"/>
            <a:ext cx="8825658" cy="1003300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12 - Gérer la TVA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100" b="1" dirty="0">
                <a:latin typeface="Arial" panose="020B0604020202020204" pitchFamily="34" charset="0"/>
                <a:cs typeface="Arial" panose="020B0604020202020204" pitchFamily="34" charset="0"/>
              </a:rPr>
              <a:t>3. La TVA intracommunautaire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64FFAFC-172C-4AFC-882C-00ACCB9619A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163" y="1371600"/>
            <a:ext cx="5232944" cy="4309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91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7066" y="1371600"/>
            <a:ext cx="62426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Enregistrement d’une vente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22772B73-DF24-47C8-8BD3-A1BE865D9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0" y="1"/>
            <a:ext cx="8825658" cy="1003300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12 - Gérer la TVA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100" b="1" dirty="0">
                <a:latin typeface="Arial" panose="020B0604020202020204" pitchFamily="34" charset="0"/>
                <a:cs typeface="Arial" panose="020B0604020202020204" pitchFamily="34" charset="0"/>
              </a:rPr>
              <a:t>3. La TVA intracommunautaire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64FFAFC-172C-4AFC-882C-00ACCB9619A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368" y="382933"/>
            <a:ext cx="4834363" cy="398148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ABB1D57-ABB7-47D3-90B9-5391998CCA39}"/>
              </a:ext>
            </a:extLst>
          </p:cNvPr>
          <p:cNvSpPr/>
          <p:nvPr/>
        </p:nvSpPr>
        <p:spPr>
          <a:xfrm>
            <a:off x="280979" y="4080522"/>
            <a:ext cx="5250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L’écriture comptable est la suivante :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4B0190A-13EA-458E-B372-27D8A543BC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217" y="4839347"/>
            <a:ext cx="9597565" cy="92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571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4788" y="1125365"/>
            <a:ext cx="5485843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Enregistrement d’un achat 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En ce qui concerne les importations, la TVA est perçue par l’état lors des opérations de dédouanement. </a:t>
            </a:r>
          </a:p>
          <a:p>
            <a:pPr>
              <a:spcBef>
                <a:spcPts val="1200"/>
              </a:spcBef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La TVA est enregistrée dans le compte 4452 TVA intracommunautaire et dans le compte 4456 TVA déductible. </a:t>
            </a:r>
          </a:p>
          <a:p>
            <a:pPr>
              <a:spcBef>
                <a:spcPts val="1200"/>
              </a:spcBef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La facture suivante provient d’un fournisseur irlandais. </a:t>
            </a:r>
          </a:p>
          <a:p>
            <a:pPr marL="342900" indent="-3429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TVA n’apparait pas sur la facture</a:t>
            </a:r>
          </a:p>
          <a:p>
            <a:pPr marL="342900" indent="-3429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numéro de TVA intracommunautaire est indiqué. </a:t>
            </a:r>
            <a:endParaRPr lang="fr-FR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22772B73-DF24-47C8-8BD3-A1BE865D9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0" y="1"/>
            <a:ext cx="8825658" cy="1003300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12 - Gérer la TVA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100" b="1" dirty="0">
                <a:latin typeface="Arial" panose="020B0604020202020204" pitchFamily="34" charset="0"/>
                <a:cs typeface="Arial" panose="020B0604020202020204" pitchFamily="34" charset="0"/>
              </a:rPr>
              <a:t>3. La TVA intracommunautaire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 5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7E4D19A8-BB44-4C9C-83B2-8F924971C5F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8242" y="2432855"/>
            <a:ext cx="6157833" cy="3995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17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9267" y="101602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3. TVA intracommunautaire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499534" y="1126067"/>
            <a:ext cx="1078653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Enregistrement de l’achat 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La TVA est enregistrée dans le compte 4452 TVA intracommunautaire et dans le compte 4456 TVA déductible. 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165988"/>
              </p:ext>
            </p:extLst>
          </p:nvPr>
        </p:nvGraphicFramePr>
        <p:xfrm>
          <a:off x="1206923" y="2901217"/>
          <a:ext cx="9452483" cy="2237585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690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6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7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87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87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293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fr-FR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Compte</a:t>
                      </a:r>
                      <a:endParaRPr lang="fr-FR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Libellé</a:t>
                      </a:r>
                      <a:endParaRPr lang="fr-FR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Débit</a:t>
                      </a:r>
                      <a:endParaRPr lang="fr-FR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Crédit</a:t>
                      </a:r>
                      <a:endParaRPr lang="fr-FR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9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26/11/20xx</a:t>
                      </a:r>
                      <a:endParaRPr lang="fr-FR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607000</a:t>
                      </a:r>
                      <a:endParaRPr lang="fr-FR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Achats marchandise</a:t>
                      </a:r>
                      <a:endParaRPr lang="fr-FR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1 032,00</a:t>
                      </a:r>
                      <a:endParaRPr lang="fr-FR" sz="2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9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26/11/20xx</a:t>
                      </a:r>
                      <a:endParaRPr lang="fr-FR" sz="2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445660</a:t>
                      </a:r>
                      <a:endParaRPr lang="fr-FR" sz="2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TVA déductibles sur ABS</a:t>
                      </a:r>
                      <a:endParaRPr lang="fr-FR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206,40</a:t>
                      </a:r>
                      <a:endParaRPr lang="fr-FR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9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26/11/20xx</a:t>
                      </a:r>
                      <a:endParaRPr lang="fr-FR" sz="2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401100</a:t>
                      </a:r>
                      <a:endParaRPr lang="fr-FR" sz="2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Fournisseurs ARTOTAL</a:t>
                      </a:r>
                      <a:endParaRPr lang="fr-FR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1 032,00</a:t>
                      </a:r>
                      <a:endParaRPr lang="fr-FR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5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26/11/20xx</a:t>
                      </a:r>
                      <a:endParaRPr lang="fr-FR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445200</a:t>
                      </a:r>
                      <a:endParaRPr lang="fr-FR" sz="2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TVA intracommunautaire</a:t>
                      </a:r>
                      <a:endParaRPr lang="fr-FR" sz="2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206,40</a:t>
                      </a:r>
                      <a:endParaRPr lang="fr-FR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75733" y="5322725"/>
            <a:ext cx="107103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les importations, la TVA est perçue par l’État lors des opérations de dédouanement. Cette TVA est enregistrée dans le compte 4456 – TVA déductibles et peut être déduite de la TVA due. </a:t>
            </a:r>
          </a:p>
        </p:txBody>
      </p:sp>
    </p:spTree>
    <p:extLst>
      <p:ext uri="{BB962C8B-B14F-4D97-AF65-F5344CB8AC3E}">
        <p14:creationId xmlns:p14="http://schemas.microsoft.com/office/powerpoint/2010/main" val="139890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268</TotalTime>
  <Words>311</Words>
  <Application>Microsoft Office PowerPoint</Application>
  <PresentationFormat>Grand écran</PresentationFormat>
  <Paragraphs>50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Symbol</vt:lpstr>
      <vt:lpstr>Wingdings 3</vt:lpstr>
      <vt:lpstr>Ion</vt:lpstr>
      <vt:lpstr>Chap. 12 - Gérer la TVA 3. La TVA intracommunautaire</vt:lpstr>
      <vt:lpstr>Chap. 12 - Gérer la TVA 3. La TVA intracommunautaire</vt:lpstr>
      <vt:lpstr>Chap. 12 - Gérer la TVA 3. La TVA intracommunautaire</vt:lpstr>
      <vt:lpstr>Chap. 12 - Gérer la TVA 3. La TVA intracommunautaire</vt:lpstr>
      <vt:lpstr>3. TVA intracommunautaire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44</cp:revision>
  <dcterms:created xsi:type="dcterms:W3CDTF">2014-01-14T07:42:30Z</dcterms:created>
  <dcterms:modified xsi:type="dcterms:W3CDTF">2023-03-22T23:01:38Z</dcterms:modified>
</cp:coreProperties>
</file>