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60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8603FDC-E32A-4AB5-989C-0864C3EAD2B8}" styleName="Style à thème 2 - Accentuation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22/03/2023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5733" y="1378396"/>
            <a:ext cx="10913534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À chaque fin de mois, la société fait la différence entre la TVA collectée et la TVA payée (déductible). </a:t>
            </a: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TVA collectée &gt; TVA déductible =&gt; TVA due à l’État. </a:t>
            </a:r>
          </a:p>
          <a:p>
            <a:pPr algn="ctr"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TVA collectée &lt; TVA déductible =&gt;  crédit de TVA dû par l’État à la société. </a:t>
            </a:r>
          </a:p>
          <a:p>
            <a:pPr algn="just"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Lorsque l’entreprise a un crédit de TVA, ce dernier est reporté puis soldé sur le mois suivant. </a:t>
            </a:r>
          </a:p>
          <a:p>
            <a:pPr algn="ctr">
              <a:spcBef>
                <a:spcPts val="1200"/>
              </a:spcBef>
            </a:pP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déclaration de TVA doit être faite, en général, dans la quinzaine qui suit la fin du mois correspondant à la déclaration. 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7899293B-044E-48F1-9750-03C4DD72AA27}"/>
              </a:ext>
            </a:extLst>
          </p:cNvPr>
          <p:cNvSpPr txBox="1">
            <a:spLocks/>
          </p:cNvSpPr>
          <p:nvPr/>
        </p:nvSpPr>
        <p:spPr>
          <a:xfrm>
            <a:off x="63500" y="1"/>
            <a:ext cx="8825658" cy="1003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>
                <a:latin typeface="Arial" panose="020B0604020202020204" pitchFamily="34" charset="0"/>
                <a:cs typeface="Arial" panose="020B0604020202020204" pitchFamily="34" charset="0"/>
              </a:rPr>
              <a:t>2. Déclaration de TVA mensuelle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10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73667" y="1378396"/>
            <a:ext cx="10295466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Les comptes qui enregistrent le solde de TVA sont les suivants :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4455 – TVA à décaisser si le solde est en faveur de l’État, </a:t>
            </a:r>
          </a:p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4458 – TVA à régulariser si le solde est en faveur de l’entreprise. 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144236"/>
              </p:ext>
            </p:extLst>
          </p:nvPr>
        </p:nvGraphicFramePr>
        <p:xfrm>
          <a:off x="1202268" y="3276599"/>
          <a:ext cx="9671794" cy="2866146"/>
        </p:xfrm>
        <a:graphic>
          <a:graphicData uri="http://schemas.openxmlformats.org/drawingml/2006/table">
            <a:tbl>
              <a:tblPr firstRow="1" firstCol="1" bandRow="1">
                <a:tableStyleId>{18603FDC-E32A-4AB5-989C-0864C3EAD2B8}</a:tableStyleId>
              </a:tblPr>
              <a:tblGrid>
                <a:gridCol w="1777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5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99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89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7642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</a:t>
                      </a: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Comptes de TVA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Janvier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Février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3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44572 TVA Collectée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78 000</a:t>
                      </a:r>
                      <a:endParaRPr lang="fr-F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67 000</a:t>
                      </a:r>
                      <a:endParaRPr lang="fr-F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2532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44562 TVA déductible sur immobilisations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-12 000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-22 000</a:t>
                      </a:r>
                      <a:endParaRPr lang="fr-F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1493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44566 TVA déductibles sur ABS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-42 000</a:t>
                      </a:r>
                      <a:endParaRPr lang="fr-FR" sz="2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-53 000</a:t>
                      </a:r>
                      <a:endParaRPr lang="fr-F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1493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4455 TVA à décaisser</a:t>
                      </a:r>
                      <a:endParaRPr lang="fr-F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24 000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493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fr-FR" sz="2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4458 TVA à régulariser</a:t>
                      </a:r>
                      <a:endParaRPr lang="fr-F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8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r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fr-FR" sz="2000" b="1" kern="1200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8 000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BF3D28A7-9913-4CF5-9B8D-1F3C71D4CE4F}"/>
              </a:ext>
            </a:extLst>
          </p:cNvPr>
          <p:cNvSpPr txBox="1">
            <a:spLocks/>
          </p:cNvSpPr>
          <p:nvPr/>
        </p:nvSpPr>
        <p:spPr>
          <a:xfrm>
            <a:off x="63500" y="1"/>
            <a:ext cx="8825658" cy="10033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>
                <a:latin typeface="Arial" panose="020B0604020202020204" pitchFamily="34" charset="0"/>
                <a:cs typeface="Arial" panose="020B0604020202020204" pitchFamily="34" charset="0"/>
              </a:rPr>
              <a:t>2. Déclaration de TVA mensuelle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333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011531"/>
              </p:ext>
            </p:extLst>
          </p:nvPr>
        </p:nvGraphicFramePr>
        <p:xfrm>
          <a:off x="584201" y="1295401"/>
          <a:ext cx="10739967" cy="438912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15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6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20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8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89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961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Écriture de janvier passée début février</a:t>
                      </a:r>
                      <a:endParaRPr lang="fr-FR" sz="3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Cpte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Libellé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Débit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44572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collectée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78 000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déductible sur immobilisations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12 000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44566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déductible sur ABS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42 000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44550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à décaisser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24 000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961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Écriture de février passée début mars</a:t>
                      </a:r>
                      <a:endParaRPr lang="fr-FR" sz="3200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N° Cpte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Libellé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Débit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44572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Collectée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67 000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44562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déductible sur immobilisations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22 000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44566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déductible sur ABS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53 000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9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4458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TVA à régulariser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8 000</a:t>
                      </a:r>
                      <a:endParaRPr lang="fr-FR" sz="3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3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CB7828BA-3A35-4E4A-92DF-C66786131A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2. Déclaration de TVA mensuelle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207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57419" y="1635139"/>
            <a:ext cx="107188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collectée n’a pas la même date d’exigibilité, selon qu’elle concerne des livraisons de biens ou des prestations de services. </a:t>
            </a:r>
          </a:p>
          <a:p>
            <a:pPr marL="342900" lvl="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sur les ventes de biens est à déclarer à la date de la livraison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(TVA SUR LES DÉBITS). </a:t>
            </a:r>
          </a:p>
          <a:p>
            <a:pPr marL="342900" lvl="0" indent="-3429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TVA sur les prestations de services est à déclarer à la date d’encaissement de la prestation </a:t>
            </a:r>
            <a:r>
              <a:rPr lang="fr-FR" sz="24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(TVA SUR LES ENCAISSEMENTS). </a:t>
            </a:r>
          </a:p>
          <a:p>
            <a:pPr marL="342900" lvl="0" indent="-342900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L’entreprise peut également opter pour une TVA sur les débits pour toutes ses activités. 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29D1FADB-B149-4D4F-B027-58ED77759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2. Déclaration de TVA mensuelle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65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8666" y="1650999"/>
            <a:ext cx="11099801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ITC Century Std Light"/>
              </a:rPr>
              <a:t>Sur la déclaration fiscale, les montants sont arrondis à l’entier. </a:t>
            </a:r>
          </a:p>
          <a:p>
            <a:pPr marL="457200" indent="-457200" algn="ctr">
              <a:spcBef>
                <a:spcPts val="1800"/>
              </a:spcBef>
              <a:spcAft>
                <a:spcPts val="0"/>
              </a:spcAft>
              <a:buFont typeface="Symbol" panose="05050102010706020507" pitchFamily="18" charset="2"/>
              <a:buChar char="Þ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ITC Century Std Light"/>
              </a:rPr>
              <a:t>Dès lors, l’écriture de TVA peut ne pas être soldée. </a:t>
            </a:r>
          </a:p>
          <a:p>
            <a:pPr marL="457200" indent="-457200">
              <a:spcBef>
                <a:spcPts val="30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ITC Century Std Light"/>
              </a:rPr>
              <a:t>Si la différence est favorable à l’entreprise, utiliser le compte : 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ITC Century Std Light"/>
              </a:rPr>
              <a:t>758 – Produits divers de gestion courante,</a:t>
            </a:r>
          </a:p>
          <a:p>
            <a:pPr marL="457200" indent="-457200">
              <a:spcBef>
                <a:spcPts val="180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ITC Century Std Light"/>
              </a:rPr>
              <a:t>sinon utiliser le compte : </a:t>
            </a:r>
          </a:p>
          <a:p>
            <a:pPr algn="ctr">
              <a:spcBef>
                <a:spcPts val="1800"/>
              </a:spcBef>
              <a:spcAft>
                <a:spcPts val="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Calibri" panose="020F0502020204030204" pitchFamily="34" charset="0"/>
                <a:cs typeface="ITC Century Std Light"/>
              </a:rPr>
              <a:t>658 – Charges diverses de gestion courante.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8E3098C5-00E0-4D86-AC4A-9A05338D0A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500" y="1"/>
            <a:ext cx="8825658" cy="1003300"/>
          </a:xfrm>
        </p:spPr>
        <p:txBody>
          <a:bodyPr>
            <a:normAutofit fontScale="90000"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12 - Gérer la TVA</a:t>
            </a:r>
            <a:b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100" b="1" dirty="0">
                <a:latin typeface="Arial" panose="020B0604020202020204" pitchFamily="34" charset="0"/>
                <a:cs typeface="Arial" panose="020B0604020202020204" pitchFamily="34" charset="0"/>
              </a:rPr>
              <a:t>2. Déclaration de TVA mensuelle</a:t>
            </a:r>
            <a:endParaRPr lang="fr-F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01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259</TotalTime>
  <Words>487</Words>
  <Application>Microsoft Office PowerPoint</Application>
  <PresentationFormat>Grand écran</PresentationFormat>
  <Paragraphs>95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Century Gothic</vt:lpstr>
      <vt:lpstr>Symbol</vt:lpstr>
      <vt:lpstr>Wingdings</vt:lpstr>
      <vt:lpstr>Wingdings 3</vt:lpstr>
      <vt:lpstr>Ion</vt:lpstr>
      <vt:lpstr>Présentation PowerPoint</vt:lpstr>
      <vt:lpstr>Présentation PowerPoint</vt:lpstr>
      <vt:lpstr>Chap. 12 - Gérer la TVA 2. Déclaration de TVA mensuelle</vt:lpstr>
      <vt:lpstr>Chap. 12 - Gérer la TVA 2. Déclaration de TVA mensuelle</vt:lpstr>
      <vt:lpstr>Chap. 12 - Gérer la TVA 2. Déclaration de TVA mensuelle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43</cp:revision>
  <dcterms:created xsi:type="dcterms:W3CDTF">2014-01-14T07:42:30Z</dcterms:created>
  <dcterms:modified xsi:type="dcterms:W3CDTF">2023-03-22T23:00:04Z</dcterms:modified>
</cp:coreProperties>
</file>