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0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5733" y="1378396"/>
            <a:ext cx="1091353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chaque fin de mois, la société fait la différence entre la TVA collectée et la TVA payée (déductible). </a:t>
            </a:r>
          </a:p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TVA collectée &gt; TVA déductible =&gt; TVA due à l’État. </a:t>
            </a:r>
          </a:p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TVA collectée &lt; TVA déductible =&gt;  crédit de TVA dû par l’État à la société.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Lorsque l’entreprise a un crédit de TVA, ce dernier est reporté puis soldé sur le mois suivant. </a:t>
            </a:r>
          </a:p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déclaration de TVA doit être faite, en général, dans la quinzaine qui suit la fin du mois correspondant à la déclaration. 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899293B-044E-48F1-9750-03C4DD72AA27}"/>
              </a:ext>
            </a:extLst>
          </p:cNvPr>
          <p:cNvSpPr txBox="1">
            <a:spLocks/>
          </p:cNvSpPr>
          <p:nvPr/>
        </p:nvSpPr>
        <p:spPr>
          <a:xfrm>
            <a:off x="63500" y="1"/>
            <a:ext cx="8825658" cy="1003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>
                <a:latin typeface="Arial" panose="020B0604020202020204" pitchFamily="34" charset="0"/>
                <a:cs typeface="Arial" panose="020B0604020202020204" pitchFamily="34" charset="0"/>
              </a:rPr>
              <a:t>2. Déclaration de TVA mensuelle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0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3667" y="1378396"/>
            <a:ext cx="1029546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comptes qui enregistrent le solde de TVA sont les suivants :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4455 – TVA à décaisser si le solde est en faveur de l’État,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4458 – TVA à régulariser si le solde est en faveur de l’entreprise.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144236"/>
              </p:ext>
            </p:extLst>
          </p:nvPr>
        </p:nvGraphicFramePr>
        <p:xfrm>
          <a:off x="1202268" y="3276599"/>
          <a:ext cx="9671794" cy="2866146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177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5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642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Comptes de TVA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Janvier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Février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9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44572 TVA Collectée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78 000</a:t>
                      </a:r>
                      <a:endParaRPr lang="fr-F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67 000</a:t>
                      </a:r>
                      <a:endParaRPr lang="fr-F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3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44562 TVA déductible sur immobilisations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-12 000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-22 000</a:t>
                      </a:r>
                      <a:endParaRPr lang="fr-F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49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44566 TVA déductibles sur ABS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-42 000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-53 000</a:t>
                      </a:r>
                      <a:endParaRPr lang="fr-F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9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4455 TVA à décaisser</a:t>
                      </a:r>
                      <a:endParaRPr lang="fr-F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9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4458 TVA à régulariser</a:t>
                      </a:r>
                      <a:endParaRPr lang="fr-F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BF3D28A7-9913-4CF5-9B8D-1F3C71D4CE4F}"/>
              </a:ext>
            </a:extLst>
          </p:cNvPr>
          <p:cNvSpPr txBox="1">
            <a:spLocks/>
          </p:cNvSpPr>
          <p:nvPr/>
        </p:nvSpPr>
        <p:spPr>
          <a:xfrm>
            <a:off x="63500" y="1"/>
            <a:ext cx="8825658" cy="1003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>
                <a:latin typeface="Arial" panose="020B0604020202020204" pitchFamily="34" charset="0"/>
                <a:cs typeface="Arial" panose="020B0604020202020204" pitchFamily="34" charset="0"/>
              </a:rPr>
              <a:t>2. Déclaration de TVA mensuelle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3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11531"/>
              </p:ext>
            </p:extLst>
          </p:nvPr>
        </p:nvGraphicFramePr>
        <p:xfrm>
          <a:off x="584201" y="1295401"/>
          <a:ext cx="10739967" cy="43891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15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0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961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Écriture de janvier passée début février</a:t>
                      </a:r>
                      <a:endParaRPr lang="fr-FR" sz="3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Cpte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Libellé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Débit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2-2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44572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collectée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78 000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2-2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44562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déductible sur immobilisations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12 000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2-2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44566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déductible sur ABS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42 000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2-2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44550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à décaisser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24 000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961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Écriture de février passée début mars</a:t>
                      </a:r>
                      <a:endParaRPr lang="fr-FR" sz="3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Cpte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Libellé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Débit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44572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Collectée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67 000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44562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déductible sur immobilisations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22 000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44566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déductible sur ABS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53 000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4458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 à régulariser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8 000</a:t>
                      </a:r>
                      <a:endParaRPr lang="fr-FR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CB7828BA-3A35-4E4A-92DF-C66786131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2. Déclaration de TVA mensuelle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0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419" y="1635139"/>
            <a:ext cx="10718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collectée n’a pas la même date d’exigibilité, selon qu’elle concerne des livraisons de biens ou des prestations de services. </a:t>
            </a: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sur les ventes de biens est à déclarer à la date de la livraison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(TVA SUR LES DÉBITS). </a:t>
            </a: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TVA sur les prestations de services est à déclarer à la date d’encaissement de la prestation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(TVA SUR LES ENCAISSEMENTS). </a:t>
            </a: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peut également opter pour une TVA sur les débits pour toutes ses activités.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9D1FADB-B149-4D4F-B027-58ED77759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2. Déclaration de TVA mensuelle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5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666" y="1650999"/>
            <a:ext cx="1109980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ITC Century Std Light"/>
              </a:rPr>
              <a:t>Sur la déclaration fiscale, les montants sont arrondis à l’entier. </a:t>
            </a:r>
          </a:p>
          <a:p>
            <a:pPr marL="457200" indent="-457200" algn="ctr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ITC Century Std Light"/>
              </a:rPr>
              <a:t>Dès lors, l’écriture de TVA peut ne pas être soldée. </a:t>
            </a:r>
          </a:p>
          <a:p>
            <a:pPr marL="457200" indent="-457200"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ITC Century Std Light"/>
              </a:rPr>
              <a:t>Si la différence est favorable à l’entreprise, utiliser le compte :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ITC Century Std Light"/>
              </a:rPr>
              <a:t>758 – Produits divers de gestion courante,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ITC Century Std Light"/>
              </a:rPr>
              <a:t>sinon utiliser le compte :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ITC Century Std Light"/>
              </a:rPr>
              <a:t>658 – Charges diverses de gestion courante.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8E3098C5-00E0-4D86-AC4A-9A05338D0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2. Déclaration de TVA mensuelle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1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259</TotalTime>
  <Words>487</Words>
  <Application>Microsoft Office PowerPoint</Application>
  <PresentationFormat>Grand écran</PresentationFormat>
  <Paragraphs>95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Chap. 12 - Gérer la TVA 2. Déclaration de TVA mensuelle</vt:lpstr>
      <vt:lpstr>Chap. 12 - Gérer la TVA 2. Déclaration de TVA mensuelle</vt:lpstr>
      <vt:lpstr>Chap. 12 - Gérer la TVA 2. Déclaration de TVA mensuelle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43</cp:revision>
  <dcterms:created xsi:type="dcterms:W3CDTF">2014-01-14T07:42:30Z</dcterms:created>
  <dcterms:modified xsi:type="dcterms:W3CDTF">2023-03-22T23:00:04Z</dcterms:modified>
</cp:coreProperties>
</file>