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D5BE5-635F-4264-B57E-5F50672335A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65E99D-DFEA-42FC-9A01-14F9381A73CB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Taux de TVA applicables en France</a:t>
          </a:r>
          <a:endParaRPr lang="fr-FR" sz="2000" b="1" dirty="0"/>
        </a:p>
      </dgm:t>
    </dgm:pt>
    <dgm:pt modelId="{9DBAD3BB-A71C-4332-8E64-CFD971D75C22}" type="parTrans" cxnId="{7678535F-95D0-44ED-982F-8C2DC954094D}">
      <dgm:prSet/>
      <dgm:spPr/>
      <dgm:t>
        <a:bodyPr/>
        <a:lstStyle/>
        <a:p>
          <a:endParaRPr lang="fr-FR"/>
        </a:p>
      </dgm:t>
    </dgm:pt>
    <dgm:pt modelId="{CA44DBFC-09CE-472B-9AE3-56F0AEB16DAB}" type="sibTrans" cxnId="{7678535F-95D0-44ED-982F-8C2DC954094D}">
      <dgm:prSet/>
      <dgm:spPr/>
      <dgm:t>
        <a:bodyPr/>
        <a:lstStyle/>
        <a:p>
          <a:endParaRPr lang="fr-FR"/>
        </a:p>
      </dgm:t>
    </dgm:pt>
    <dgm:pt modelId="{6A035913-B287-4B4A-81C2-FA5DF2269C60}">
      <dgm:prSet/>
      <dgm:spPr/>
      <dgm:t>
        <a:bodyPr/>
        <a:lstStyle/>
        <a:p>
          <a:pPr algn="l"/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normal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20 %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s’applique à la majorité des biens et services est de 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20 %</a:t>
          </a:r>
          <a:endParaRPr lang="fr-FR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41EE1884-CE75-4863-BA36-EBB90A0DE07F}" type="parTrans" cxnId="{10D5B00A-517A-4D10-9D68-4AB87648BD86}">
      <dgm:prSet/>
      <dgm:spPr/>
      <dgm:t>
        <a:bodyPr/>
        <a:lstStyle/>
        <a:p>
          <a:endParaRPr lang="fr-FR"/>
        </a:p>
      </dgm:t>
    </dgm:pt>
    <dgm:pt modelId="{DF2ED840-F359-489F-A9FD-212E30BCCC94}" type="sibTrans" cxnId="{10D5B00A-517A-4D10-9D68-4AB87648BD86}">
      <dgm:prSet/>
      <dgm:spPr/>
      <dgm:t>
        <a:bodyPr/>
        <a:lstStyle/>
        <a:p>
          <a:endParaRPr lang="fr-FR"/>
        </a:p>
      </dgm:t>
    </dgm:pt>
    <dgm:pt modelId="{526C4938-DE77-4A5E-9DF7-16FCF4842910}">
      <dgm:prSet/>
      <dgm:spPr/>
      <dgm:t>
        <a:bodyPr/>
        <a:lstStyle/>
        <a:p>
          <a:pPr algn="l"/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intermédiaire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10 % 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concerne la restauration, la vente de produits alimentaires préparés, les transports, les travaux de rénovation dans les logements anciens</a:t>
          </a:r>
        </a:p>
      </dgm:t>
    </dgm:pt>
    <dgm:pt modelId="{5826C6FD-E0E4-45CD-B088-94BBB8DC935A}" type="parTrans" cxnId="{3C2EF50E-F5C7-4450-BA52-0C3EAF0A97C6}">
      <dgm:prSet/>
      <dgm:spPr/>
      <dgm:t>
        <a:bodyPr/>
        <a:lstStyle/>
        <a:p>
          <a:endParaRPr lang="fr-FR"/>
        </a:p>
      </dgm:t>
    </dgm:pt>
    <dgm:pt modelId="{9429D73C-CA7B-4042-94A8-0F6B5242F906}" type="sibTrans" cxnId="{3C2EF50E-F5C7-4450-BA52-0C3EAF0A97C6}">
      <dgm:prSet/>
      <dgm:spPr/>
      <dgm:t>
        <a:bodyPr/>
        <a:lstStyle/>
        <a:p>
          <a:endParaRPr lang="fr-FR"/>
        </a:p>
      </dgm:t>
    </dgm:pt>
    <dgm:pt modelId="{42013D41-16E7-4A07-A12E-3A887AC1CC66}">
      <dgm:prSet/>
      <dgm:spPr/>
      <dgm:t>
        <a:bodyPr/>
        <a:lstStyle/>
        <a:p>
          <a:pPr algn="l"/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réduit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5,5 %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est applicable aux produits de première nécessité (alimentaires, boissons sans alcool, cantine scolaire, énergie…) et aux spectacles vivants (théâtre, concert, cirque)</a:t>
          </a:r>
        </a:p>
      </dgm:t>
    </dgm:pt>
    <dgm:pt modelId="{81D7A039-3645-415F-B48A-6ED3D5EEFFAD}" type="parTrans" cxnId="{851938AF-E538-48A7-9DBC-937DBF1A4F36}">
      <dgm:prSet/>
      <dgm:spPr/>
      <dgm:t>
        <a:bodyPr/>
        <a:lstStyle/>
        <a:p>
          <a:endParaRPr lang="fr-FR"/>
        </a:p>
      </dgm:t>
    </dgm:pt>
    <dgm:pt modelId="{290C2B41-2D53-4D3C-8691-40AA5D01AA80}" type="sibTrans" cxnId="{851938AF-E538-48A7-9DBC-937DBF1A4F36}">
      <dgm:prSet/>
      <dgm:spPr/>
      <dgm:t>
        <a:bodyPr/>
        <a:lstStyle/>
        <a:p>
          <a:endParaRPr lang="fr-FR"/>
        </a:p>
      </dgm:t>
    </dgm:pt>
    <dgm:pt modelId="{61F51F99-8422-446C-8982-3EA2D550D443}" type="pres">
      <dgm:prSet presAssocID="{016D5BE5-635F-4264-B57E-5F50672335A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60A3602-E284-4CB5-A008-5D262F8E5D6E}" type="pres">
      <dgm:prSet presAssocID="{3765E99D-DFEA-42FC-9A01-14F9381A73CB}" presName="root" presStyleCnt="0"/>
      <dgm:spPr/>
    </dgm:pt>
    <dgm:pt modelId="{20000649-EE61-4AF2-91C3-F5516D4FA48C}" type="pres">
      <dgm:prSet presAssocID="{3765E99D-DFEA-42FC-9A01-14F9381A73CB}" presName="rootComposite" presStyleCnt="0"/>
      <dgm:spPr/>
    </dgm:pt>
    <dgm:pt modelId="{C543C63E-F045-4325-9591-A070CED9E5F7}" type="pres">
      <dgm:prSet presAssocID="{3765E99D-DFEA-42FC-9A01-14F9381A73CB}" presName="rootText" presStyleLbl="node1" presStyleIdx="0" presStyleCnt="1" custScaleX="318464" custScaleY="89498"/>
      <dgm:spPr/>
    </dgm:pt>
    <dgm:pt modelId="{2D375E6E-281D-4A21-A5B9-3775431926D7}" type="pres">
      <dgm:prSet presAssocID="{3765E99D-DFEA-42FC-9A01-14F9381A73CB}" presName="rootConnector" presStyleLbl="node1" presStyleIdx="0" presStyleCnt="1"/>
      <dgm:spPr/>
    </dgm:pt>
    <dgm:pt modelId="{73E39C50-A68F-4B84-B9E0-2D044695EF4C}" type="pres">
      <dgm:prSet presAssocID="{3765E99D-DFEA-42FC-9A01-14F9381A73CB}" presName="childShape" presStyleCnt="0"/>
      <dgm:spPr/>
    </dgm:pt>
    <dgm:pt modelId="{EF02D3F7-D89D-4653-AC40-A26917170F1D}" type="pres">
      <dgm:prSet presAssocID="{41EE1884-CE75-4863-BA36-EBB90A0DE07F}" presName="Name13" presStyleLbl="parChTrans1D2" presStyleIdx="0" presStyleCnt="3"/>
      <dgm:spPr/>
    </dgm:pt>
    <dgm:pt modelId="{4D72829E-1623-4D41-8CB3-99C6D20F8C45}" type="pres">
      <dgm:prSet presAssocID="{6A035913-B287-4B4A-81C2-FA5DF2269C60}" presName="childText" presStyleLbl="bgAcc1" presStyleIdx="0" presStyleCnt="3" custScaleX="658250">
        <dgm:presLayoutVars>
          <dgm:bulletEnabled val="1"/>
        </dgm:presLayoutVars>
      </dgm:prSet>
      <dgm:spPr/>
    </dgm:pt>
    <dgm:pt modelId="{F20ED1E3-F01D-476F-9634-1FFF2B3937F1}" type="pres">
      <dgm:prSet presAssocID="{5826C6FD-E0E4-45CD-B088-94BBB8DC935A}" presName="Name13" presStyleLbl="parChTrans1D2" presStyleIdx="1" presStyleCnt="3"/>
      <dgm:spPr/>
    </dgm:pt>
    <dgm:pt modelId="{AC122EBB-7185-4D52-8A9E-410050806075}" type="pres">
      <dgm:prSet presAssocID="{526C4938-DE77-4A5E-9DF7-16FCF4842910}" presName="childText" presStyleLbl="bgAcc1" presStyleIdx="1" presStyleCnt="3" custScaleX="658250">
        <dgm:presLayoutVars>
          <dgm:bulletEnabled val="1"/>
        </dgm:presLayoutVars>
      </dgm:prSet>
      <dgm:spPr/>
    </dgm:pt>
    <dgm:pt modelId="{CB64AB67-B0BB-4221-AF15-ECBECC9B840D}" type="pres">
      <dgm:prSet presAssocID="{81D7A039-3645-415F-B48A-6ED3D5EEFFAD}" presName="Name13" presStyleLbl="parChTrans1D2" presStyleIdx="2" presStyleCnt="3"/>
      <dgm:spPr/>
    </dgm:pt>
    <dgm:pt modelId="{62562195-2857-4071-B313-6686FAB0B0BA}" type="pres">
      <dgm:prSet presAssocID="{42013D41-16E7-4A07-A12E-3A887AC1CC66}" presName="childText" presStyleLbl="bgAcc1" presStyleIdx="2" presStyleCnt="3" custScaleX="658250">
        <dgm:presLayoutVars>
          <dgm:bulletEnabled val="1"/>
        </dgm:presLayoutVars>
      </dgm:prSet>
      <dgm:spPr/>
    </dgm:pt>
  </dgm:ptLst>
  <dgm:cxnLst>
    <dgm:cxn modelId="{10D5B00A-517A-4D10-9D68-4AB87648BD86}" srcId="{3765E99D-DFEA-42FC-9A01-14F9381A73CB}" destId="{6A035913-B287-4B4A-81C2-FA5DF2269C60}" srcOrd="0" destOrd="0" parTransId="{41EE1884-CE75-4863-BA36-EBB90A0DE07F}" sibTransId="{DF2ED840-F359-489F-A9FD-212E30BCCC94}"/>
    <dgm:cxn modelId="{3C2EF50E-F5C7-4450-BA52-0C3EAF0A97C6}" srcId="{3765E99D-DFEA-42FC-9A01-14F9381A73CB}" destId="{526C4938-DE77-4A5E-9DF7-16FCF4842910}" srcOrd="1" destOrd="0" parTransId="{5826C6FD-E0E4-45CD-B088-94BBB8DC935A}" sibTransId="{9429D73C-CA7B-4042-94A8-0F6B5242F906}"/>
    <dgm:cxn modelId="{98E5F724-B253-4F5C-BDEB-7999E9AF9BAC}" type="presOf" srcId="{42013D41-16E7-4A07-A12E-3A887AC1CC66}" destId="{62562195-2857-4071-B313-6686FAB0B0BA}" srcOrd="0" destOrd="0" presId="urn:microsoft.com/office/officeart/2005/8/layout/hierarchy3"/>
    <dgm:cxn modelId="{E3655331-42CB-4D96-956D-DA4FF615B5C7}" type="presOf" srcId="{41EE1884-CE75-4863-BA36-EBB90A0DE07F}" destId="{EF02D3F7-D89D-4653-AC40-A26917170F1D}" srcOrd="0" destOrd="0" presId="urn:microsoft.com/office/officeart/2005/8/layout/hierarchy3"/>
    <dgm:cxn modelId="{5F63273B-6C6C-482C-A7C2-0B1AD77401EB}" type="presOf" srcId="{81D7A039-3645-415F-B48A-6ED3D5EEFFAD}" destId="{CB64AB67-B0BB-4221-AF15-ECBECC9B840D}" srcOrd="0" destOrd="0" presId="urn:microsoft.com/office/officeart/2005/8/layout/hierarchy3"/>
    <dgm:cxn modelId="{AC625A3B-772D-4D97-BACF-281ACBA37E88}" type="presOf" srcId="{526C4938-DE77-4A5E-9DF7-16FCF4842910}" destId="{AC122EBB-7185-4D52-8A9E-410050806075}" srcOrd="0" destOrd="0" presId="urn:microsoft.com/office/officeart/2005/8/layout/hierarchy3"/>
    <dgm:cxn modelId="{7678535F-95D0-44ED-982F-8C2DC954094D}" srcId="{016D5BE5-635F-4264-B57E-5F50672335A6}" destId="{3765E99D-DFEA-42FC-9A01-14F9381A73CB}" srcOrd="0" destOrd="0" parTransId="{9DBAD3BB-A71C-4332-8E64-CFD971D75C22}" sibTransId="{CA44DBFC-09CE-472B-9AE3-56F0AEB16DAB}"/>
    <dgm:cxn modelId="{E52E9B7B-F1B7-45A0-B992-F1425146F4EB}" type="presOf" srcId="{016D5BE5-635F-4264-B57E-5F50672335A6}" destId="{61F51F99-8422-446C-8982-3EA2D550D443}" srcOrd="0" destOrd="0" presId="urn:microsoft.com/office/officeart/2005/8/layout/hierarchy3"/>
    <dgm:cxn modelId="{37801493-D644-405A-BAA0-DD2FCC11A5EE}" type="presOf" srcId="{3765E99D-DFEA-42FC-9A01-14F9381A73CB}" destId="{2D375E6E-281D-4A21-A5B9-3775431926D7}" srcOrd="1" destOrd="0" presId="urn:microsoft.com/office/officeart/2005/8/layout/hierarchy3"/>
    <dgm:cxn modelId="{34854896-6D2E-4981-978F-75ABB709A1E7}" type="presOf" srcId="{3765E99D-DFEA-42FC-9A01-14F9381A73CB}" destId="{C543C63E-F045-4325-9591-A070CED9E5F7}" srcOrd="0" destOrd="0" presId="urn:microsoft.com/office/officeart/2005/8/layout/hierarchy3"/>
    <dgm:cxn modelId="{851938AF-E538-48A7-9DBC-937DBF1A4F36}" srcId="{3765E99D-DFEA-42FC-9A01-14F9381A73CB}" destId="{42013D41-16E7-4A07-A12E-3A887AC1CC66}" srcOrd="2" destOrd="0" parTransId="{81D7A039-3645-415F-B48A-6ED3D5EEFFAD}" sibTransId="{290C2B41-2D53-4D3C-8691-40AA5D01AA80}"/>
    <dgm:cxn modelId="{B9C0FAC5-C6EE-48DF-B785-FEE92E3FC887}" type="presOf" srcId="{5826C6FD-E0E4-45CD-B088-94BBB8DC935A}" destId="{F20ED1E3-F01D-476F-9634-1FFF2B3937F1}" srcOrd="0" destOrd="0" presId="urn:microsoft.com/office/officeart/2005/8/layout/hierarchy3"/>
    <dgm:cxn modelId="{1C340BEB-4482-4ED5-973C-C787AD5D9930}" type="presOf" srcId="{6A035913-B287-4B4A-81C2-FA5DF2269C60}" destId="{4D72829E-1623-4D41-8CB3-99C6D20F8C45}" srcOrd="0" destOrd="0" presId="urn:microsoft.com/office/officeart/2005/8/layout/hierarchy3"/>
    <dgm:cxn modelId="{07CBC304-2D64-4549-AB26-52F8DC7ABFE6}" type="presParOf" srcId="{61F51F99-8422-446C-8982-3EA2D550D443}" destId="{860A3602-E284-4CB5-A008-5D262F8E5D6E}" srcOrd="0" destOrd="0" presId="urn:microsoft.com/office/officeart/2005/8/layout/hierarchy3"/>
    <dgm:cxn modelId="{2709EA90-AB6D-41A8-A6E8-50AD490D968E}" type="presParOf" srcId="{860A3602-E284-4CB5-A008-5D262F8E5D6E}" destId="{20000649-EE61-4AF2-91C3-F5516D4FA48C}" srcOrd="0" destOrd="0" presId="urn:microsoft.com/office/officeart/2005/8/layout/hierarchy3"/>
    <dgm:cxn modelId="{606EC1F7-703A-4F66-BCAE-3925B83157DC}" type="presParOf" srcId="{20000649-EE61-4AF2-91C3-F5516D4FA48C}" destId="{C543C63E-F045-4325-9591-A070CED9E5F7}" srcOrd="0" destOrd="0" presId="urn:microsoft.com/office/officeart/2005/8/layout/hierarchy3"/>
    <dgm:cxn modelId="{8CD2AF9F-BB61-4260-9F60-201693EBB246}" type="presParOf" srcId="{20000649-EE61-4AF2-91C3-F5516D4FA48C}" destId="{2D375E6E-281D-4A21-A5B9-3775431926D7}" srcOrd="1" destOrd="0" presId="urn:microsoft.com/office/officeart/2005/8/layout/hierarchy3"/>
    <dgm:cxn modelId="{6D73336D-BED5-4219-9E70-AA3407E436EA}" type="presParOf" srcId="{860A3602-E284-4CB5-A008-5D262F8E5D6E}" destId="{73E39C50-A68F-4B84-B9E0-2D044695EF4C}" srcOrd="1" destOrd="0" presId="urn:microsoft.com/office/officeart/2005/8/layout/hierarchy3"/>
    <dgm:cxn modelId="{14B44428-3929-480F-B8F3-1F597B2DEABF}" type="presParOf" srcId="{73E39C50-A68F-4B84-B9E0-2D044695EF4C}" destId="{EF02D3F7-D89D-4653-AC40-A26917170F1D}" srcOrd="0" destOrd="0" presId="urn:microsoft.com/office/officeart/2005/8/layout/hierarchy3"/>
    <dgm:cxn modelId="{22505ADD-B5FE-440E-B46F-E80EDC8F3165}" type="presParOf" srcId="{73E39C50-A68F-4B84-B9E0-2D044695EF4C}" destId="{4D72829E-1623-4D41-8CB3-99C6D20F8C45}" srcOrd="1" destOrd="0" presId="urn:microsoft.com/office/officeart/2005/8/layout/hierarchy3"/>
    <dgm:cxn modelId="{8CC15B7C-DB05-4E5E-820D-9E6007AC97CF}" type="presParOf" srcId="{73E39C50-A68F-4B84-B9E0-2D044695EF4C}" destId="{F20ED1E3-F01D-476F-9634-1FFF2B3937F1}" srcOrd="2" destOrd="0" presId="urn:microsoft.com/office/officeart/2005/8/layout/hierarchy3"/>
    <dgm:cxn modelId="{C439E98D-9E31-4645-98A4-3CCBBF00567F}" type="presParOf" srcId="{73E39C50-A68F-4B84-B9E0-2D044695EF4C}" destId="{AC122EBB-7185-4D52-8A9E-410050806075}" srcOrd="3" destOrd="0" presId="urn:microsoft.com/office/officeart/2005/8/layout/hierarchy3"/>
    <dgm:cxn modelId="{72D9200B-DB1A-407E-B2CA-F6588AB7F239}" type="presParOf" srcId="{73E39C50-A68F-4B84-B9E0-2D044695EF4C}" destId="{CB64AB67-B0BB-4221-AF15-ECBECC9B840D}" srcOrd="4" destOrd="0" presId="urn:microsoft.com/office/officeart/2005/8/layout/hierarchy3"/>
    <dgm:cxn modelId="{B24EA22D-D2B5-4CB4-897E-8C393CBA4E1E}" type="presParOf" srcId="{73E39C50-A68F-4B84-B9E0-2D044695EF4C}" destId="{62562195-2857-4071-B313-6686FAB0B0B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3C63E-F045-4325-9591-A070CED9E5F7}">
      <dsp:nvSpPr>
        <dsp:cNvPr id="0" name=""/>
        <dsp:cNvSpPr/>
      </dsp:nvSpPr>
      <dsp:spPr>
        <a:xfrm>
          <a:off x="613832" y="949"/>
          <a:ext cx="5314614" cy="746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Taux de TVA applicables en France</a:t>
          </a:r>
          <a:endParaRPr lang="fr-FR" sz="2000" b="1" kern="1200" dirty="0"/>
        </a:p>
      </dsp:txBody>
      <dsp:txXfrm>
        <a:off x="635705" y="22822"/>
        <a:ext cx="5270868" cy="703037"/>
      </dsp:txXfrm>
    </dsp:sp>
    <dsp:sp modelId="{EF02D3F7-D89D-4653-AC40-A26917170F1D}">
      <dsp:nvSpPr>
        <dsp:cNvPr id="0" name=""/>
        <dsp:cNvSpPr/>
      </dsp:nvSpPr>
      <dsp:spPr>
        <a:xfrm>
          <a:off x="1145294" y="747732"/>
          <a:ext cx="531461" cy="625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810"/>
              </a:lnTo>
              <a:lnTo>
                <a:pt x="531461" y="62581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2829E-1623-4D41-8CB3-99C6D20F8C45}">
      <dsp:nvSpPr>
        <dsp:cNvPr id="0" name=""/>
        <dsp:cNvSpPr/>
      </dsp:nvSpPr>
      <dsp:spPr>
        <a:xfrm>
          <a:off x="1676755" y="956336"/>
          <a:ext cx="8788044" cy="834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normal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20 % 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s’applique à la majorité des biens et services est de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20 %</a:t>
          </a:r>
          <a:endParaRPr lang="fr-FR" sz="18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1701194" y="980775"/>
        <a:ext cx="8739166" cy="785535"/>
      </dsp:txXfrm>
    </dsp:sp>
    <dsp:sp modelId="{F20ED1E3-F01D-476F-9634-1FFF2B3937F1}">
      <dsp:nvSpPr>
        <dsp:cNvPr id="0" name=""/>
        <dsp:cNvSpPr/>
      </dsp:nvSpPr>
      <dsp:spPr>
        <a:xfrm>
          <a:off x="1145294" y="747732"/>
          <a:ext cx="531461" cy="1668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8827"/>
              </a:lnTo>
              <a:lnTo>
                <a:pt x="531461" y="166882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22EBB-7185-4D52-8A9E-410050806075}">
      <dsp:nvSpPr>
        <dsp:cNvPr id="0" name=""/>
        <dsp:cNvSpPr/>
      </dsp:nvSpPr>
      <dsp:spPr>
        <a:xfrm>
          <a:off x="1676755" y="1999353"/>
          <a:ext cx="8788044" cy="834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intermédiaire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à 10 % 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concerne la restauration, la vente de produits alimentaires préparés, les transports, les travaux de rénovation dans les logements anciens</a:t>
          </a:r>
        </a:p>
      </dsp:txBody>
      <dsp:txXfrm>
        <a:off x="1701194" y="2023792"/>
        <a:ext cx="8739166" cy="785535"/>
      </dsp:txXfrm>
    </dsp:sp>
    <dsp:sp modelId="{CB64AB67-B0BB-4221-AF15-ECBECC9B840D}">
      <dsp:nvSpPr>
        <dsp:cNvPr id="0" name=""/>
        <dsp:cNvSpPr/>
      </dsp:nvSpPr>
      <dsp:spPr>
        <a:xfrm>
          <a:off x="1145294" y="747732"/>
          <a:ext cx="531461" cy="2711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1844"/>
              </a:lnTo>
              <a:lnTo>
                <a:pt x="531461" y="27118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62195-2857-4071-B313-6686FAB0B0BA}">
      <dsp:nvSpPr>
        <dsp:cNvPr id="0" name=""/>
        <dsp:cNvSpPr/>
      </dsp:nvSpPr>
      <dsp:spPr>
        <a:xfrm>
          <a:off x="1676755" y="3042370"/>
          <a:ext cx="8788044" cy="834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taux réduit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à </a:t>
          </a:r>
          <a:r>
            <a:rPr lang="fr-FR" sz="18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5,5 %</a:t>
          </a:r>
          <a:r>
            <a:rPr lang="fr-FR" sz="18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est applicable aux produits de première nécessité (alimentaires, boissons sans alcool, cantine scolaire, énergie…) et aux spectacles vivants (théâtre, concert, cirque)</a:t>
          </a:r>
        </a:p>
      </dsp:txBody>
      <dsp:txXfrm>
        <a:off x="1701194" y="3066809"/>
        <a:ext cx="8739166" cy="785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1. La TVA sur les activités en France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30D5F4-E214-4D58-A165-14FBE5E25277}"/>
              </a:ext>
            </a:extLst>
          </p:cNvPr>
          <p:cNvSpPr/>
          <p:nvPr/>
        </p:nvSpPr>
        <p:spPr>
          <a:xfrm>
            <a:off x="127841" y="1239168"/>
            <a:ext cx="11046727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1.1. Taux de TVA</a:t>
            </a:r>
          </a:p>
          <a:p>
            <a:pPr marL="1074738"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74738"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taxe sur la valeur ajoutée (TVA) est un impôt indirect calculé sur le prix de vente d’un bien ou d’un service. </a:t>
            </a:r>
          </a:p>
          <a:p>
            <a:pPr marL="1417638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le vendeur c’est une TVA collectée à reverser à l’état.</a:t>
            </a:r>
          </a:p>
          <a:p>
            <a:pPr marL="1417638" indent="-342900" algn="just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l’acheteur, c’est une TVA déductible récupérable auprès de l’état, sauf pour l’acheteur final.</a:t>
            </a:r>
          </a:p>
        </p:txBody>
      </p:sp>
    </p:spTree>
    <p:extLst>
      <p:ext uri="{BB962C8B-B14F-4D97-AF65-F5344CB8AC3E}">
        <p14:creationId xmlns:p14="http://schemas.microsoft.com/office/powerpoint/2010/main" val="202477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1. La TVA sur les activités en France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30D5F4-E214-4D58-A165-14FBE5E25277}"/>
              </a:ext>
            </a:extLst>
          </p:cNvPr>
          <p:cNvSpPr/>
          <p:nvPr/>
        </p:nvSpPr>
        <p:spPr>
          <a:xfrm>
            <a:off x="243215" y="5668785"/>
            <a:ext cx="114037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D’autres taux sont spécifiques à certains secteurs d’activité ou à certaines zones géographiques : département d’outre-mer, presse, corse, médicaments, etc.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7C4D40B2-F5E1-4CE0-BFBC-B6344DF274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0838172"/>
              </p:ext>
            </p:extLst>
          </p:nvPr>
        </p:nvGraphicFramePr>
        <p:xfrm>
          <a:off x="292099" y="1460500"/>
          <a:ext cx="11078633" cy="3877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741" y="103657"/>
            <a:ext cx="8825658" cy="470637"/>
          </a:xfrm>
        </p:spPr>
        <p:txBody>
          <a:bodyPr>
            <a:normAutofit fontScale="90000"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1. La TVA sur les activités en France</a:t>
            </a: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F24B1B-9EFD-4578-95E0-14B82E45DC01}"/>
              </a:ext>
            </a:extLst>
          </p:cNvPr>
          <p:cNvSpPr/>
          <p:nvPr/>
        </p:nvSpPr>
        <p:spPr>
          <a:xfrm>
            <a:off x="81190" y="699193"/>
            <a:ext cx="1141535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1.2. Activités soumises à la TVA</a:t>
            </a:r>
          </a:p>
          <a:p>
            <a:pPr marL="360363">
              <a:spcBef>
                <a:spcPts val="24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principe, toute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activité économique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entre dans le champ d'application de la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TVA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personne réalisant cette activité est qualifiée d'assujettie. Mais certaines activités sont exonérées de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TVA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6B3E494-B83B-4361-ABDA-79823885D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42770"/>
              </p:ext>
            </p:extLst>
          </p:nvPr>
        </p:nvGraphicFramePr>
        <p:xfrm>
          <a:off x="391561" y="2773251"/>
          <a:ext cx="11231077" cy="371770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26139">
                  <a:extLst>
                    <a:ext uri="{9D8B030D-6E8A-4147-A177-3AD203B41FA5}">
                      <a16:colId xmlns:a16="http://schemas.microsoft.com/office/drawing/2014/main" val="3223767346"/>
                    </a:ext>
                  </a:extLst>
                </a:gridCol>
                <a:gridCol w="9704938">
                  <a:extLst>
                    <a:ext uri="{9D8B030D-6E8A-4147-A177-3AD203B41FA5}">
                      <a16:colId xmlns:a16="http://schemas.microsoft.com/office/drawing/2014/main" val="658821662"/>
                    </a:ext>
                  </a:extLst>
                </a:gridCol>
              </a:tblGrid>
              <a:tr h="1847388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Opérations imposables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ventes de biens et les prestations de services commercialisés par une personne qui exerce une activité économique de manière indépendante (assujetti).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L’entreprises soumise à la TVA </a:t>
                      </a:r>
                      <a:r>
                        <a:rPr lang="fr-FR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collecterla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TVA sur ses ventes et </a:t>
                      </a:r>
                      <a:r>
                        <a:rPr lang="fr-FR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récupére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TVA </a:t>
                      </a:r>
                      <a:r>
                        <a:rPr lang="fr-FR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qu’elles paie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 ses achats (TVA déductible).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162803"/>
                  </a:ext>
                </a:extLst>
              </a:tr>
              <a:tr h="1870313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Opérations exonérées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TVA</a:t>
                      </a:r>
                      <a:endParaRPr lang="fr-FR" sz="18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activités non commerciales 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les particuliers, les administrations, les activités des personnes dépendantes : salariés, travailleurs à domicile, dirigeants de société et représentants de commerce.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L’exonération exclue le droit de récupérer la TVA payés sur les achats de biens ou de prestations de services.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862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34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358</Words>
  <Application>Microsoft Office PowerPoint</Application>
  <PresentationFormat>Grand écran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Chap. 12 - Gérer la TVA 1. La TVA sur les activités en France</vt:lpstr>
      <vt:lpstr>Chap. 12 - Gérer la TVA 1. La TVA sur les activités en France</vt:lpstr>
      <vt:lpstr>1. La TVA sur les activités en France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2023-03-22T22:57:12Z</dcterms:modified>
</cp:coreProperties>
</file>