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09E915-09F3-488A-80DD-AA8C1E2E1C58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8D263A7C-3477-4BD4-88D4-2FF8FA195E65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TVA collectée</a:t>
          </a:r>
        </a:p>
      </dgm:t>
    </dgm:pt>
    <dgm:pt modelId="{829C87FD-263A-4053-AC31-D11A5B4D8E16}" type="parTrans" cxnId="{6DFC39B6-922D-452D-8579-01BC4E50E0A1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472520-13CB-495D-9DD3-A8122A90A5AA}" type="sibTrans" cxnId="{6DFC39B6-922D-452D-8579-01BC4E50E0A1}">
      <dgm:prSet custT="1"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E69EDA-DB74-443B-810D-A9D733A1FAD1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TVA déductible</a:t>
          </a:r>
        </a:p>
      </dgm:t>
    </dgm:pt>
    <dgm:pt modelId="{54DB1A58-C922-434F-882E-7E01C06CB033}" type="parTrans" cxnId="{AAD6C983-DD42-4B73-89CE-A2BF70300959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660B67-3711-4123-9E46-432EFA652159}" type="sibTrans" cxnId="{AAD6C983-DD42-4B73-89CE-A2BF70300959}">
      <dgm:prSet custT="1"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3AC7CA-D9EF-4AD5-8066-CC5706CC1017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TVA à décaisser</a:t>
          </a:r>
        </a:p>
      </dgm:t>
    </dgm:pt>
    <dgm:pt modelId="{58A71F07-D00A-4500-986F-7FE0917EB274}" type="parTrans" cxnId="{39561E82-AA7D-4300-B785-3B4B8081AE4E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FEC58A-1FF1-4826-96F0-DF6CBF4C1C82}" type="sibTrans" cxnId="{39561E82-AA7D-4300-B785-3B4B8081AE4E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C7639E-26C1-435A-895B-5F0D57D6C6DA}" type="pres">
      <dgm:prSet presAssocID="{FC09E915-09F3-488A-80DD-AA8C1E2E1C58}" presName="linearFlow" presStyleCnt="0">
        <dgm:presLayoutVars>
          <dgm:dir/>
          <dgm:resizeHandles val="exact"/>
        </dgm:presLayoutVars>
      </dgm:prSet>
      <dgm:spPr/>
    </dgm:pt>
    <dgm:pt modelId="{23CB8508-BEDF-4D20-94A8-22AD3DE9CC78}" type="pres">
      <dgm:prSet presAssocID="{8D263A7C-3477-4BD4-88D4-2FF8FA195E65}" presName="node" presStyleLbl="node1" presStyleIdx="0" presStyleCnt="3" custScaleY="49400">
        <dgm:presLayoutVars>
          <dgm:bulletEnabled val="1"/>
        </dgm:presLayoutVars>
      </dgm:prSet>
      <dgm:spPr>
        <a:prstGeom prst="roundRect">
          <a:avLst/>
        </a:prstGeom>
      </dgm:spPr>
    </dgm:pt>
    <dgm:pt modelId="{2DBB54D7-DB20-4FB7-B321-F90E78E40BEE}" type="pres">
      <dgm:prSet presAssocID="{A7472520-13CB-495D-9DD3-A8122A90A5AA}" presName="spacerL" presStyleCnt="0"/>
      <dgm:spPr/>
    </dgm:pt>
    <dgm:pt modelId="{7597B6EC-10A2-417D-B28F-EBD563A49679}" type="pres">
      <dgm:prSet presAssocID="{A7472520-13CB-495D-9DD3-A8122A90A5AA}" presName="sibTrans" presStyleLbl="sibTrans2D1" presStyleIdx="0" presStyleCnt="2"/>
      <dgm:spPr>
        <a:prstGeom prst="mathMinus">
          <a:avLst/>
        </a:prstGeom>
      </dgm:spPr>
    </dgm:pt>
    <dgm:pt modelId="{9E80D846-93F2-4936-97D9-11566466D7ED}" type="pres">
      <dgm:prSet presAssocID="{A7472520-13CB-495D-9DD3-A8122A90A5AA}" presName="spacerR" presStyleCnt="0"/>
      <dgm:spPr/>
    </dgm:pt>
    <dgm:pt modelId="{89F243AC-90A6-434C-BD21-8A210BBA16FE}" type="pres">
      <dgm:prSet presAssocID="{BEE69EDA-DB74-443B-810D-A9D733A1FAD1}" presName="node" presStyleLbl="node1" presStyleIdx="1" presStyleCnt="3" custScaleY="49400">
        <dgm:presLayoutVars>
          <dgm:bulletEnabled val="1"/>
        </dgm:presLayoutVars>
      </dgm:prSet>
      <dgm:spPr>
        <a:prstGeom prst="roundRect">
          <a:avLst/>
        </a:prstGeom>
      </dgm:spPr>
    </dgm:pt>
    <dgm:pt modelId="{7EF8A2EE-F8EA-4579-B2C4-5AC08035E127}" type="pres">
      <dgm:prSet presAssocID="{DC660B67-3711-4123-9E46-432EFA652159}" presName="spacerL" presStyleCnt="0"/>
      <dgm:spPr/>
    </dgm:pt>
    <dgm:pt modelId="{734829B9-CCA8-4FBA-B904-27CAB80E16CB}" type="pres">
      <dgm:prSet presAssocID="{DC660B67-3711-4123-9E46-432EFA652159}" presName="sibTrans" presStyleLbl="sibTrans2D1" presStyleIdx="1" presStyleCnt="2"/>
      <dgm:spPr/>
    </dgm:pt>
    <dgm:pt modelId="{85FA763E-1EAD-40A0-9892-E4B4D22A1898}" type="pres">
      <dgm:prSet presAssocID="{DC660B67-3711-4123-9E46-432EFA652159}" presName="spacerR" presStyleCnt="0"/>
      <dgm:spPr/>
    </dgm:pt>
    <dgm:pt modelId="{CE0014FB-F2AC-4DDA-897A-29596E633D30}" type="pres">
      <dgm:prSet presAssocID="{893AC7CA-D9EF-4AD5-8066-CC5706CC1017}" presName="node" presStyleLbl="node1" presStyleIdx="2" presStyleCnt="3" custScaleY="49400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6605DF0E-5C45-48F9-9350-431A6A4F62BC}" type="presOf" srcId="{A7472520-13CB-495D-9DD3-A8122A90A5AA}" destId="{7597B6EC-10A2-417D-B28F-EBD563A49679}" srcOrd="0" destOrd="0" presId="urn:microsoft.com/office/officeart/2005/8/layout/equation1"/>
    <dgm:cxn modelId="{787DA93D-F87E-45D1-A2E2-E72DF115FDF7}" type="presOf" srcId="{DC660B67-3711-4123-9E46-432EFA652159}" destId="{734829B9-CCA8-4FBA-B904-27CAB80E16CB}" srcOrd="0" destOrd="0" presId="urn:microsoft.com/office/officeart/2005/8/layout/equation1"/>
    <dgm:cxn modelId="{E0A02246-3C86-42A7-AEF5-D93CD31164BA}" type="presOf" srcId="{8D263A7C-3477-4BD4-88D4-2FF8FA195E65}" destId="{23CB8508-BEDF-4D20-94A8-22AD3DE9CC78}" srcOrd="0" destOrd="0" presId="urn:microsoft.com/office/officeart/2005/8/layout/equation1"/>
    <dgm:cxn modelId="{39561E82-AA7D-4300-B785-3B4B8081AE4E}" srcId="{FC09E915-09F3-488A-80DD-AA8C1E2E1C58}" destId="{893AC7CA-D9EF-4AD5-8066-CC5706CC1017}" srcOrd="2" destOrd="0" parTransId="{58A71F07-D00A-4500-986F-7FE0917EB274}" sibTransId="{6EFEC58A-1FF1-4826-96F0-DF6CBF4C1C82}"/>
    <dgm:cxn modelId="{AAD6C983-DD42-4B73-89CE-A2BF70300959}" srcId="{FC09E915-09F3-488A-80DD-AA8C1E2E1C58}" destId="{BEE69EDA-DB74-443B-810D-A9D733A1FAD1}" srcOrd="1" destOrd="0" parTransId="{54DB1A58-C922-434F-882E-7E01C06CB033}" sibTransId="{DC660B67-3711-4123-9E46-432EFA652159}"/>
    <dgm:cxn modelId="{E447EC9B-CD01-44BA-BAD8-FA7C8E6C1AEE}" type="presOf" srcId="{BEE69EDA-DB74-443B-810D-A9D733A1FAD1}" destId="{89F243AC-90A6-434C-BD21-8A210BBA16FE}" srcOrd="0" destOrd="0" presId="urn:microsoft.com/office/officeart/2005/8/layout/equation1"/>
    <dgm:cxn modelId="{0DF619A8-693D-4884-8569-BF9727A57194}" type="presOf" srcId="{893AC7CA-D9EF-4AD5-8066-CC5706CC1017}" destId="{CE0014FB-F2AC-4DDA-897A-29596E633D30}" srcOrd="0" destOrd="0" presId="urn:microsoft.com/office/officeart/2005/8/layout/equation1"/>
    <dgm:cxn modelId="{6DFC39B6-922D-452D-8579-01BC4E50E0A1}" srcId="{FC09E915-09F3-488A-80DD-AA8C1E2E1C58}" destId="{8D263A7C-3477-4BD4-88D4-2FF8FA195E65}" srcOrd="0" destOrd="0" parTransId="{829C87FD-263A-4053-AC31-D11A5B4D8E16}" sibTransId="{A7472520-13CB-495D-9DD3-A8122A90A5AA}"/>
    <dgm:cxn modelId="{31EB35D2-9068-4800-98B9-DE8E2E8F173F}" type="presOf" srcId="{FC09E915-09F3-488A-80DD-AA8C1E2E1C58}" destId="{67C7639E-26C1-435A-895B-5F0D57D6C6DA}" srcOrd="0" destOrd="0" presId="urn:microsoft.com/office/officeart/2005/8/layout/equation1"/>
    <dgm:cxn modelId="{24F11178-8C49-47BF-94D2-27CF22BE75B0}" type="presParOf" srcId="{67C7639E-26C1-435A-895B-5F0D57D6C6DA}" destId="{23CB8508-BEDF-4D20-94A8-22AD3DE9CC78}" srcOrd="0" destOrd="0" presId="urn:microsoft.com/office/officeart/2005/8/layout/equation1"/>
    <dgm:cxn modelId="{2DA919AB-5D4E-42EB-9284-5135C1BC67D3}" type="presParOf" srcId="{67C7639E-26C1-435A-895B-5F0D57D6C6DA}" destId="{2DBB54D7-DB20-4FB7-B321-F90E78E40BEE}" srcOrd="1" destOrd="0" presId="urn:microsoft.com/office/officeart/2005/8/layout/equation1"/>
    <dgm:cxn modelId="{94B635CD-6373-4B81-ABAC-F3708AC142D9}" type="presParOf" srcId="{67C7639E-26C1-435A-895B-5F0D57D6C6DA}" destId="{7597B6EC-10A2-417D-B28F-EBD563A49679}" srcOrd="2" destOrd="0" presId="urn:microsoft.com/office/officeart/2005/8/layout/equation1"/>
    <dgm:cxn modelId="{B476FE92-9E11-41CF-A3AF-A8B1E50AD95C}" type="presParOf" srcId="{67C7639E-26C1-435A-895B-5F0D57D6C6DA}" destId="{9E80D846-93F2-4936-97D9-11566466D7ED}" srcOrd="3" destOrd="0" presId="urn:microsoft.com/office/officeart/2005/8/layout/equation1"/>
    <dgm:cxn modelId="{BE29A597-2AA2-4D30-A455-E833B254FDC7}" type="presParOf" srcId="{67C7639E-26C1-435A-895B-5F0D57D6C6DA}" destId="{89F243AC-90A6-434C-BD21-8A210BBA16FE}" srcOrd="4" destOrd="0" presId="urn:microsoft.com/office/officeart/2005/8/layout/equation1"/>
    <dgm:cxn modelId="{FEE51C48-9314-4AA4-82B6-2E876C52F4A1}" type="presParOf" srcId="{67C7639E-26C1-435A-895B-5F0D57D6C6DA}" destId="{7EF8A2EE-F8EA-4579-B2C4-5AC08035E127}" srcOrd="5" destOrd="0" presId="urn:microsoft.com/office/officeart/2005/8/layout/equation1"/>
    <dgm:cxn modelId="{CB695177-6099-45D8-A387-E71CE1531DCD}" type="presParOf" srcId="{67C7639E-26C1-435A-895B-5F0D57D6C6DA}" destId="{734829B9-CCA8-4FBA-B904-27CAB80E16CB}" srcOrd="6" destOrd="0" presId="urn:microsoft.com/office/officeart/2005/8/layout/equation1"/>
    <dgm:cxn modelId="{466F6A9F-42FB-40A5-935F-2481A5AAD57D}" type="presParOf" srcId="{67C7639E-26C1-435A-895B-5F0D57D6C6DA}" destId="{85FA763E-1EAD-40A0-9892-E4B4D22A1898}" srcOrd="7" destOrd="0" presId="urn:microsoft.com/office/officeart/2005/8/layout/equation1"/>
    <dgm:cxn modelId="{3FF2A7FE-815B-49CC-9115-3F0B2FC51BD4}" type="presParOf" srcId="{67C7639E-26C1-435A-895B-5F0D57D6C6DA}" destId="{CE0014FB-F2AC-4DDA-897A-29596E633D30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B8508-BEDF-4D20-94A8-22AD3DE9CC78}">
      <dsp:nvSpPr>
        <dsp:cNvPr id="0" name=""/>
        <dsp:cNvSpPr/>
      </dsp:nvSpPr>
      <dsp:spPr>
        <a:xfrm>
          <a:off x="980051" y="66323"/>
          <a:ext cx="1536009" cy="7587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TVA collectée</a:t>
          </a:r>
        </a:p>
      </dsp:txBody>
      <dsp:txXfrm>
        <a:off x="1017092" y="103364"/>
        <a:ext cx="1461927" cy="684706"/>
      </dsp:txXfrm>
    </dsp:sp>
    <dsp:sp modelId="{7597B6EC-10A2-417D-B28F-EBD563A49679}">
      <dsp:nvSpPr>
        <dsp:cNvPr id="0" name=""/>
        <dsp:cNvSpPr/>
      </dsp:nvSpPr>
      <dsp:spPr>
        <a:xfrm>
          <a:off x="2640784" y="274"/>
          <a:ext cx="890885" cy="890885"/>
        </a:xfrm>
        <a:prstGeom prst="mathMin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58871" y="340948"/>
        <a:ext cx="654711" cy="209537"/>
      </dsp:txXfrm>
    </dsp:sp>
    <dsp:sp modelId="{89F243AC-90A6-434C-BD21-8A210BBA16FE}">
      <dsp:nvSpPr>
        <dsp:cNvPr id="0" name=""/>
        <dsp:cNvSpPr/>
      </dsp:nvSpPr>
      <dsp:spPr>
        <a:xfrm>
          <a:off x="3656394" y="66323"/>
          <a:ext cx="1536009" cy="758788"/>
        </a:xfrm>
        <a:prstGeom prst="roundRect">
          <a:avLst/>
        </a:prstGeom>
        <a:solidFill>
          <a:schemeClr val="accent2">
            <a:hueOff val="13361"/>
            <a:satOff val="-37863"/>
            <a:lumOff val="235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TVA déductible</a:t>
          </a:r>
        </a:p>
      </dsp:txBody>
      <dsp:txXfrm>
        <a:off x="3693435" y="103364"/>
        <a:ext cx="1461927" cy="684706"/>
      </dsp:txXfrm>
    </dsp:sp>
    <dsp:sp modelId="{734829B9-CCA8-4FBA-B904-27CAB80E16CB}">
      <dsp:nvSpPr>
        <dsp:cNvPr id="0" name=""/>
        <dsp:cNvSpPr/>
      </dsp:nvSpPr>
      <dsp:spPr>
        <a:xfrm>
          <a:off x="5317128" y="274"/>
          <a:ext cx="890885" cy="890885"/>
        </a:xfrm>
        <a:prstGeom prst="mathEqual">
          <a:avLst/>
        </a:prstGeom>
        <a:solidFill>
          <a:schemeClr val="accent2">
            <a:hueOff val="26723"/>
            <a:satOff val="-75726"/>
            <a:lumOff val="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35215" y="183796"/>
        <a:ext cx="654711" cy="523841"/>
      </dsp:txXfrm>
    </dsp:sp>
    <dsp:sp modelId="{CE0014FB-F2AC-4DDA-897A-29596E633D30}">
      <dsp:nvSpPr>
        <dsp:cNvPr id="0" name=""/>
        <dsp:cNvSpPr/>
      </dsp:nvSpPr>
      <dsp:spPr>
        <a:xfrm>
          <a:off x="6332738" y="66323"/>
          <a:ext cx="1536009" cy="758788"/>
        </a:xfrm>
        <a:prstGeom prst="roundRect">
          <a:avLst/>
        </a:prstGeom>
        <a:solidFill>
          <a:schemeClr val="accent2">
            <a:hueOff val="26723"/>
            <a:satOff val="-75726"/>
            <a:lumOff val="470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TVA à décaisser</a:t>
          </a:r>
        </a:p>
      </dsp:txBody>
      <dsp:txXfrm>
        <a:off x="6369779" y="103364"/>
        <a:ext cx="1461927" cy="684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Chap. 12.- Gérer la TVA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656421" y="660624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9787911-33C4-419B-A5D1-D3A353370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705" y="1564391"/>
            <a:ext cx="11066589" cy="364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Toute entreprise qui commercialise ses produits ou services est soumise à la TVA.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Þ"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collecte la TVA </a:t>
            </a:r>
            <a:r>
              <a:rPr kumimoji="0" lang="fr-FR" altLang="fr-FR" sz="2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qu’elle encaisse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 ses ventes et peut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récupérer la TVA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qu’elle paie sur ses achats.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Þ"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Logiquement une entreprise collecte plus de TVA qu’elle n’en récupère 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son activité est bénéficiaire. </a:t>
            </a:r>
            <a:endParaRPr lang="fr-FR" alt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Þ"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Chaque fin de moi l’entreprise doit reverser à l’état la différence entre la </a:t>
            </a:r>
            <a:r>
              <a:rPr kumimoji="0" lang="fr-FR" altLang="fr-FR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TVA collectée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 la TVA déductible.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C’est la TVA à décaisser.</a:t>
            </a:r>
            <a:endParaRPr kumimoji="0" lang="fr-FR" altLang="fr-FR" sz="22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CAE7A535-8FB6-4502-AC86-61C5DA3E90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7002057"/>
              </p:ext>
            </p:extLst>
          </p:nvPr>
        </p:nvGraphicFramePr>
        <p:xfrm>
          <a:off x="1226533" y="5401982"/>
          <a:ext cx="8848799" cy="891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215</TotalTime>
  <Words>91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Symbol</vt:lpstr>
      <vt:lpstr>Wingdings 3</vt:lpstr>
      <vt:lpstr>Ion</vt:lpstr>
      <vt:lpstr>Chap. 12.- Gérer la TVA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32</cp:revision>
  <dcterms:created xsi:type="dcterms:W3CDTF">2014-01-14T07:42:30Z</dcterms:created>
  <dcterms:modified xsi:type="dcterms:W3CDTF">2023-03-22T22:45:55Z</dcterms:modified>
</cp:coreProperties>
</file>