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8" r:id="rId1"/>
  </p:sldMasterIdLst>
  <p:notesMasterIdLst>
    <p:notesMasterId r:id="rId4"/>
  </p:notesMasterIdLst>
  <p:sldIdLst>
    <p:sldId id="257" r:id="rId2"/>
    <p:sldId id="260"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Style moyen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7292A2E-F333-43FB-9621-5CBBE7FDCDCB}" styleName="Style léger 2 - Accentuation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5A111915-BE36-4E01-A7E5-04B1672EAD32}" styleName="Style léger 2 - Accentuation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912C8C85-51F0-491E-9774-3900AFEF0FD7}" styleName="Style léger 2 - Accentuation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AF606853-7671-496A-8E4F-DF71F8EC918B}" styleName="Style foncé 1 - Accentuation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3296810-A885-4BE3-A3E7-6D5BEEA58F35}" styleName="Style moyen 2 - Accentuation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Style moyen 1 - Accentuation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Style léger 1 - Accentuation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C89EF96-8CEA-46FF-86C4-4CE0E7609802}" styleName="Style léger 3 - Accentuation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957D757-A220-0643-927D-A4058530CEF4}" type="datetimeFigureOut">
              <a:rPr lang="fr-FR" smtClean="0"/>
              <a:t>20/03/2023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EA60DD-4210-E245-8BBA-FD269DE30B0B}" type="slidenum">
              <a:rPr lang="fr-FR" smtClean="0"/>
              <a:t>‹N°›</a:t>
            </a:fld>
            <a:endParaRPr lang="fr-FR"/>
          </a:p>
        </p:txBody>
      </p:sp>
    </p:spTree>
    <p:extLst>
      <p:ext uri="{BB962C8B-B14F-4D97-AF65-F5344CB8AC3E}">
        <p14:creationId xmlns:p14="http://schemas.microsoft.com/office/powerpoint/2010/main" val="176871337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fr-FR"/>
              <a:t>Modifiez le style du titre</a:t>
            </a:r>
            <a:endParaRPr lang="en-US" dirty="0"/>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9047398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fr-FR"/>
              <a:t>Modifiez le style du titre</a:t>
            </a:r>
            <a:endParaRPr lang="en-US" dirty="0"/>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19382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681630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fr-FR"/>
              <a:t>Modifiez le style du titre</a:t>
            </a:r>
            <a:endParaRPr lang="en-US" dirty="0"/>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8554143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fr-FR"/>
              <a:t>Modifiez le style du titre</a:t>
            </a:r>
            <a:endParaRPr lang="en-US" dirty="0"/>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886643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fr-FR"/>
              <a:t>Modifiez le style du titre</a:t>
            </a:r>
            <a:endParaRPr lang="en-US" dirty="0"/>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20/03/2023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944170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fr-FR"/>
              <a:t>Modifiez le style du titre</a:t>
            </a:r>
            <a:endParaRPr lang="en-US" dirty="0"/>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3" name="Date Placeholder 2"/>
          <p:cNvSpPr>
            <a:spLocks noGrp="1"/>
          </p:cNvSpPr>
          <p:nvPr>
            <p:ph type="dt" sz="half" idx="10"/>
          </p:nvPr>
        </p:nvSpPr>
        <p:spPr/>
        <p:txBody>
          <a:bodyPr/>
          <a:lstStyle/>
          <a:p>
            <a:fld id="{1022277B-6D0B-4CF9-B8A4-AC1FBBF06B23}" type="datetimeFigureOut">
              <a:rPr lang="fr-FR" smtClean="0"/>
              <a:t>20/03/2023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4287687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20604049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29816391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022277B-6D0B-4CF9-B8A4-AC1FBBF06B23}" type="datetimeFigureOut">
              <a:rPr lang="fr-FR" smtClean="0"/>
              <a:t>20/03/2023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531953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fr-FR"/>
              <a:t>Modifiez le style du titre</a:t>
            </a:r>
            <a:endParaRPr lang="en-US" dirty="0"/>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1022277B-6D0B-4CF9-B8A4-AC1FBBF06B23}" type="datetimeFigureOut">
              <a:rPr lang="fr-FR" smtClean="0"/>
              <a:t>20/03/2023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993464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fr-FR"/>
              <a:t>Modifiez le style du titre</a:t>
            </a:r>
            <a:endParaRPr lang="en-US" dirty="0"/>
          </a:p>
        </p:txBody>
      </p:sp>
      <p:sp>
        <p:nvSpPr>
          <p:cNvPr id="3" name="Content Placeholder 2"/>
          <p:cNvSpPr>
            <a:spLocks noGrp="1"/>
          </p:cNvSpPr>
          <p:nvPr>
            <p:ph sz="half" idx="1"/>
          </p:nvPr>
        </p:nvSpPr>
        <p:spPr>
          <a:xfrm>
            <a:off x="913795" y="2088319"/>
            <a:ext cx="510600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3403" y="2088319"/>
            <a:ext cx="5094154" cy="3702881"/>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1022277B-6D0B-4CF9-B8A4-AC1FBBF06B23}" type="datetimeFigureOut">
              <a:rPr lang="fr-FR" smtClean="0"/>
              <a:t>20/03/2023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981638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fr-FR"/>
              <a:t>Modifiez le style du titre</a:t>
            </a:r>
            <a:endParaRPr lang="en-US" dirty="0"/>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913795" y="2912232"/>
            <a:ext cx="5107208"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6172200" y="2912232"/>
            <a:ext cx="5095357" cy="2878968"/>
          </a:xfrm>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1022277B-6D0B-4CF9-B8A4-AC1FBBF06B23}" type="datetimeFigureOut">
              <a:rPr lang="fr-FR" smtClean="0"/>
              <a:t>20/03/2023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41593601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1022277B-6D0B-4CF9-B8A4-AC1FBBF06B23}" type="datetimeFigureOut">
              <a:rPr lang="fr-FR" smtClean="0"/>
              <a:t>20/03/2023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5704901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22277B-6D0B-4CF9-B8A4-AC1FBBF06B23}" type="datetimeFigureOut">
              <a:rPr lang="fr-FR" smtClean="0"/>
              <a:t>20/03/2023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03304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fr-FR"/>
              <a:t>Modifiez le style du titre</a:t>
            </a:r>
            <a:endParaRPr lang="en-US" dirty="0"/>
          </a:p>
        </p:txBody>
      </p:sp>
      <p:sp>
        <p:nvSpPr>
          <p:cNvPr id="3" name="Content Placeholder 2"/>
          <p:cNvSpPr>
            <a:spLocks noGrp="1"/>
          </p:cNvSpPr>
          <p:nvPr>
            <p:ph idx="1"/>
          </p:nvPr>
        </p:nvSpPr>
        <p:spPr>
          <a:xfrm>
            <a:off x="5078064" y="609600"/>
            <a:ext cx="6189492" cy="5181600"/>
          </a:xfrm>
        </p:spPr>
        <p:txBody>
          <a:bodyPr anchor="ct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3174643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Modifiez les styles du texte du masque</a:t>
            </a:r>
          </a:p>
        </p:txBody>
      </p:sp>
      <p:sp>
        <p:nvSpPr>
          <p:cNvPr id="5" name="Date Placeholder 4"/>
          <p:cNvSpPr>
            <a:spLocks noGrp="1"/>
          </p:cNvSpPr>
          <p:nvPr>
            <p:ph type="dt" sz="half" idx="10"/>
          </p:nvPr>
        </p:nvSpPr>
        <p:spPr/>
        <p:txBody>
          <a:bodyPr/>
          <a:lstStyle/>
          <a:p>
            <a:fld id="{1022277B-6D0B-4CF9-B8A4-AC1FBBF06B23}" type="datetimeFigureOut">
              <a:rPr lang="fr-FR" smtClean="0"/>
              <a:t>20/03/2023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5E10A30-0CDE-43F7-9DC8-E96FA2DD1C8D}" type="slidenum">
              <a:rPr lang="fr-FR" smtClean="0"/>
              <a:t>‹N°›</a:t>
            </a:fld>
            <a:endParaRPr lang="fr-FR"/>
          </a:p>
        </p:txBody>
      </p:sp>
    </p:spTree>
    <p:extLst>
      <p:ext uri="{BB962C8B-B14F-4D97-AF65-F5344CB8AC3E}">
        <p14:creationId xmlns:p14="http://schemas.microsoft.com/office/powerpoint/2010/main" val="1281225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1022277B-6D0B-4CF9-B8A4-AC1FBBF06B23}" type="datetimeFigureOut">
              <a:rPr lang="fr-FR" smtClean="0"/>
              <a:t>20/03/2023</a:t>
            </a:fld>
            <a:endParaRPr lang="fr-FR"/>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45E10A30-0CDE-43F7-9DC8-E96FA2DD1C8D}" type="slidenum">
              <a:rPr lang="fr-FR" smtClean="0"/>
              <a:t>‹N°›</a:t>
            </a:fld>
            <a:endParaRPr lang="fr-FR"/>
          </a:p>
        </p:txBody>
      </p:sp>
    </p:spTree>
    <p:extLst>
      <p:ext uri="{BB962C8B-B14F-4D97-AF65-F5344CB8AC3E}">
        <p14:creationId xmlns:p14="http://schemas.microsoft.com/office/powerpoint/2010/main" val="954441657"/>
      </p:ext>
    </p:extLst>
  </p:cSld>
  <p:clrMap bg1="dk1" tx1="lt1" bg2="dk2" tx2="lt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 id="2147483810" r:id="rId12"/>
    <p:sldLayoutId id="2147483811" r:id="rId13"/>
    <p:sldLayoutId id="2147483812" r:id="rId14"/>
    <p:sldLayoutId id="2147483813" r:id="rId15"/>
    <p:sldLayoutId id="2147483814" r:id="rId16"/>
    <p:sldLayoutId id="2147483815"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tmp"/><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tmp"/><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21855"/>
            <a:ext cx="10160000" cy="523220"/>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Chap. 19 – Le suivi des flux de trésorerie</a:t>
            </a:r>
            <a:endParaRPr lang="fr-FR"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390658" y="642169"/>
            <a:ext cx="11054367" cy="3170099"/>
          </a:xfrm>
          <a:prstGeom prst="rect">
            <a:avLst/>
          </a:prstGeom>
        </p:spPr>
        <p:txBody>
          <a:bodyPr wrap="square">
            <a:spAutoFit/>
          </a:bodyPr>
          <a:lstStyle/>
          <a:p>
            <a:pPr algn="just">
              <a:spcBef>
                <a:spcPts val="600"/>
              </a:spcBef>
              <a:spcAft>
                <a:spcPts val="600"/>
              </a:spcAft>
            </a:pPr>
            <a:r>
              <a:rPr lang="fr-FR" sz="2800" b="1" dirty="0">
                <a:latin typeface="Arial" panose="020B0604020202020204" pitchFamily="34" charset="0"/>
                <a:ea typeface="Times New Roman" panose="02020603050405020304" pitchFamily="18" charset="0"/>
              </a:rPr>
              <a:t>3. Le budget des décaissements</a:t>
            </a:r>
          </a:p>
          <a:p>
            <a:pPr algn="ctr">
              <a:spcBef>
                <a:spcPts val="1800"/>
              </a:spcBef>
            </a:pPr>
            <a:r>
              <a:rPr lang="fr-FR" sz="2200" dirty="0">
                <a:solidFill>
                  <a:srgbClr val="FFFF00"/>
                </a:solidFill>
                <a:latin typeface="Arial" panose="020B0604020202020204" pitchFamily="34" charset="0"/>
                <a:ea typeface="Calibri" panose="020F0502020204030204" pitchFamily="34" charset="0"/>
                <a:cs typeface="Arial" panose="020B0604020202020204" pitchFamily="34" charset="0"/>
              </a:rPr>
              <a:t>Le budget des </a:t>
            </a:r>
            <a:r>
              <a:rPr lang="fr-FR" sz="2200" b="1" dirty="0">
                <a:solidFill>
                  <a:srgbClr val="00B0F0"/>
                </a:solidFill>
                <a:latin typeface="Arial" panose="020B0604020202020204" pitchFamily="34" charset="0"/>
                <a:ea typeface="Calibri" panose="020F0502020204030204" pitchFamily="34" charset="0"/>
                <a:cs typeface="Arial" panose="020B0604020202020204" pitchFamily="34" charset="0"/>
              </a:rPr>
              <a:t>décaissements</a:t>
            </a:r>
            <a:r>
              <a:rPr lang="fr-FR" sz="2200" dirty="0">
                <a:solidFill>
                  <a:srgbClr val="FFFF00"/>
                </a:solidFill>
                <a:latin typeface="Arial" panose="020B0604020202020204" pitchFamily="34" charset="0"/>
                <a:ea typeface="Calibri" panose="020F0502020204030204" pitchFamily="34" charset="0"/>
                <a:cs typeface="Arial" panose="020B0604020202020204" pitchFamily="34" charset="0"/>
              </a:rPr>
              <a:t> récapitule les sorties de trésorerie de l’entreprise. </a:t>
            </a:r>
          </a:p>
          <a:p>
            <a:pPr marL="896938" indent="-450850">
              <a:spcBef>
                <a:spcPts val="1800"/>
              </a:spcBef>
              <a:buFont typeface="Wingdings" panose="05000000000000000000" pitchFamily="2" charset="2"/>
              <a:buChar char="Ø"/>
              <a:tabLst>
                <a:tab pos="806450" algn="l"/>
              </a:tabLst>
            </a:pPr>
            <a:r>
              <a:rPr lang="fr-FR" sz="2000" dirty="0">
                <a:latin typeface="Arial" panose="020B0604020202020204" pitchFamily="34" charset="0"/>
                <a:cs typeface="Arial" panose="020B0604020202020204" pitchFamily="34" charset="0"/>
              </a:rPr>
              <a:t>Il est construit à partir des approvisionnements et autres charges, des investissements et de la </a:t>
            </a:r>
            <a:r>
              <a:rPr lang="fr-FR" sz="2000" dirty="0">
                <a:solidFill>
                  <a:srgbClr val="FF0000"/>
                </a:solidFill>
                <a:highlight>
                  <a:srgbClr val="FFFF00"/>
                </a:highlight>
                <a:latin typeface="Arial" panose="020B0604020202020204" pitchFamily="34" charset="0"/>
                <a:cs typeface="Arial" panose="020B0604020202020204" pitchFamily="34" charset="0"/>
              </a:rPr>
              <a:t>TVA</a:t>
            </a:r>
            <a:r>
              <a:rPr lang="fr-FR" sz="2000" dirty="0">
                <a:latin typeface="Arial" panose="020B0604020202020204" pitchFamily="34" charset="0"/>
                <a:cs typeface="Arial" panose="020B0604020202020204" pitchFamily="34" charset="0"/>
              </a:rPr>
              <a:t>. </a:t>
            </a:r>
          </a:p>
          <a:p>
            <a:pPr marL="896938" indent="-450850">
              <a:spcBef>
                <a:spcPts val="1800"/>
              </a:spcBef>
              <a:buFont typeface="Wingdings" panose="05000000000000000000" pitchFamily="2" charset="2"/>
              <a:buChar char="Ø"/>
              <a:tabLst>
                <a:tab pos="806450" algn="l"/>
              </a:tabLst>
            </a:pPr>
            <a:r>
              <a:rPr lang="fr-FR" sz="2000" dirty="0">
                <a:latin typeface="Arial" panose="020B0604020202020204" pitchFamily="34" charset="0"/>
                <a:cs typeface="Arial" panose="020B0604020202020204" pitchFamily="34" charset="0"/>
              </a:rPr>
              <a:t>Il prend en compte la TVA à décaisser mensuelle qui est calculée à partir des achats et des ventes du mois précédent. Ces données sont récapitulées dans le budget de la TVA et les montants obtenus sont ensuite intégrés dans le budget des décaissements.</a:t>
            </a:r>
          </a:p>
        </p:txBody>
      </p:sp>
      <p:pic>
        <p:nvPicPr>
          <p:cNvPr id="8" name="Image 7" descr="Une image contenant capture d’écran&#10;&#10;Description générée automatiquement">
            <a:extLst>
              <a:ext uri="{FF2B5EF4-FFF2-40B4-BE49-F238E27FC236}">
                <a16:creationId xmlns:a16="http://schemas.microsoft.com/office/drawing/2014/main" id="{05643CB8-4D04-4E01-99CB-C13D32F076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7420" y="3975143"/>
            <a:ext cx="11008006" cy="2090806"/>
          </a:xfrm>
          <a:prstGeom prst="rect">
            <a:avLst/>
          </a:prstGeom>
        </p:spPr>
      </p:pic>
    </p:spTree>
    <p:extLst>
      <p:ext uri="{BB962C8B-B14F-4D97-AF65-F5344CB8AC3E}">
        <p14:creationId xmlns:p14="http://schemas.microsoft.com/office/powerpoint/2010/main" val="269735197"/>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0" y="-18946"/>
            <a:ext cx="10160000" cy="523220"/>
          </a:xfrm>
          <a:prstGeom prst="rect">
            <a:avLst/>
          </a:prstGeom>
        </p:spPr>
        <p:txBody>
          <a:bodyPr wrap="square">
            <a:spAutoFit/>
          </a:bodyPr>
          <a:lstStyle/>
          <a:p>
            <a:pPr>
              <a:spcBef>
                <a:spcPts val="1200"/>
              </a:spcBef>
              <a:spcAft>
                <a:spcPts val="600"/>
              </a:spcAft>
            </a:pPr>
            <a:r>
              <a:rPr lang="fr-FR" sz="2800" b="1" dirty="0">
                <a:solidFill>
                  <a:srgbClr val="FFFF00"/>
                </a:solidFill>
                <a:latin typeface="Arial" panose="020B0604020202020204" pitchFamily="34" charset="0"/>
                <a:ea typeface="Calibri" panose="020F0502020204030204" pitchFamily="34" charset="0"/>
                <a:cs typeface="Times New Roman" panose="02020603050405020304" pitchFamily="18" charset="0"/>
              </a:rPr>
              <a:t>Chap. 19 – Le suivi des flux de trésorerie</a:t>
            </a:r>
            <a:endParaRPr lang="fr-FR" dirty="0">
              <a:solidFill>
                <a:srgbClr val="FFFF00"/>
              </a:solidFill>
              <a:effectLst/>
              <a:latin typeface="Arial" panose="020B060402020202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341880" y="503083"/>
            <a:ext cx="11869946" cy="523220"/>
          </a:xfrm>
          <a:prstGeom prst="rect">
            <a:avLst/>
          </a:prstGeom>
        </p:spPr>
        <p:txBody>
          <a:bodyPr wrap="square">
            <a:spAutoFit/>
          </a:bodyPr>
          <a:lstStyle/>
          <a:p>
            <a:pPr algn="just">
              <a:spcBef>
                <a:spcPts val="1200"/>
              </a:spcBef>
              <a:spcAft>
                <a:spcPts val="600"/>
              </a:spcAft>
            </a:pPr>
            <a:r>
              <a:rPr lang="fr-FR" sz="2800" b="1" dirty="0">
                <a:latin typeface="Arial" panose="020B0604020202020204" pitchFamily="34" charset="0"/>
                <a:ea typeface="Times New Roman" panose="02020603050405020304" pitchFamily="18" charset="0"/>
              </a:rPr>
              <a:t>3. Le budget des décaissements</a:t>
            </a:r>
          </a:p>
        </p:txBody>
      </p:sp>
      <p:sp>
        <p:nvSpPr>
          <p:cNvPr id="2" name="Rectangle 1">
            <a:extLst>
              <a:ext uri="{FF2B5EF4-FFF2-40B4-BE49-F238E27FC236}">
                <a16:creationId xmlns:a16="http://schemas.microsoft.com/office/drawing/2014/main" id="{06CF99A9-573A-42FA-9EF9-CE028EA6B2AA}"/>
              </a:ext>
            </a:extLst>
          </p:cNvPr>
          <p:cNvSpPr/>
          <p:nvPr/>
        </p:nvSpPr>
        <p:spPr>
          <a:xfrm>
            <a:off x="686873" y="5343436"/>
            <a:ext cx="10856890" cy="1107996"/>
          </a:xfrm>
          <a:prstGeom prst="rect">
            <a:avLst/>
          </a:prstGeom>
        </p:spPr>
        <p:txBody>
          <a:bodyPr wrap="square">
            <a:spAutoFit/>
          </a:bodyPr>
          <a:lstStyle/>
          <a:p>
            <a:pPr algn="ctr"/>
            <a:r>
              <a:rPr lang="fr-FR" sz="2200" i="1" dirty="0">
                <a:latin typeface="Arial" panose="020B0604020202020204" pitchFamily="34" charset="0"/>
                <a:ea typeface="Calibri" panose="020F0502020204030204" pitchFamily="34" charset="0"/>
                <a:cs typeface="Arial" panose="020B0604020202020204" pitchFamily="34" charset="0"/>
              </a:rPr>
              <a:t>Les achats et les investissements enregistrés dans les comptes sont HT, il faut les convertir en TTC dans le budget des décaissements et tenir compte de leur date de règlement.</a:t>
            </a:r>
            <a:endParaRPr lang="fr-FR" sz="2200" dirty="0">
              <a:latin typeface="Arial" panose="020B0604020202020204" pitchFamily="34" charset="0"/>
              <a:ea typeface="Calibri" panose="020F0502020204030204" pitchFamily="34" charset="0"/>
              <a:cs typeface="Times New Roman" panose="02020603050405020304" pitchFamily="18" charset="0"/>
            </a:endParaRPr>
          </a:p>
        </p:txBody>
      </p:sp>
      <p:pic>
        <p:nvPicPr>
          <p:cNvPr id="4" name="Image 3" descr="Une image contenant capture d’écran&#10;&#10;Description générée automatiquement">
            <a:extLst>
              <a:ext uri="{FF2B5EF4-FFF2-40B4-BE49-F238E27FC236}">
                <a16:creationId xmlns:a16="http://schemas.microsoft.com/office/drawing/2014/main" id="{700FD25C-51C0-4BEA-9A65-A3B7EB40D4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3663" y="1277876"/>
            <a:ext cx="10890100" cy="3857095"/>
          </a:xfrm>
          <a:prstGeom prst="rect">
            <a:avLst/>
          </a:prstGeom>
        </p:spPr>
      </p:pic>
    </p:spTree>
    <p:extLst>
      <p:ext uri="{BB962C8B-B14F-4D97-AF65-F5344CB8AC3E}">
        <p14:creationId xmlns:p14="http://schemas.microsoft.com/office/powerpoint/2010/main" val="2626001468"/>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2A5B7F"/>
      </a:dk2>
      <a:lt2>
        <a:srgbClr val="ABDAFC"/>
      </a:lt2>
      <a:accent1>
        <a:srgbClr val="9EC544"/>
      </a:accent1>
      <a:accent2>
        <a:srgbClr val="50BEA3"/>
      </a:accent2>
      <a:accent3>
        <a:srgbClr val="4A9CCC"/>
      </a:accent3>
      <a:accent4>
        <a:srgbClr val="9A66CA"/>
      </a:accent4>
      <a:accent5>
        <a:srgbClr val="C54F71"/>
      </a:accent5>
      <a:accent6>
        <a:srgbClr val="DE9C3C"/>
      </a:accent6>
      <a:hlink>
        <a:srgbClr val="6BA9DA"/>
      </a:hlink>
      <a:folHlink>
        <a:srgbClr val="A0BCD3"/>
      </a:folHlink>
    </a:clrScheme>
    <a:fontScheme name="Damask">
      <a:majorFont>
        <a:latin typeface="Bookman Old Style"/>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746EEEEA-FB6A-406B-B510-531588D54811}"/>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TC104033921[[fn=Damas]]</Template>
  <TotalTime>469</TotalTime>
  <Words>140</Words>
  <Application>Microsoft Office PowerPoint</Application>
  <PresentationFormat>Grand écran</PresentationFormat>
  <Paragraphs>8</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Bookman Old Style</vt:lpstr>
      <vt:lpstr>Calibri</vt:lpstr>
      <vt:lpstr>Rockwell</vt:lpstr>
      <vt:lpstr>Wingdings</vt:lpstr>
      <vt:lpstr>Damask</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Claude Terrier</dc:creator>
  <cp:lastModifiedBy>Claude Terrier</cp:lastModifiedBy>
  <cp:revision>35</cp:revision>
  <dcterms:created xsi:type="dcterms:W3CDTF">2014-06-17T06:47:14Z</dcterms:created>
  <dcterms:modified xsi:type="dcterms:W3CDTF">2023-03-20T21:16:08Z</dcterms:modified>
</cp:coreProperties>
</file>