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4"/>
  </p:notesMasterIdLst>
  <p:sldIdLst>
    <p:sldId id="257" r:id="rId2"/>
    <p:sldId id="260"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57D757-A220-0643-927D-A4058530CEF4}" type="datetimeFigureOut">
              <a:rPr lang="fr-FR" smtClean="0"/>
              <a:t>20/03/2023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A60DD-4210-E245-8BBA-FD269DE30B0B}" type="slidenum">
              <a:rPr lang="fr-FR" smtClean="0"/>
              <a:t>‹N°›</a:t>
            </a:fld>
            <a:endParaRPr lang="fr-FR"/>
          </a:p>
        </p:txBody>
      </p:sp>
    </p:spTree>
    <p:extLst>
      <p:ext uri="{BB962C8B-B14F-4D97-AF65-F5344CB8AC3E}">
        <p14:creationId xmlns:p14="http://schemas.microsoft.com/office/powerpoint/2010/main" val="17687133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20/03/2023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20/03/2023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20/03/2023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20/03/2023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20/03/2023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20/03/2023</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1855"/>
            <a:ext cx="10160000" cy="523220"/>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Chap. 19 – Le suivi des flux de trésorerie</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90658" y="642169"/>
            <a:ext cx="11054367" cy="3170099"/>
          </a:xfrm>
          <a:prstGeom prst="rect">
            <a:avLst/>
          </a:prstGeom>
        </p:spPr>
        <p:txBody>
          <a:bodyPr wrap="square">
            <a:spAutoFit/>
          </a:bodyPr>
          <a:lstStyle/>
          <a:p>
            <a:pPr algn="just">
              <a:spcBef>
                <a:spcPts val="600"/>
              </a:spcBef>
              <a:spcAft>
                <a:spcPts val="600"/>
              </a:spcAft>
            </a:pPr>
            <a:r>
              <a:rPr lang="fr-FR" sz="2800" b="1" dirty="0">
                <a:latin typeface="Arial" panose="020B0604020202020204" pitchFamily="34" charset="0"/>
                <a:ea typeface="Times New Roman" panose="02020603050405020304" pitchFamily="18" charset="0"/>
              </a:rPr>
              <a:t>3. Le budget des décaissements</a:t>
            </a:r>
          </a:p>
          <a:p>
            <a:pPr algn="ctr">
              <a:spcBef>
                <a:spcPts val="1800"/>
              </a:spcBef>
            </a:pPr>
            <a:r>
              <a:rPr lang="fr-FR" sz="2200" dirty="0">
                <a:solidFill>
                  <a:srgbClr val="FFFF00"/>
                </a:solidFill>
                <a:latin typeface="Arial" panose="020B0604020202020204" pitchFamily="34" charset="0"/>
                <a:ea typeface="Calibri" panose="020F0502020204030204" pitchFamily="34" charset="0"/>
                <a:cs typeface="Arial" panose="020B0604020202020204" pitchFamily="34" charset="0"/>
              </a:rPr>
              <a:t>Le budget des </a:t>
            </a:r>
            <a:r>
              <a:rPr lang="fr-FR" sz="2200" b="1" dirty="0">
                <a:solidFill>
                  <a:srgbClr val="00B0F0"/>
                </a:solidFill>
                <a:latin typeface="Arial" panose="020B0604020202020204" pitchFamily="34" charset="0"/>
                <a:ea typeface="Calibri" panose="020F0502020204030204" pitchFamily="34" charset="0"/>
                <a:cs typeface="Arial" panose="020B0604020202020204" pitchFamily="34" charset="0"/>
              </a:rPr>
              <a:t>décaissements</a:t>
            </a:r>
            <a:r>
              <a:rPr lang="fr-FR" sz="2200" dirty="0">
                <a:solidFill>
                  <a:srgbClr val="FFFF00"/>
                </a:solidFill>
                <a:latin typeface="Arial" panose="020B0604020202020204" pitchFamily="34" charset="0"/>
                <a:ea typeface="Calibri" panose="020F0502020204030204" pitchFamily="34" charset="0"/>
                <a:cs typeface="Arial" panose="020B0604020202020204" pitchFamily="34" charset="0"/>
              </a:rPr>
              <a:t> récapitule les sorties de trésorerie de l’entreprise. </a:t>
            </a:r>
          </a:p>
          <a:p>
            <a:pPr marL="896938" indent="-450850">
              <a:spcBef>
                <a:spcPts val="1800"/>
              </a:spcBef>
              <a:buFont typeface="Wingdings" panose="05000000000000000000" pitchFamily="2" charset="2"/>
              <a:buChar char="Ø"/>
              <a:tabLst>
                <a:tab pos="806450" algn="l"/>
              </a:tabLst>
            </a:pPr>
            <a:r>
              <a:rPr lang="fr-FR" sz="2000" dirty="0">
                <a:latin typeface="Arial" panose="020B0604020202020204" pitchFamily="34" charset="0"/>
                <a:cs typeface="Arial" panose="020B0604020202020204" pitchFamily="34" charset="0"/>
              </a:rPr>
              <a:t>Il est construit à partir des approvisionnements et autres charges, des investissements et de la </a:t>
            </a:r>
            <a:r>
              <a:rPr lang="fr-FR" sz="2000" dirty="0">
                <a:solidFill>
                  <a:srgbClr val="FF0000"/>
                </a:solidFill>
                <a:highlight>
                  <a:srgbClr val="FFFF00"/>
                </a:highlight>
                <a:latin typeface="Arial" panose="020B0604020202020204" pitchFamily="34" charset="0"/>
                <a:cs typeface="Arial" panose="020B0604020202020204" pitchFamily="34" charset="0"/>
              </a:rPr>
              <a:t>TVA</a:t>
            </a:r>
            <a:r>
              <a:rPr lang="fr-FR" sz="2000" dirty="0">
                <a:latin typeface="Arial" panose="020B0604020202020204" pitchFamily="34" charset="0"/>
                <a:cs typeface="Arial" panose="020B0604020202020204" pitchFamily="34" charset="0"/>
              </a:rPr>
              <a:t>. </a:t>
            </a:r>
          </a:p>
          <a:p>
            <a:pPr marL="896938" indent="-450850">
              <a:spcBef>
                <a:spcPts val="1800"/>
              </a:spcBef>
              <a:buFont typeface="Wingdings" panose="05000000000000000000" pitchFamily="2" charset="2"/>
              <a:buChar char="Ø"/>
              <a:tabLst>
                <a:tab pos="806450" algn="l"/>
              </a:tabLst>
            </a:pPr>
            <a:r>
              <a:rPr lang="fr-FR" sz="2000" dirty="0">
                <a:latin typeface="Arial" panose="020B0604020202020204" pitchFamily="34" charset="0"/>
                <a:cs typeface="Arial" panose="020B0604020202020204" pitchFamily="34" charset="0"/>
              </a:rPr>
              <a:t>Il prend en compte la TVA à décaisser mensuelle qui est calculée à partir des achats et des ventes du mois précédent. Ces données sont récapitulées dans le budget de la TVA et les montants obtenus sont ensuite intégrés dans le budget des décaissements.</a:t>
            </a:r>
          </a:p>
        </p:txBody>
      </p:sp>
      <p:pic>
        <p:nvPicPr>
          <p:cNvPr id="8" name="Image 7" descr="Une image contenant capture d’écran&#10;&#10;Description générée automatiquement">
            <a:extLst>
              <a:ext uri="{FF2B5EF4-FFF2-40B4-BE49-F238E27FC236}">
                <a16:creationId xmlns:a16="http://schemas.microsoft.com/office/drawing/2014/main" id="{05643CB8-4D04-4E01-99CB-C13D32F076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420" y="3975143"/>
            <a:ext cx="11008006" cy="2090806"/>
          </a:xfrm>
          <a:prstGeom prst="rect">
            <a:avLst/>
          </a:prstGeom>
        </p:spPr>
      </p:pic>
    </p:spTree>
    <p:extLst>
      <p:ext uri="{BB962C8B-B14F-4D97-AF65-F5344CB8AC3E}">
        <p14:creationId xmlns:p14="http://schemas.microsoft.com/office/powerpoint/2010/main" val="2697351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8946"/>
            <a:ext cx="10160000" cy="523220"/>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Chap. 19 – Le suivi des flux de trésorerie</a:t>
            </a:r>
            <a:endParaRPr lang="fr-FR"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41880" y="503083"/>
            <a:ext cx="11869946" cy="523220"/>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rPr>
              <a:t>3. Le budget des décaissements</a:t>
            </a:r>
          </a:p>
        </p:txBody>
      </p:sp>
      <p:sp>
        <p:nvSpPr>
          <p:cNvPr id="2" name="Rectangle 1">
            <a:extLst>
              <a:ext uri="{FF2B5EF4-FFF2-40B4-BE49-F238E27FC236}">
                <a16:creationId xmlns:a16="http://schemas.microsoft.com/office/drawing/2014/main" id="{06CF99A9-573A-42FA-9EF9-CE028EA6B2AA}"/>
              </a:ext>
            </a:extLst>
          </p:cNvPr>
          <p:cNvSpPr/>
          <p:nvPr/>
        </p:nvSpPr>
        <p:spPr>
          <a:xfrm>
            <a:off x="686873" y="5343436"/>
            <a:ext cx="10856890" cy="1107996"/>
          </a:xfrm>
          <a:prstGeom prst="rect">
            <a:avLst/>
          </a:prstGeom>
        </p:spPr>
        <p:txBody>
          <a:bodyPr wrap="square">
            <a:spAutoFit/>
          </a:bodyPr>
          <a:lstStyle/>
          <a:p>
            <a:pPr algn="ctr"/>
            <a:r>
              <a:rPr lang="fr-FR" sz="2200" i="1" dirty="0">
                <a:latin typeface="Arial" panose="020B0604020202020204" pitchFamily="34" charset="0"/>
                <a:ea typeface="Calibri" panose="020F0502020204030204" pitchFamily="34" charset="0"/>
                <a:cs typeface="Arial" panose="020B0604020202020204" pitchFamily="34" charset="0"/>
              </a:rPr>
              <a:t>Les achats et les investissements enregistrés dans les comptes sont HT, il faut les convertir en TTC dans le budget des décaissements et tenir compte de leur date de règlement.</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pic>
        <p:nvPicPr>
          <p:cNvPr id="4" name="Image 3" descr="Une image contenant capture d’écran&#10;&#10;Description générée automatiquement">
            <a:extLst>
              <a:ext uri="{FF2B5EF4-FFF2-40B4-BE49-F238E27FC236}">
                <a16:creationId xmlns:a16="http://schemas.microsoft.com/office/drawing/2014/main" id="{700FD25C-51C0-4BEA-9A65-A3B7EB40D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663" y="1277876"/>
            <a:ext cx="10890100" cy="3857095"/>
          </a:xfrm>
          <a:prstGeom prst="rect">
            <a:avLst/>
          </a:prstGeom>
        </p:spPr>
      </p:pic>
    </p:spTree>
    <p:extLst>
      <p:ext uri="{BB962C8B-B14F-4D97-AF65-F5344CB8AC3E}">
        <p14:creationId xmlns:p14="http://schemas.microsoft.com/office/powerpoint/2010/main" val="26260014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TC104033921[[fn=Damas]]</Template>
  <TotalTime>469</TotalTime>
  <Words>140</Words>
  <Application>Microsoft Office PowerPoint</Application>
  <PresentationFormat>Grand écran</PresentationFormat>
  <Paragraphs>8</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Bookman Old Style</vt:lpstr>
      <vt:lpstr>Calibri</vt:lpstr>
      <vt:lpstr>Rockwell</vt:lpstr>
      <vt:lpstr>Wingdings</vt:lpstr>
      <vt:lpstr>Damask</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35</cp:revision>
  <dcterms:created xsi:type="dcterms:W3CDTF">2014-06-17T06:47:14Z</dcterms:created>
  <dcterms:modified xsi:type="dcterms:W3CDTF">2023-03-20T21:16:08Z</dcterms:modified>
</cp:coreProperties>
</file>