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5"/>
  </p:notes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1EA82A-885B-4AC3-AA2F-0EF500E94753}" type="doc">
      <dgm:prSet loTypeId="urn:microsoft.com/office/officeart/2005/8/layout/radial4" loCatId="relationship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43D722EF-8AD6-41D5-834C-888EBD781988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Budget de trésorerie</a:t>
          </a:r>
        </a:p>
      </dgm:t>
    </dgm:pt>
    <dgm:pt modelId="{5438E455-D6B6-4CE5-B72C-58D7579CF0D7}" type="parTrans" cxnId="{0C66FDC5-4EFE-49C8-92AE-B034777F13CE}">
      <dgm:prSet/>
      <dgm:spPr/>
      <dgm:t>
        <a:bodyPr/>
        <a:lstStyle/>
        <a:p>
          <a:pPr algn="ctr"/>
          <a:endParaRPr lang="fr-FR"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46B744-4FE6-4ED2-A52C-344F6BE9DCA2}" type="sibTrans" cxnId="{0C66FDC5-4EFE-49C8-92AE-B034777F13CE}">
      <dgm:prSet/>
      <dgm:spPr/>
      <dgm:t>
        <a:bodyPr/>
        <a:lstStyle/>
        <a:p>
          <a:pPr algn="ctr"/>
          <a:endParaRPr lang="fr-FR"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AE3E67D-587A-43B9-B803-4F4587C50C36}">
      <dgm:prSet phldrT="[Texte]" custT="1"/>
      <dgm:spPr/>
      <dgm:t>
        <a:bodyPr/>
        <a:lstStyle/>
        <a:p>
          <a:pPr algn="ctr"/>
          <a:r>
            <a:rPr lang="fr-FR" sz="1800" b="1" dirty="0">
              <a:latin typeface="Arial" panose="020B0604020202020204" pitchFamily="34" charset="0"/>
              <a:cs typeface="Arial" panose="020B0604020202020204" pitchFamily="34" charset="0"/>
            </a:rPr>
            <a:t>Budget des décaissements </a:t>
          </a:r>
          <a:r>
            <a:rPr lang="fr-FR" sz="1800" b="0" dirty="0">
              <a:latin typeface="Arial" panose="020B0604020202020204" pitchFamily="34" charset="0"/>
              <a:cs typeface="Arial" panose="020B0604020202020204" pitchFamily="34" charset="0"/>
            </a:rPr>
            <a:t>(approvisionnements,  dépenses et frais, investissements...)</a:t>
          </a:r>
        </a:p>
      </dgm:t>
    </dgm:pt>
    <dgm:pt modelId="{56A4C038-A738-42C9-B25D-14AEEDB7CB9E}" type="parTrans" cxnId="{7DB389DC-B160-4853-9BDF-DFDDF346E984}">
      <dgm:prSet/>
      <dgm:spPr/>
      <dgm:t>
        <a:bodyPr/>
        <a:lstStyle/>
        <a:p>
          <a:pPr algn="ctr"/>
          <a:endParaRPr lang="fr-FR"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4284C25-4F83-4E2A-9D72-41F8913DD301}" type="sibTrans" cxnId="{7DB389DC-B160-4853-9BDF-DFDDF346E984}">
      <dgm:prSet/>
      <dgm:spPr/>
      <dgm:t>
        <a:bodyPr/>
        <a:lstStyle/>
        <a:p>
          <a:pPr algn="ctr"/>
          <a:endParaRPr lang="fr-FR" sz="1800" b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9A4A3B-3821-4F75-A79F-70C3C309A62E}">
      <dgm:prSet phldrT="[Texte]" custT="1"/>
      <dgm:spPr/>
      <dgm:t>
        <a:bodyPr/>
        <a:lstStyle/>
        <a:p>
          <a:pPr algn="ctr"/>
          <a:r>
            <a:rPr lang="fr-FR" sz="1800" b="1">
              <a:latin typeface="Arial" panose="020B0604020202020204" pitchFamily="34" charset="0"/>
              <a:cs typeface="Arial" panose="020B0604020202020204" pitchFamily="34" charset="0"/>
            </a:rPr>
            <a:t>Budget des encaissements </a:t>
          </a:r>
        </a:p>
      </dgm:t>
    </dgm:pt>
    <dgm:pt modelId="{58A514DF-F27F-4F9B-91E9-B8ACBE3C2C7B}" type="parTrans" cxnId="{031802FE-4848-4106-92F0-631E936573C0}">
      <dgm:prSet/>
      <dgm:spPr/>
      <dgm:t>
        <a:bodyPr/>
        <a:lstStyle/>
        <a:p>
          <a:endParaRPr lang="fr-FR" sz="4800"/>
        </a:p>
      </dgm:t>
    </dgm:pt>
    <dgm:pt modelId="{221B0E70-1589-4F5E-8594-F4CDFEEC8594}" type="sibTrans" cxnId="{031802FE-4848-4106-92F0-631E936573C0}">
      <dgm:prSet/>
      <dgm:spPr/>
      <dgm:t>
        <a:bodyPr/>
        <a:lstStyle/>
        <a:p>
          <a:endParaRPr lang="fr-FR" sz="4800"/>
        </a:p>
      </dgm:t>
    </dgm:pt>
    <dgm:pt modelId="{0119057C-0655-4F95-8041-59A5EDA3A6C6}" type="pres">
      <dgm:prSet presAssocID="{7F1EA82A-885B-4AC3-AA2F-0EF500E94753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D3F15FC-61C4-450B-B9EC-D463A4364DF0}" type="pres">
      <dgm:prSet presAssocID="{43D722EF-8AD6-41D5-834C-888EBD781988}" presName="centerShape" presStyleLbl="node0" presStyleIdx="0" presStyleCnt="1" custScaleX="143085" custScaleY="19311" custLinFactNeighborX="346" custLinFactNeighborY="-5191"/>
      <dgm:spPr>
        <a:prstGeom prst="flowChartProcess">
          <a:avLst/>
        </a:prstGeom>
      </dgm:spPr>
    </dgm:pt>
    <dgm:pt modelId="{EFEB4EAA-79E2-4B0C-806F-3765AE544792}" type="pres">
      <dgm:prSet presAssocID="{56A4C038-A738-42C9-B25D-14AEEDB7CB9E}" presName="parTrans" presStyleLbl="bgSibTrans2D1" presStyleIdx="0" presStyleCnt="2" custLinFactNeighborX="-2862" custLinFactNeighborY="3465"/>
      <dgm:spPr/>
    </dgm:pt>
    <dgm:pt modelId="{8E8008AA-F044-48A2-849D-E5EA4808A792}" type="pres">
      <dgm:prSet presAssocID="{8AE3E67D-587A-43B9-B803-4F4587C50C36}" presName="node" presStyleLbl="node1" presStyleIdx="0" presStyleCnt="2" custScaleX="196160" custScaleY="68130" custRadScaleRad="133311" custRadScaleInc="25851">
        <dgm:presLayoutVars>
          <dgm:bulletEnabled val="1"/>
        </dgm:presLayoutVars>
      </dgm:prSet>
      <dgm:spPr/>
    </dgm:pt>
    <dgm:pt modelId="{F1BF9F23-AA11-4E18-BD77-E0EA1AF0B40F}" type="pres">
      <dgm:prSet presAssocID="{58A514DF-F27F-4F9B-91E9-B8ACBE3C2C7B}" presName="parTrans" presStyleLbl="bgSibTrans2D1" presStyleIdx="1" presStyleCnt="2" custScaleX="101330"/>
      <dgm:spPr/>
    </dgm:pt>
    <dgm:pt modelId="{B3BC584E-048C-4987-B19F-142F76C492E9}" type="pres">
      <dgm:prSet presAssocID="{899A4A3B-3821-4F75-A79F-70C3C309A62E}" presName="node" presStyleLbl="node1" presStyleIdx="1" presStyleCnt="2" custScaleX="196160" custScaleY="68130" custRadScaleRad="133540" custRadScaleInc="-31300">
        <dgm:presLayoutVars>
          <dgm:bulletEnabled val="1"/>
        </dgm:presLayoutVars>
      </dgm:prSet>
      <dgm:spPr/>
    </dgm:pt>
  </dgm:ptLst>
  <dgm:cxnLst>
    <dgm:cxn modelId="{F79A3603-C20F-49ED-AB47-B3E2B6F60A6D}" type="presOf" srcId="{8AE3E67D-587A-43B9-B803-4F4587C50C36}" destId="{8E8008AA-F044-48A2-849D-E5EA4808A792}" srcOrd="0" destOrd="0" presId="urn:microsoft.com/office/officeart/2005/8/layout/radial4"/>
    <dgm:cxn modelId="{14F20A19-B9E3-4B99-9076-AA891E8F0D22}" type="presOf" srcId="{58A514DF-F27F-4F9B-91E9-B8ACBE3C2C7B}" destId="{F1BF9F23-AA11-4E18-BD77-E0EA1AF0B40F}" srcOrd="0" destOrd="0" presId="urn:microsoft.com/office/officeart/2005/8/layout/radial4"/>
    <dgm:cxn modelId="{5FC4AF49-A0E6-4CE3-9D9B-B69E2EF61167}" type="presOf" srcId="{56A4C038-A738-42C9-B25D-14AEEDB7CB9E}" destId="{EFEB4EAA-79E2-4B0C-806F-3765AE544792}" srcOrd="0" destOrd="0" presId="urn:microsoft.com/office/officeart/2005/8/layout/radial4"/>
    <dgm:cxn modelId="{04FB5F73-47BD-4FDF-97CE-924765FA9979}" type="presOf" srcId="{43D722EF-8AD6-41D5-834C-888EBD781988}" destId="{9D3F15FC-61C4-450B-B9EC-D463A4364DF0}" srcOrd="0" destOrd="0" presId="urn:microsoft.com/office/officeart/2005/8/layout/radial4"/>
    <dgm:cxn modelId="{2738B753-4000-4523-9CAC-F7FDCC0A73A6}" type="presOf" srcId="{899A4A3B-3821-4F75-A79F-70C3C309A62E}" destId="{B3BC584E-048C-4987-B19F-142F76C492E9}" srcOrd="0" destOrd="0" presId="urn:microsoft.com/office/officeart/2005/8/layout/radial4"/>
    <dgm:cxn modelId="{D1CC0791-2943-4772-B364-EB8CC4927E06}" type="presOf" srcId="{7F1EA82A-885B-4AC3-AA2F-0EF500E94753}" destId="{0119057C-0655-4F95-8041-59A5EDA3A6C6}" srcOrd="0" destOrd="0" presId="urn:microsoft.com/office/officeart/2005/8/layout/radial4"/>
    <dgm:cxn modelId="{0C66FDC5-4EFE-49C8-92AE-B034777F13CE}" srcId="{7F1EA82A-885B-4AC3-AA2F-0EF500E94753}" destId="{43D722EF-8AD6-41D5-834C-888EBD781988}" srcOrd="0" destOrd="0" parTransId="{5438E455-D6B6-4CE5-B72C-58D7579CF0D7}" sibTransId="{1F46B744-4FE6-4ED2-A52C-344F6BE9DCA2}"/>
    <dgm:cxn modelId="{7DB389DC-B160-4853-9BDF-DFDDF346E984}" srcId="{43D722EF-8AD6-41D5-834C-888EBD781988}" destId="{8AE3E67D-587A-43B9-B803-4F4587C50C36}" srcOrd="0" destOrd="0" parTransId="{56A4C038-A738-42C9-B25D-14AEEDB7CB9E}" sibTransId="{C4284C25-4F83-4E2A-9D72-41F8913DD301}"/>
    <dgm:cxn modelId="{031802FE-4848-4106-92F0-631E936573C0}" srcId="{43D722EF-8AD6-41D5-834C-888EBD781988}" destId="{899A4A3B-3821-4F75-A79F-70C3C309A62E}" srcOrd="1" destOrd="0" parTransId="{58A514DF-F27F-4F9B-91E9-B8ACBE3C2C7B}" sibTransId="{221B0E70-1589-4F5E-8594-F4CDFEEC8594}"/>
    <dgm:cxn modelId="{9B641A1F-C3F1-4AD7-819E-A91F2C26071C}" type="presParOf" srcId="{0119057C-0655-4F95-8041-59A5EDA3A6C6}" destId="{9D3F15FC-61C4-450B-B9EC-D463A4364DF0}" srcOrd="0" destOrd="0" presId="urn:microsoft.com/office/officeart/2005/8/layout/radial4"/>
    <dgm:cxn modelId="{663C23C1-2472-40EF-B18D-ADEC482E4138}" type="presParOf" srcId="{0119057C-0655-4F95-8041-59A5EDA3A6C6}" destId="{EFEB4EAA-79E2-4B0C-806F-3765AE544792}" srcOrd="1" destOrd="0" presId="urn:microsoft.com/office/officeart/2005/8/layout/radial4"/>
    <dgm:cxn modelId="{32102C8A-2A8F-43B3-947C-0BBBC0AA6A3D}" type="presParOf" srcId="{0119057C-0655-4F95-8041-59A5EDA3A6C6}" destId="{8E8008AA-F044-48A2-849D-E5EA4808A792}" srcOrd="2" destOrd="0" presId="urn:microsoft.com/office/officeart/2005/8/layout/radial4"/>
    <dgm:cxn modelId="{FDC849B4-F09C-49BE-AD19-6DC89A73A04A}" type="presParOf" srcId="{0119057C-0655-4F95-8041-59A5EDA3A6C6}" destId="{F1BF9F23-AA11-4E18-BD77-E0EA1AF0B40F}" srcOrd="3" destOrd="0" presId="urn:microsoft.com/office/officeart/2005/8/layout/radial4"/>
    <dgm:cxn modelId="{6C130953-9818-45D9-9486-0BDC88626F47}" type="presParOf" srcId="{0119057C-0655-4F95-8041-59A5EDA3A6C6}" destId="{B3BC584E-048C-4987-B19F-142F76C492E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F15FC-61C4-450B-B9EC-D463A4364DF0}">
      <dsp:nvSpPr>
        <dsp:cNvPr id="0" name=""/>
        <dsp:cNvSpPr/>
      </dsp:nvSpPr>
      <dsp:spPr>
        <a:xfrm>
          <a:off x="2269597" y="2230994"/>
          <a:ext cx="2830983" cy="382074"/>
        </a:xfrm>
        <a:prstGeom prst="flowChartProcess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Budget de trésorerie</a:t>
          </a:r>
        </a:p>
      </dsp:txBody>
      <dsp:txXfrm>
        <a:off x="2269597" y="2230994"/>
        <a:ext cx="2830983" cy="382074"/>
      </dsp:txXfrm>
    </dsp:sp>
    <dsp:sp modelId="{EFEB4EAA-79E2-4B0C-806F-3765AE544792}">
      <dsp:nvSpPr>
        <dsp:cNvPr id="0" name=""/>
        <dsp:cNvSpPr/>
      </dsp:nvSpPr>
      <dsp:spPr>
        <a:xfrm rot="13286475">
          <a:off x="1144062" y="1062980"/>
          <a:ext cx="2457203" cy="5638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E8008AA-F044-48A2-849D-E5EA4808A792}">
      <dsp:nvSpPr>
        <dsp:cNvPr id="0" name=""/>
        <dsp:cNvSpPr/>
      </dsp:nvSpPr>
      <dsp:spPr>
        <a:xfrm>
          <a:off x="-321531" y="0"/>
          <a:ext cx="3687035" cy="1024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latin typeface="Arial" panose="020B0604020202020204" pitchFamily="34" charset="0"/>
              <a:cs typeface="Arial" panose="020B0604020202020204" pitchFamily="34" charset="0"/>
            </a:rPr>
            <a:t>Budget des décaissements </a:t>
          </a:r>
          <a:r>
            <a:rPr lang="fr-FR" sz="1800" b="0" kern="1200" dirty="0">
              <a:latin typeface="Arial" panose="020B0604020202020204" pitchFamily="34" charset="0"/>
              <a:cs typeface="Arial" panose="020B0604020202020204" pitchFamily="34" charset="0"/>
            </a:rPr>
            <a:t>(approvisionnements,  dépenses et frais, investissements...)</a:t>
          </a:r>
        </a:p>
      </dsp:txBody>
      <dsp:txXfrm>
        <a:off x="-291526" y="30005"/>
        <a:ext cx="3627025" cy="964450"/>
      </dsp:txXfrm>
    </dsp:sp>
    <dsp:sp modelId="{F1BF9F23-AA11-4E18-BD77-E0EA1AF0B40F}">
      <dsp:nvSpPr>
        <dsp:cNvPr id="0" name=""/>
        <dsp:cNvSpPr/>
      </dsp:nvSpPr>
      <dsp:spPr>
        <a:xfrm rot="18817294">
          <a:off x="3592689" y="1043142"/>
          <a:ext cx="2275591" cy="5638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4142704"/>
                <a:satOff val="-7491"/>
                <a:lumOff val="5098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3">
                <a:hueOff val="4142704"/>
                <a:satOff val="-7491"/>
                <a:lumOff val="5098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3BC584E-048C-4987-B19F-142F76C492E9}">
      <dsp:nvSpPr>
        <dsp:cNvPr id="0" name=""/>
        <dsp:cNvSpPr/>
      </dsp:nvSpPr>
      <dsp:spPr>
        <a:xfrm>
          <a:off x="3661621" y="0"/>
          <a:ext cx="3687035" cy="10244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4142704"/>
                <a:satOff val="-7491"/>
                <a:lumOff val="5098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3">
                <a:hueOff val="4142704"/>
                <a:satOff val="-7491"/>
                <a:lumOff val="5098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latin typeface="Arial" panose="020B0604020202020204" pitchFamily="34" charset="0"/>
              <a:cs typeface="Arial" panose="020B0604020202020204" pitchFamily="34" charset="0"/>
            </a:rPr>
            <a:t>Budget des encaissements </a:t>
          </a:r>
        </a:p>
      </dsp:txBody>
      <dsp:txXfrm>
        <a:off x="3691626" y="30005"/>
        <a:ext cx="3627025" cy="964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B27B2-4B7F-C649-B6A1-7EDD88C9454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F81D-CCAD-534E-BEC9-B77A339EE2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07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20/03/2023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477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Le budget ou plan de trésorerie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A7D8131-DA35-4AA9-B737-BF7F1A2BAB68}"/>
              </a:ext>
            </a:extLst>
          </p:cNvPr>
          <p:cNvSpPr/>
          <p:nvPr/>
        </p:nvSpPr>
        <p:spPr>
          <a:xfrm>
            <a:off x="726942" y="1589738"/>
            <a:ext cx="10494850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Pour éviter les problèmes de trésorerie, l’entreprise doit mettre en œuvre une gestion rigoureuse :</a:t>
            </a: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conditions de paiement accordées aux clients et obtenues des fournisseurs,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factures et règlements des clients et des fournisseurs,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 encaissements et décaissement en élaborant un </a:t>
            </a: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budget de trésorerie </a:t>
            </a: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qui permette d’anticiper les risques de découvert bancaire ou d’incidents de paiement.</a:t>
            </a:r>
            <a:endParaRPr lang="fr-FR" sz="24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9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477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Le budget ou plan de trésorerie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1EEEE9-84FD-4C3D-83DC-DC1EF89411B9}"/>
              </a:ext>
            </a:extLst>
          </p:cNvPr>
          <p:cNvSpPr/>
          <p:nvPr/>
        </p:nvSpPr>
        <p:spPr>
          <a:xfrm>
            <a:off x="609599" y="1608435"/>
            <a:ext cx="107611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budget peut être journalier, hebdomadaire, par quinzaine, mensuel, trimestriel, semestriel, annuel </a:t>
            </a:r>
          </a:p>
          <a:p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enregistre :</a:t>
            </a:r>
          </a:p>
          <a:p>
            <a:pPr marL="2332038" lvl="0" indent="-34290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encaissements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2038" lvl="0" indent="-34290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décaissements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332038" lvl="0" indent="-34290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92D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écarts entre encaissements et décaissements</a:t>
            </a:r>
            <a:endParaRPr lang="fr-FR" sz="2400" b="1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budget de trésorerie est généralement construit à partir de plusieurs tableaux qui ventilent les entrées et les sorties d’argent.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Chap.19 - Le suivi des flux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58477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Le budget ou plan de trésorerie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C50785-9FE1-4328-B21F-4E49363F60D5}"/>
              </a:ext>
            </a:extLst>
          </p:cNvPr>
          <p:cNvSpPr/>
          <p:nvPr/>
        </p:nvSpPr>
        <p:spPr>
          <a:xfrm>
            <a:off x="325967" y="1371897"/>
            <a:ext cx="10634133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L’articulation des budgets est la suivante :</a:t>
            </a:r>
          </a:p>
          <a:p>
            <a:pPr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F5DD6C0-4424-4357-8D25-5DD145593E42}"/>
              </a:ext>
            </a:extLst>
          </p:cNvPr>
          <p:cNvSpPr/>
          <p:nvPr/>
        </p:nvSpPr>
        <p:spPr>
          <a:xfrm>
            <a:off x="196258" y="4491717"/>
            <a:ext cx="5580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L’analyse du budget permet d’ajuster ensuite les opérations bancaires pour éviter les incidents.</a:t>
            </a:r>
            <a:endParaRPr lang="fr-FR" sz="2200" dirty="0"/>
          </a:p>
        </p:txBody>
      </p:sp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BA90BB94-7D19-4C57-AB86-47995731B2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9880295"/>
              </p:ext>
            </p:extLst>
          </p:nvPr>
        </p:nvGraphicFramePr>
        <p:xfrm>
          <a:off x="4178300" y="1930401"/>
          <a:ext cx="7327900" cy="3495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DE9F164A-3AB4-44C1-8BD1-AA29E6CD207B}"/>
              </a:ext>
            </a:extLst>
          </p:cNvPr>
          <p:cNvSpPr/>
          <p:nvPr/>
        </p:nvSpPr>
        <p:spPr>
          <a:xfrm>
            <a:off x="6257393" y="3340458"/>
            <a:ext cx="3024000" cy="41357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 TVA à décaisser</a:t>
            </a:r>
            <a:endParaRPr lang="fr-FR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6D4E75A7-97A4-407A-A166-ACA755457D06}"/>
              </a:ext>
            </a:extLst>
          </p:cNvPr>
          <p:cNvSpPr/>
          <p:nvPr/>
        </p:nvSpPr>
        <p:spPr>
          <a:xfrm>
            <a:off x="6257393" y="4805898"/>
            <a:ext cx="3246440" cy="4434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tude des soldes de trésorerie</a:t>
            </a:r>
            <a:endPara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Flèche : bas 11">
            <a:extLst>
              <a:ext uri="{FF2B5EF4-FFF2-40B4-BE49-F238E27FC236}">
                <a16:creationId xmlns:a16="http://schemas.microsoft.com/office/drawing/2014/main" id="{17EA994B-4F5F-4ADF-BCA3-30A97B4A3764}"/>
              </a:ext>
            </a:extLst>
          </p:cNvPr>
          <p:cNvSpPr/>
          <p:nvPr/>
        </p:nvSpPr>
        <p:spPr>
          <a:xfrm>
            <a:off x="7690641" y="4562721"/>
            <a:ext cx="295275" cy="207010"/>
          </a:xfrm>
          <a:prstGeom prst="down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8BD07E7-CC9E-49AC-8AC7-838DBAC9CF5B}"/>
              </a:ext>
            </a:extLst>
          </p:cNvPr>
          <p:cNvSpPr/>
          <p:nvPr/>
        </p:nvSpPr>
        <p:spPr>
          <a:xfrm>
            <a:off x="6322357" y="5513235"/>
            <a:ext cx="3246440" cy="44343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1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Budget ajusté</a:t>
            </a:r>
            <a:endParaRPr lang="fr-FR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Flèche : bas 13">
            <a:extLst>
              <a:ext uri="{FF2B5EF4-FFF2-40B4-BE49-F238E27FC236}">
                <a16:creationId xmlns:a16="http://schemas.microsoft.com/office/drawing/2014/main" id="{F98BFFEC-B699-4F31-8FBD-B571FD450C57}"/>
              </a:ext>
            </a:extLst>
          </p:cNvPr>
          <p:cNvSpPr/>
          <p:nvPr/>
        </p:nvSpPr>
        <p:spPr>
          <a:xfrm>
            <a:off x="7755605" y="5270058"/>
            <a:ext cx="295275" cy="207010"/>
          </a:xfrm>
          <a:prstGeom prst="downArrow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535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100</TotalTime>
  <Words>217</Words>
  <Application>Microsoft Office PowerPoint</Application>
  <PresentationFormat>Grand écran</PresentationFormat>
  <Paragraphs>33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Bookman Old Style</vt:lpstr>
      <vt:lpstr>Calibri</vt:lpstr>
      <vt:lpstr>Rockwell</vt:lpstr>
      <vt:lpstr>Wingdings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26</cp:revision>
  <dcterms:created xsi:type="dcterms:W3CDTF">2014-06-17T06:47:14Z</dcterms:created>
  <dcterms:modified xsi:type="dcterms:W3CDTF">2023-03-20T21:11:22Z</dcterms:modified>
</cp:coreProperties>
</file>