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D76F02-52DF-483B-9815-935176F19BD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4196725-FC1F-4EE8-82A7-A95D14708BC7}">
      <dgm:prSet phldrT="[Texte]"/>
      <dgm:spPr/>
      <dgm:t>
        <a:bodyPr/>
        <a:lstStyle/>
        <a:p>
          <a:r>
            <a:rPr lang="fr-FR" b="1">
              <a:latin typeface="Arial" panose="020B0604020202020204" pitchFamily="34" charset="0"/>
              <a:cs typeface="Arial" panose="020B0604020202020204" pitchFamily="34" charset="0"/>
            </a:rPr>
            <a:t>Le budget de trésorerie permet d'anticiper </a:t>
          </a:r>
        </a:p>
      </dgm:t>
    </dgm:pt>
    <dgm:pt modelId="{A080E9B4-0DCD-47C3-AFF5-DCF636401B2B}" type="parTrans" cxnId="{6CEDFAC4-D583-4CFE-9D87-0793712DB27D}">
      <dgm:prSet/>
      <dgm:spPr/>
      <dgm:t>
        <a:bodyPr/>
        <a:lstStyle/>
        <a:p>
          <a:endParaRPr lang="fr-FR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6C1718-7D17-47C2-B9ED-EEC0EE9EF8DE}" type="sibTrans" cxnId="{6CEDFAC4-D583-4CFE-9D87-0793712DB27D}">
      <dgm:prSet/>
      <dgm:spPr/>
      <dgm:t>
        <a:bodyPr/>
        <a:lstStyle/>
        <a:p>
          <a:endParaRPr lang="fr-FR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C105A32-8167-494E-B427-656733F6E7FF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fr-FR" b="1">
              <a:latin typeface="Arial" panose="020B0604020202020204" pitchFamily="34" charset="0"/>
              <a:cs typeface="Arial" panose="020B0604020202020204" pitchFamily="34" charset="0"/>
            </a:rPr>
            <a:t>Le manque de liquidité</a:t>
          </a:r>
        </a:p>
      </dgm:t>
    </dgm:pt>
    <dgm:pt modelId="{E2B5BDFB-04EA-46F7-8809-70FFC9EED163}" type="parTrans" cxnId="{9A7BF44A-5522-47D5-A9D3-E85772CE0615}">
      <dgm:prSet/>
      <dgm:spPr/>
      <dgm:t>
        <a:bodyPr/>
        <a:lstStyle/>
        <a:p>
          <a:endParaRPr lang="fr-FR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E765EC-F81E-4D16-B005-56B3AA8FDF42}" type="sibTrans" cxnId="{9A7BF44A-5522-47D5-A9D3-E85772CE0615}">
      <dgm:prSet/>
      <dgm:spPr/>
      <dgm:t>
        <a:bodyPr/>
        <a:lstStyle/>
        <a:p>
          <a:endParaRPr lang="fr-FR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5CD36F-F66E-4255-BFA8-F07A2F151919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fr-FR" b="1">
              <a:latin typeface="Arial" panose="020B0604020202020204" pitchFamily="34" charset="0"/>
              <a:cs typeface="Arial" panose="020B0604020202020204" pitchFamily="34" charset="0"/>
            </a:rPr>
            <a:t>Le trop plein de liquidité</a:t>
          </a:r>
        </a:p>
      </dgm:t>
    </dgm:pt>
    <dgm:pt modelId="{B938E22F-EBD6-4CC5-B770-E389E7C7CB66}" type="parTrans" cxnId="{DCDC0651-A44C-4BAD-8F26-21CF6102A31A}">
      <dgm:prSet/>
      <dgm:spPr/>
      <dgm:t>
        <a:bodyPr/>
        <a:lstStyle/>
        <a:p>
          <a:endParaRPr lang="fr-FR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EC9B0E-2DB8-40E1-B012-EBB90A6CE081}" type="sibTrans" cxnId="{DCDC0651-A44C-4BAD-8F26-21CF6102A31A}">
      <dgm:prSet/>
      <dgm:spPr/>
      <dgm:t>
        <a:bodyPr/>
        <a:lstStyle/>
        <a:p>
          <a:endParaRPr lang="fr-FR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437702D-A2E8-4914-9A44-78F05BE06417}" type="pres">
      <dgm:prSet presAssocID="{03D76F02-52DF-483B-9815-935176F19BD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39D16DB-1D93-4074-82C2-CC47ABD6AD5A}" type="pres">
      <dgm:prSet presAssocID="{24196725-FC1F-4EE8-82A7-A95D14708BC7}" presName="hierRoot1" presStyleCnt="0"/>
      <dgm:spPr/>
    </dgm:pt>
    <dgm:pt modelId="{15B0A860-26B8-4443-848A-8404DA662460}" type="pres">
      <dgm:prSet presAssocID="{24196725-FC1F-4EE8-82A7-A95D14708BC7}" presName="composite" presStyleCnt="0"/>
      <dgm:spPr/>
    </dgm:pt>
    <dgm:pt modelId="{F36C3C75-19F1-48CF-8551-315B84F3A159}" type="pres">
      <dgm:prSet presAssocID="{24196725-FC1F-4EE8-82A7-A95D14708BC7}" presName="background" presStyleLbl="node0" presStyleIdx="0" presStyleCnt="1"/>
      <dgm:spPr/>
    </dgm:pt>
    <dgm:pt modelId="{684820B4-0ABD-4C21-92AF-50D1C5AE53EE}" type="pres">
      <dgm:prSet presAssocID="{24196725-FC1F-4EE8-82A7-A95D14708BC7}" presName="text" presStyleLbl="fgAcc0" presStyleIdx="0" presStyleCnt="1" custScaleX="139383" custScaleY="72543">
        <dgm:presLayoutVars>
          <dgm:chPref val="3"/>
        </dgm:presLayoutVars>
      </dgm:prSet>
      <dgm:spPr/>
    </dgm:pt>
    <dgm:pt modelId="{9EEC46C7-03E0-4DE0-8542-85EF5D462FA2}" type="pres">
      <dgm:prSet presAssocID="{24196725-FC1F-4EE8-82A7-A95D14708BC7}" presName="hierChild2" presStyleCnt="0"/>
      <dgm:spPr/>
    </dgm:pt>
    <dgm:pt modelId="{11250793-3094-4455-A5D7-CADC735CE6CC}" type="pres">
      <dgm:prSet presAssocID="{E2B5BDFB-04EA-46F7-8809-70FFC9EED163}" presName="Name10" presStyleLbl="parChTrans1D2" presStyleIdx="0" presStyleCnt="2"/>
      <dgm:spPr/>
    </dgm:pt>
    <dgm:pt modelId="{D0DE86AA-15B4-4FF8-BD11-584036483029}" type="pres">
      <dgm:prSet presAssocID="{8C105A32-8167-494E-B427-656733F6E7FF}" presName="hierRoot2" presStyleCnt="0"/>
      <dgm:spPr/>
    </dgm:pt>
    <dgm:pt modelId="{9516706A-C96B-462C-BC00-F4D268258FE0}" type="pres">
      <dgm:prSet presAssocID="{8C105A32-8167-494E-B427-656733F6E7FF}" presName="composite2" presStyleCnt="0"/>
      <dgm:spPr/>
    </dgm:pt>
    <dgm:pt modelId="{FAA83E51-CF11-4D94-B42C-621D49E35B8B}" type="pres">
      <dgm:prSet presAssocID="{8C105A32-8167-494E-B427-656733F6E7FF}" presName="background2" presStyleLbl="node2" presStyleIdx="0" presStyleCnt="2"/>
      <dgm:spPr/>
    </dgm:pt>
    <dgm:pt modelId="{98366235-D3B1-4859-9D04-6B4B83947F56}" type="pres">
      <dgm:prSet presAssocID="{8C105A32-8167-494E-B427-656733F6E7FF}" presName="text2" presStyleLbl="fgAcc2" presStyleIdx="0" presStyleCnt="2">
        <dgm:presLayoutVars>
          <dgm:chPref val="3"/>
        </dgm:presLayoutVars>
      </dgm:prSet>
      <dgm:spPr/>
    </dgm:pt>
    <dgm:pt modelId="{6F36FFC0-4FB5-4FA7-ABBF-008CD0C5969F}" type="pres">
      <dgm:prSet presAssocID="{8C105A32-8167-494E-B427-656733F6E7FF}" presName="hierChild3" presStyleCnt="0"/>
      <dgm:spPr/>
    </dgm:pt>
    <dgm:pt modelId="{C0604E42-840B-4A04-8426-2AF0E700C87C}" type="pres">
      <dgm:prSet presAssocID="{B938E22F-EBD6-4CC5-B770-E389E7C7CB66}" presName="Name10" presStyleLbl="parChTrans1D2" presStyleIdx="1" presStyleCnt="2"/>
      <dgm:spPr/>
    </dgm:pt>
    <dgm:pt modelId="{629C54DC-2FF4-4363-B8C4-D86DCE639F19}" type="pres">
      <dgm:prSet presAssocID="{D95CD36F-F66E-4255-BFA8-F07A2F151919}" presName="hierRoot2" presStyleCnt="0"/>
      <dgm:spPr/>
    </dgm:pt>
    <dgm:pt modelId="{90EE5A9B-FA4B-4A1D-BDFC-C93E1FB3657E}" type="pres">
      <dgm:prSet presAssocID="{D95CD36F-F66E-4255-BFA8-F07A2F151919}" presName="composite2" presStyleCnt="0"/>
      <dgm:spPr/>
    </dgm:pt>
    <dgm:pt modelId="{A42AD962-E52D-497C-871E-654866EDE85C}" type="pres">
      <dgm:prSet presAssocID="{D95CD36F-F66E-4255-BFA8-F07A2F151919}" presName="background2" presStyleLbl="node2" presStyleIdx="1" presStyleCnt="2"/>
      <dgm:spPr/>
    </dgm:pt>
    <dgm:pt modelId="{3082A3B2-A7F2-4CC9-927A-F562F40719F8}" type="pres">
      <dgm:prSet presAssocID="{D95CD36F-F66E-4255-BFA8-F07A2F151919}" presName="text2" presStyleLbl="fgAcc2" presStyleIdx="1" presStyleCnt="2">
        <dgm:presLayoutVars>
          <dgm:chPref val="3"/>
        </dgm:presLayoutVars>
      </dgm:prSet>
      <dgm:spPr/>
    </dgm:pt>
    <dgm:pt modelId="{6CA905A2-6ECB-4D18-A606-8F92C47CF114}" type="pres">
      <dgm:prSet presAssocID="{D95CD36F-F66E-4255-BFA8-F07A2F151919}" presName="hierChild3" presStyleCnt="0"/>
      <dgm:spPr/>
    </dgm:pt>
  </dgm:ptLst>
  <dgm:cxnLst>
    <dgm:cxn modelId="{DEE56109-E2ED-494C-9A8D-21AB49D3B293}" type="presOf" srcId="{24196725-FC1F-4EE8-82A7-A95D14708BC7}" destId="{684820B4-0ABD-4C21-92AF-50D1C5AE53EE}" srcOrd="0" destOrd="0" presId="urn:microsoft.com/office/officeart/2005/8/layout/hierarchy1"/>
    <dgm:cxn modelId="{B978DD39-38B9-48CA-9BBB-058737D6852A}" type="presOf" srcId="{03D76F02-52DF-483B-9815-935176F19BD7}" destId="{C437702D-A2E8-4914-9A44-78F05BE06417}" srcOrd="0" destOrd="0" presId="urn:microsoft.com/office/officeart/2005/8/layout/hierarchy1"/>
    <dgm:cxn modelId="{A537735E-2C3E-4BDD-8F6D-71FE6F6F991B}" type="presOf" srcId="{E2B5BDFB-04EA-46F7-8809-70FFC9EED163}" destId="{11250793-3094-4455-A5D7-CADC735CE6CC}" srcOrd="0" destOrd="0" presId="urn:microsoft.com/office/officeart/2005/8/layout/hierarchy1"/>
    <dgm:cxn modelId="{9A7BF44A-5522-47D5-A9D3-E85772CE0615}" srcId="{24196725-FC1F-4EE8-82A7-A95D14708BC7}" destId="{8C105A32-8167-494E-B427-656733F6E7FF}" srcOrd="0" destOrd="0" parTransId="{E2B5BDFB-04EA-46F7-8809-70FFC9EED163}" sibTransId="{FDE765EC-F81E-4D16-B005-56B3AA8FDF42}"/>
    <dgm:cxn modelId="{DCDC0651-A44C-4BAD-8F26-21CF6102A31A}" srcId="{24196725-FC1F-4EE8-82A7-A95D14708BC7}" destId="{D95CD36F-F66E-4255-BFA8-F07A2F151919}" srcOrd="1" destOrd="0" parTransId="{B938E22F-EBD6-4CC5-B770-E389E7C7CB66}" sibTransId="{41EC9B0E-2DB8-40E1-B012-EBB90A6CE081}"/>
    <dgm:cxn modelId="{5B5C2A59-A083-41D7-A0E7-C7D6285A9A9D}" type="presOf" srcId="{D95CD36F-F66E-4255-BFA8-F07A2F151919}" destId="{3082A3B2-A7F2-4CC9-927A-F562F40719F8}" srcOrd="0" destOrd="0" presId="urn:microsoft.com/office/officeart/2005/8/layout/hierarchy1"/>
    <dgm:cxn modelId="{36329FA8-5013-4B15-AE75-81C2E1EEC355}" type="presOf" srcId="{8C105A32-8167-494E-B427-656733F6E7FF}" destId="{98366235-D3B1-4859-9D04-6B4B83947F56}" srcOrd="0" destOrd="0" presId="urn:microsoft.com/office/officeart/2005/8/layout/hierarchy1"/>
    <dgm:cxn modelId="{6CEDFAC4-D583-4CFE-9D87-0793712DB27D}" srcId="{03D76F02-52DF-483B-9815-935176F19BD7}" destId="{24196725-FC1F-4EE8-82A7-A95D14708BC7}" srcOrd="0" destOrd="0" parTransId="{A080E9B4-0DCD-47C3-AFF5-DCF636401B2B}" sibTransId="{AA6C1718-7D17-47C2-B9ED-EEC0EE9EF8DE}"/>
    <dgm:cxn modelId="{E74561F5-D858-47B6-B038-19DB45D7341B}" type="presOf" srcId="{B938E22F-EBD6-4CC5-B770-E389E7C7CB66}" destId="{C0604E42-840B-4A04-8426-2AF0E700C87C}" srcOrd="0" destOrd="0" presId="urn:microsoft.com/office/officeart/2005/8/layout/hierarchy1"/>
    <dgm:cxn modelId="{1A2C9BB6-7322-4603-87D5-CAB71F772885}" type="presParOf" srcId="{C437702D-A2E8-4914-9A44-78F05BE06417}" destId="{339D16DB-1D93-4074-82C2-CC47ABD6AD5A}" srcOrd="0" destOrd="0" presId="urn:microsoft.com/office/officeart/2005/8/layout/hierarchy1"/>
    <dgm:cxn modelId="{33079884-D778-453E-A68F-EA7E32189791}" type="presParOf" srcId="{339D16DB-1D93-4074-82C2-CC47ABD6AD5A}" destId="{15B0A860-26B8-4443-848A-8404DA662460}" srcOrd="0" destOrd="0" presId="urn:microsoft.com/office/officeart/2005/8/layout/hierarchy1"/>
    <dgm:cxn modelId="{ECF90988-11A9-465E-803D-C33DD5EF70AD}" type="presParOf" srcId="{15B0A860-26B8-4443-848A-8404DA662460}" destId="{F36C3C75-19F1-48CF-8551-315B84F3A159}" srcOrd="0" destOrd="0" presId="urn:microsoft.com/office/officeart/2005/8/layout/hierarchy1"/>
    <dgm:cxn modelId="{1200CB60-ADE7-4305-8B6C-455324380CCA}" type="presParOf" srcId="{15B0A860-26B8-4443-848A-8404DA662460}" destId="{684820B4-0ABD-4C21-92AF-50D1C5AE53EE}" srcOrd="1" destOrd="0" presId="urn:microsoft.com/office/officeart/2005/8/layout/hierarchy1"/>
    <dgm:cxn modelId="{B9B577B7-90D7-4747-A0F6-49BB62940A3D}" type="presParOf" srcId="{339D16DB-1D93-4074-82C2-CC47ABD6AD5A}" destId="{9EEC46C7-03E0-4DE0-8542-85EF5D462FA2}" srcOrd="1" destOrd="0" presId="urn:microsoft.com/office/officeart/2005/8/layout/hierarchy1"/>
    <dgm:cxn modelId="{23E6359D-318D-4DE8-968B-7992AC3981FC}" type="presParOf" srcId="{9EEC46C7-03E0-4DE0-8542-85EF5D462FA2}" destId="{11250793-3094-4455-A5D7-CADC735CE6CC}" srcOrd="0" destOrd="0" presId="urn:microsoft.com/office/officeart/2005/8/layout/hierarchy1"/>
    <dgm:cxn modelId="{D696A009-AC65-4BBD-A833-4D8DD85CCF41}" type="presParOf" srcId="{9EEC46C7-03E0-4DE0-8542-85EF5D462FA2}" destId="{D0DE86AA-15B4-4FF8-BD11-584036483029}" srcOrd="1" destOrd="0" presId="urn:microsoft.com/office/officeart/2005/8/layout/hierarchy1"/>
    <dgm:cxn modelId="{A47D0643-9637-456C-BDBA-C3FDEF77AFA3}" type="presParOf" srcId="{D0DE86AA-15B4-4FF8-BD11-584036483029}" destId="{9516706A-C96B-462C-BC00-F4D268258FE0}" srcOrd="0" destOrd="0" presId="urn:microsoft.com/office/officeart/2005/8/layout/hierarchy1"/>
    <dgm:cxn modelId="{599233D3-0E2D-4D58-9FF1-B66012EFA4E8}" type="presParOf" srcId="{9516706A-C96B-462C-BC00-F4D268258FE0}" destId="{FAA83E51-CF11-4D94-B42C-621D49E35B8B}" srcOrd="0" destOrd="0" presId="urn:microsoft.com/office/officeart/2005/8/layout/hierarchy1"/>
    <dgm:cxn modelId="{C173BE9F-7443-4D63-A226-C15EA8F5F627}" type="presParOf" srcId="{9516706A-C96B-462C-BC00-F4D268258FE0}" destId="{98366235-D3B1-4859-9D04-6B4B83947F56}" srcOrd="1" destOrd="0" presId="urn:microsoft.com/office/officeart/2005/8/layout/hierarchy1"/>
    <dgm:cxn modelId="{129DBB48-3F2F-4885-8CBB-C58D6A2DB080}" type="presParOf" srcId="{D0DE86AA-15B4-4FF8-BD11-584036483029}" destId="{6F36FFC0-4FB5-4FA7-ABBF-008CD0C5969F}" srcOrd="1" destOrd="0" presId="urn:microsoft.com/office/officeart/2005/8/layout/hierarchy1"/>
    <dgm:cxn modelId="{5D9D0B48-E259-46C0-931E-0E77F6F343D1}" type="presParOf" srcId="{9EEC46C7-03E0-4DE0-8542-85EF5D462FA2}" destId="{C0604E42-840B-4A04-8426-2AF0E700C87C}" srcOrd="2" destOrd="0" presId="urn:microsoft.com/office/officeart/2005/8/layout/hierarchy1"/>
    <dgm:cxn modelId="{C8D2B45F-8E0B-4756-A492-D8E84DAB276F}" type="presParOf" srcId="{9EEC46C7-03E0-4DE0-8542-85EF5D462FA2}" destId="{629C54DC-2FF4-4363-B8C4-D86DCE639F19}" srcOrd="3" destOrd="0" presId="urn:microsoft.com/office/officeart/2005/8/layout/hierarchy1"/>
    <dgm:cxn modelId="{4E08D3A6-E09C-41D3-AA00-76A42B87F71A}" type="presParOf" srcId="{629C54DC-2FF4-4363-B8C4-D86DCE639F19}" destId="{90EE5A9B-FA4B-4A1D-BDFC-C93E1FB3657E}" srcOrd="0" destOrd="0" presId="urn:microsoft.com/office/officeart/2005/8/layout/hierarchy1"/>
    <dgm:cxn modelId="{78C941B2-32AC-4AE1-B12C-9F2A48FFADE3}" type="presParOf" srcId="{90EE5A9B-FA4B-4A1D-BDFC-C93E1FB3657E}" destId="{A42AD962-E52D-497C-871E-654866EDE85C}" srcOrd="0" destOrd="0" presId="urn:microsoft.com/office/officeart/2005/8/layout/hierarchy1"/>
    <dgm:cxn modelId="{1016D158-6E31-491F-910C-AC07B789DD30}" type="presParOf" srcId="{90EE5A9B-FA4B-4A1D-BDFC-C93E1FB3657E}" destId="{3082A3B2-A7F2-4CC9-927A-F562F40719F8}" srcOrd="1" destOrd="0" presId="urn:microsoft.com/office/officeart/2005/8/layout/hierarchy1"/>
    <dgm:cxn modelId="{59655B3C-4140-482E-8F0E-ECCE7F9F11BA}" type="presParOf" srcId="{629C54DC-2FF4-4363-B8C4-D86DCE639F19}" destId="{6CA905A2-6ECB-4D18-A606-8F92C47CF11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604E42-840B-4A04-8426-2AF0E700C87C}">
      <dsp:nvSpPr>
        <dsp:cNvPr id="0" name=""/>
        <dsp:cNvSpPr/>
      </dsp:nvSpPr>
      <dsp:spPr>
        <a:xfrm>
          <a:off x="1830737" y="1000216"/>
          <a:ext cx="1006647" cy="4790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6474"/>
              </a:lnTo>
              <a:lnTo>
                <a:pt x="1006647" y="326474"/>
              </a:lnTo>
              <a:lnTo>
                <a:pt x="1006647" y="47907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250793-3094-4455-A5D7-CADC735CE6CC}">
      <dsp:nvSpPr>
        <dsp:cNvPr id="0" name=""/>
        <dsp:cNvSpPr/>
      </dsp:nvSpPr>
      <dsp:spPr>
        <a:xfrm>
          <a:off x="824090" y="1000216"/>
          <a:ext cx="1006647" cy="479072"/>
        </a:xfrm>
        <a:custGeom>
          <a:avLst/>
          <a:gdLst/>
          <a:ahLst/>
          <a:cxnLst/>
          <a:rect l="0" t="0" r="0" b="0"/>
          <a:pathLst>
            <a:path>
              <a:moveTo>
                <a:pt x="1006647" y="0"/>
              </a:moveTo>
              <a:lnTo>
                <a:pt x="1006647" y="326474"/>
              </a:lnTo>
              <a:lnTo>
                <a:pt x="0" y="326474"/>
              </a:lnTo>
              <a:lnTo>
                <a:pt x="0" y="47907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6C3C75-19F1-48CF-8551-315B84F3A159}">
      <dsp:nvSpPr>
        <dsp:cNvPr id="0" name=""/>
        <dsp:cNvSpPr/>
      </dsp:nvSpPr>
      <dsp:spPr>
        <a:xfrm>
          <a:off x="682750" y="241417"/>
          <a:ext cx="2295974" cy="7587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4820B4-0ABD-4C21-92AF-50D1C5AE53EE}">
      <dsp:nvSpPr>
        <dsp:cNvPr id="0" name=""/>
        <dsp:cNvSpPr/>
      </dsp:nvSpPr>
      <dsp:spPr>
        <a:xfrm>
          <a:off x="865777" y="415292"/>
          <a:ext cx="2295974" cy="7587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>
              <a:latin typeface="Arial" panose="020B0604020202020204" pitchFamily="34" charset="0"/>
              <a:cs typeface="Arial" panose="020B0604020202020204" pitchFamily="34" charset="0"/>
            </a:rPr>
            <a:t>Le budget de trésorerie permet d'anticiper </a:t>
          </a:r>
        </a:p>
      </dsp:txBody>
      <dsp:txXfrm>
        <a:off x="888001" y="437516"/>
        <a:ext cx="2251526" cy="714350"/>
      </dsp:txXfrm>
    </dsp:sp>
    <dsp:sp modelId="{FAA83E51-CF11-4D94-B42C-621D49E35B8B}">
      <dsp:nvSpPr>
        <dsp:cNvPr id="0" name=""/>
        <dsp:cNvSpPr/>
      </dsp:nvSpPr>
      <dsp:spPr>
        <a:xfrm>
          <a:off x="469" y="1479288"/>
          <a:ext cx="1647241" cy="10459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366235-D3B1-4859-9D04-6B4B83947F56}">
      <dsp:nvSpPr>
        <dsp:cNvPr id="0" name=""/>
        <dsp:cNvSpPr/>
      </dsp:nvSpPr>
      <dsp:spPr>
        <a:xfrm>
          <a:off x="183496" y="1653164"/>
          <a:ext cx="1647241" cy="10459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500" b="1" kern="1200">
              <a:latin typeface="Arial" panose="020B0604020202020204" pitchFamily="34" charset="0"/>
              <a:cs typeface="Arial" panose="020B0604020202020204" pitchFamily="34" charset="0"/>
            </a:rPr>
            <a:t>Le manque de liquidité</a:t>
          </a:r>
        </a:p>
      </dsp:txBody>
      <dsp:txXfrm>
        <a:off x="214132" y="1683800"/>
        <a:ext cx="1585969" cy="984726"/>
      </dsp:txXfrm>
    </dsp:sp>
    <dsp:sp modelId="{A42AD962-E52D-497C-871E-654866EDE85C}">
      <dsp:nvSpPr>
        <dsp:cNvPr id="0" name=""/>
        <dsp:cNvSpPr/>
      </dsp:nvSpPr>
      <dsp:spPr>
        <a:xfrm>
          <a:off x="2013764" y="1479288"/>
          <a:ext cx="1647241" cy="10459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82A3B2-A7F2-4CC9-927A-F562F40719F8}">
      <dsp:nvSpPr>
        <dsp:cNvPr id="0" name=""/>
        <dsp:cNvSpPr/>
      </dsp:nvSpPr>
      <dsp:spPr>
        <a:xfrm>
          <a:off x="2196791" y="1653164"/>
          <a:ext cx="1647241" cy="10459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500" b="1" kern="1200">
              <a:latin typeface="Arial" panose="020B0604020202020204" pitchFamily="34" charset="0"/>
              <a:cs typeface="Arial" panose="020B0604020202020204" pitchFamily="34" charset="0"/>
            </a:rPr>
            <a:t>Le trop plein de liquidité</a:t>
          </a:r>
        </a:p>
      </dsp:txBody>
      <dsp:txXfrm>
        <a:off x="2227427" y="1683800"/>
        <a:ext cx="1585969" cy="9847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6DB270-534B-D047-ACAF-60AE5F6424D7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F4774-FAA5-0944-8046-284FBB4C0F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53937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C9DEB-415E-D64D-900E-98615824027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F82D49-E710-E04A-B941-4CFE56EE10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21835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47174-137B-F145-B9AB-33CF0FF063EA}" type="datetime1">
              <a:rPr lang="fr-FR" smtClean="0"/>
              <a:t>20/03/2023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E524-F133-FF49-9EBD-FB003D325D18}" type="datetime1">
              <a:rPr lang="fr-FR" smtClean="0"/>
              <a:t>20/03/2023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CA5C6-8C81-764A-90D6-901ED80823E7}" type="datetime1">
              <a:rPr lang="fr-FR" smtClean="0"/>
              <a:t>20/03/2023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015C-EB8F-6946-A8E6-911BCD42751C}" type="datetime1">
              <a:rPr lang="fr-FR" smtClean="0"/>
              <a:t>20/03/2023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BF215-20D9-2C4E-9DCB-82FBC3A1E19D}" type="datetime1">
              <a:rPr lang="fr-FR" smtClean="0"/>
              <a:t>20/03/2023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B2ED-871C-5548-B475-35D7AA264B3E}" type="datetime1">
              <a:rPr lang="fr-FR" smtClean="0"/>
              <a:t>20/03/2023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39BD8-5D21-2448-B68E-E1AC988921DD}" type="datetime1">
              <a:rPr lang="fr-FR" smtClean="0"/>
              <a:t>20/03/2023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FA0EE-FF82-E244-B5EA-9EC1BEA5D8E4}" type="datetime1">
              <a:rPr lang="fr-FR" smtClean="0"/>
              <a:t>20/03/2023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278C-1F8E-224F-B245-77A916340BD9}" type="datetime1">
              <a:rPr lang="fr-FR" smtClean="0"/>
              <a:t>20/03/2023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E13A1-265F-884B-A120-479872612C01}" type="datetime1">
              <a:rPr lang="fr-FR" smtClean="0"/>
              <a:t>20/03/2023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9D784-FDF1-2A46-90D0-86B8172D07E2}" type="datetime1">
              <a:rPr lang="fr-FR" smtClean="0"/>
              <a:t>20/03/2023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2002-8929-E344-B346-4B587CA0815B}" type="datetime1">
              <a:rPr lang="fr-FR" smtClean="0"/>
              <a:t>20/03/2023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923B-F616-DE49-A5F3-69DFD94E8984}" type="datetime1">
              <a:rPr lang="fr-FR" smtClean="0"/>
              <a:t>20/03/2023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7BDB-6904-8D4C-88A8-BFB8291AADFC}" type="datetime1">
              <a:rPr lang="fr-FR" smtClean="0"/>
              <a:t>20/03/2023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6FA8-99B4-9845-85AF-2B7F07A64325}" type="datetime1">
              <a:rPr lang="fr-FR" smtClean="0"/>
              <a:t>20/03/2023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FF056-3927-C64A-8CA7-85AD5093D745}" type="datetime1">
              <a:rPr lang="fr-FR" smtClean="0"/>
              <a:t>20/03/2023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96D3-18D0-F74F-B6C0-E192EFAB6CF5}" type="datetime1">
              <a:rPr lang="fr-FR" smtClean="0"/>
              <a:t>20/03/2023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EAA83-CA4E-3443-A22C-8D0E49D43A5F}" type="datetime1">
              <a:rPr lang="fr-FR" smtClean="0"/>
              <a:t>20/03/2023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© Delagrave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759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Chap.19 - Le suivi des flux de trésorerie</a:t>
            </a:r>
          </a:p>
        </p:txBody>
      </p:sp>
      <p:sp>
        <p:nvSpPr>
          <p:cNvPr id="7" name="Rectangle 6"/>
          <p:cNvSpPr/>
          <p:nvPr/>
        </p:nvSpPr>
        <p:spPr>
          <a:xfrm>
            <a:off x="772564" y="606912"/>
            <a:ext cx="10160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fr-FR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roblématique</a:t>
            </a:r>
            <a:endParaRPr lang="fr-FR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7241" y="2919925"/>
            <a:ext cx="74266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600"/>
              </a:spcBef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Encaissements et décaissements ne s’ajustent pas naturellement, l’entreprise doit constamment les gérer pour éviter : </a:t>
            </a:r>
          </a:p>
          <a:p>
            <a:pPr lvl="0" algn="ctr">
              <a:spcBef>
                <a:spcPts val="1200"/>
              </a:spcBef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Le manque de liquidité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, qui peut conduire à des impayés et au dépôt de bilan ;</a:t>
            </a:r>
          </a:p>
          <a:p>
            <a:pPr lvl="0" algn="ctr">
              <a:spcBef>
                <a:spcPts val="1200"/>
              </a:spcBef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Le trop-plein de liquidité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, qui doit être placé pour qu’il ne reste pas stérile.  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8847" y="59434"/>
            <a:ext cx="2146834" cy="1431222"/>
          </a:xfrm>
          <a:prstGeom prst="rect">
            <a:avLst/>
          </a:prstGeom>
        </p:spPr>
      </p:pic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55F9D079-3C67-4065-B043-14F7E53781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2219870"/>
              </p:ext>
            </p:extLst>
          </p:nvPr>
        </p:nvGraphicFramePr>
        <p:xfrm>
          <a:off x="8178800" y="2533890"/>
          <a:ext cx="3844502" cy="29405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64C1557B-F92D-493F-8DB6-D494E9FC5DA4}"/>
              </a:ext>
            </a:extLst>
          </p:cNvPr>
          <p:cNvSpPr/>
          <p:nvPr/>
        </p:nvSpPr>
        <p:spPr>
          <a:xfrm>
            <a:off x="126047" y="1442267"/>
            <a:ext cx="984800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trésorerie est au cœur du fonctionnement de l’entreprise. </a:t>
            </a:r>
          </a:p>
          <a:p>
            <a:pPr algn="ctr">
              <a:spcBef>
                <a:spcPts val="1200"/>
              </a:spcBef>
            </a:pPr>
            <a:r>
              <a:rPr lang="fr-FR" sz="2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Sans elle, il n’y a pas d’investissements, de salaires, d’achats, de production et donc de ventes…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B54FB67-E179-4D9B-BC0F-6A1B6B9B3DA5}"/>
              </a:ext>
            </a:extLst>
          </p:cNvPr>
          <p:cNvSpPr/>
          <p:nvPr/>
        </p:nvSpPr>
        <p:spPr>
          <a:xfrm>
            <a:off x="529168" y="5925236"/>
            <a:ext cx="114814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budget de trésorerie permet de mieux suivre et de mieux gérer ces flux en les adaptant aux besoins.</a:t>
            </a:r>
          </a:p>
        </p:txBody>
      </p:sp>
    </p:spTree>
    <p:extLst>
      <p:ext uri="{BB962C8B-B14F-4D97-AF65-F5344CB8AC3E}">
        <p14:creationId xmlns:p14="http://schemas.microsoft.com/office/powerpoint/2010/main" val="2697351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507</TotalTime>
  <Words>126</Words>
  <Application>Microsoft Office PowerPoint</Application>
  <PresentationFormat>Grand écran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Bookman Old Style</vt:lpstr>
      <vt:lpstr>Calibri</vt:lpstr>
      <vt:lpstr>Rockwell</vt:lpstr>
      <vt:lpstr>Symbol</vt:lpstr>
      <vt:lpstr>Damask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16</cp:revision>
  <dcterms:created xsi:type="dcterms:W3CDTF">2014-06-17T06:47:14Z</dcterms:created>
  <dcterms:modified xsi:type="dcterms:W3CDTF">2023-03-20T21:08:05Z</dcterms:modified>
</cp:coreProperties>
</file>