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6"/>
  </p:notesMasterIdLst>
  <p:sldIdLst>
    <p:sldId id="256" r:id="rId2"/>
    <p:sldId id="260" r:id="rId3"/>
    <p:sldId id="257" r:id="rId4"/>
    <p:sldId id="258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E89D79-5D9F-4597-ABFF-932DD83D2CAE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35E177E4-513B-42BA-AC9F-20E2140BBD6A}">
      <dgm:prSet phldrT="[Texte]"/>
      <dgm:spPr/>
      <dgm:t>
        <a:bodyPr/>
        <a:lstStyle/>
        <a:p>
          <a:r>
            <a:rPr lang="fr-FR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Relance téléphonique ou par mél </a:t>
          </a:r>
          <a:endParaRPr lang="fr-FR" dirty="0"/>
        </a:p>
      </dgm:t>
    </dgm:pt>
    <dgm:pt modelId="{045F55B8-679E-45BF-B780-0D42A1EB48D2}" type="parTrans" cxnId="{1159BCFA-D926-42F7-A64A-1FCC5EC30CBA}">
      <dgm:prSet/>
      <dgm:spPr/>
      <dgm:t>
        <a:bodyPr/>
        <a:lstStyle/>
        <a:p>
          <a:endParaRPr lang="fr-FR"/>
        </a:p>
      </dgm:t>
    </dgm:pt>
    <dgm:pt modelId="{269A5D87-2D06-47D9-AC20-EF65DEF8CF6D}" type="sibTrans" cxnId="{1159BCFA-D926-42F7-A64A-1FCC5EC30CBA}">
      <dgm:prSet/>
      <dgm:spPr/>
      <dgm:t>
        <a:bodyPr/>
        <a:lstStyle/>
        <a:p>
          <a:endParaRPr lang="fr-FR"/>
        </a:p>
      </dgm:t>
    </dgm:pt>
    <dgm:pt modelId="{B4AC252B-DB98-479D-ADE3-4B8C0A8212CB}">
      <dgm:prSet phldrT="[Texte]"/>
      <dgm:spPr/>
      <dgm:t>
        <a:bodyPr/>
        <a:lstStyle/>
        <a:p>
          <a:r>
            <a:rPr lang="fr-FR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Relance 1 par courriers</a:t>
          </a:r>
          <a:endParaRPr lang="fr-FR" dirty="0"/>
        </a:p>
      </dgm:t>
    </dgm:pt>
    <dgm:pt modelId="{CBEAA106-231F-43B8-9CBC-EA609F3E181F}" type="parTrans" cxnId="{A35DB0E3-6C59-477D-9FC4-18F685443EE6}">
      <dgm:prSet/>
      <dgm:spPr/>
      <dgm:t>
        <a:bodyPr/>
        <a:lstStyle/>
        <a:p>
          <a:endParaRPr lang="fr-FR"/>
        </a:p>
      </dgm:t>
    </dgm:pt>
    <dgm:pt modelId="{06EFF1F6-3C02-4864-A395-DBE7B586F3C7}" type="sibTrans" cxnId="{A35DB0E3-6C59-477D-9FC4-18F685443EE6}">
      <dgm:prSet/>
      <dgm:spPr/>
      <dgm:t>
        <a:bodyPr/>
        <a:lstStyle/>
        <a:p>
          <a:endParaRPr lang="fr-FR"/>
        </a:p>
      </dgm:t>
    </dgm:pt>
    <dgm:pt modelId="{6BFFE4A8-AF5D-4987-AF16-44850612FA26}">
      <dgm:prSet phldrT="[Texte]"/>
      <dgm:spPr/>
      <dgm:t>
        <a:bodyPr/>
        <a:lstStyle/>
        <a:p>
          <a:r>
            <a:rPr lang="fr-FR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Relance 2 par courrier</a:t>
          </a:r>
          <a:endParaRPr lang="fr-FR" dirty="0"/>
        </a:p>
      </dgm:t>
    </dgm:pt>
    <dgm:pt modelId="{194AC343-F6FB-4408-870A-B6C89728047B}" type="parTrans" cxnId="{3D5068C9-AB9D-4876-B893-8FD73DD89DD8}">
      <dgm:prSet/>
      <dgm:spPr/>
      <dgm:t>
        <a:bodyPr/>
        <a:lstStyle/>
        <a:p>
          <a:endParaRPr lang="fr-FR"/>
        </a:p>
      </dgm:t>
    </dgm:pt>
    <dgm:pt modelId="{E0BC14AD-139C-451E-9C7F-F341E5CB024E}" type="sibTrans" cxnId="{3D5068C9-AB9D-4876-B893-8FD73DD89DD8}">
      <dgm:prSet/>
      <dgm:spPr/>
      <dgm:t>
        <a:bodyPr/>
        <a:lstStyle/>
        <a:p>
          <a:endParaRPr lang="fr-FR"/>
        </a:p>
      </dgm:t>
    </dgm:pt>
    <dgm:pt modelId="{C8BF7BD2-5D7F-4C18-A851-370619D893F3}">
      <dgm:prSet phldrT="[Texte]"/>
      <dgm:spPr/>
      <dgm:t>
        <a:bodyPr/>
        <a:lstStyle/>
        <a:p>
          <a:r>
            <a:rPr lang="fr-FR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Mise en demeure par courrier recommandé avec accusé de réception</a:t>
          </a:r>
          <a:endParaRPr lang="fr-FR" dirty="0"/>
        </a:p>
      </dgm:t>
    </dgm:pt>
    <dgm:pt modelId="{2483CAD2-73C0-4E76-8470-D4B7347086D5}" type="parTrans" cxnId="{1D480C67-BC5E-4C9F-8AB4-3B39A2C2158D}">
      <dgm:prSet/>
      <dgm:spPr/>
      <dgm:t>
        <a:bodyPr/>
        <a:lstStyle/>
        <a:p>
          <a:endParaRPr lang="fr-FR"/>
        </a:p>
      </dgm:t>
    </dgm:pt>
    <dgm:pt modelId="{6F5321ED-899E-429E-AC66-EF45219F6FD2}" type="sibTrans" cxnId="{1D480C67-BC5E-4C9F-8AB4-3B39A2C2158D}">
      <dgm:prSet/>
      <dgm:spPr/>
      <dgm:t>
        <a:bodyPr/>
        <a:lstStyle/>
        <a:p>
          <a:endParaRPr lang="fr-FR"/>
        </a:p>
      </dgm:t>
    </dgm:pt>
    <dgm:pt modelId="{CCA605BB-65E0-4DBE-991E-96706898AEC4}">
      <dgm:prSet phldrT="[Texte]"/>
      <dgm:spPr/>
      <dgm:t>
        <a:bodyPr/>
        <a:lstStyle/>
        <a:p>
          <a:r>
            <a:rPr lang="fr-FR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Remise au contentieux.</a:t>
          </a:r>
          <a:endParaRPr lang="fr-FR" dirty="0"/>
        </a:p>
      </dgm:t>
    </dgm:pt>
    <dgm:pt modelId="{223537A6-E0FB-4A44-8879-22705A2B4046}" type="parTrans" cxnId="{F8D62D0F-A852-4DB2-89C9-1CFE7B2FAB4F}">
      <dgm:prSet/>
      <dgm:spPr/>
      <dgm:t>
        <a:bodyPr/>
        <a:lstStyle/>
        <a:p>
          <a:endParaRPr lang="fr-FR"/>
        </a:p>
      </dgm:t>
    </dgm:pt>
    <dgm:pt modelId="{F991824C-7409-4996-BD0D-8109802BDE9E}" type="sibTrans" cxnId="{F8D62D0F-A852-4DB2-89C9-1CFE7B2FAB4F}">
      <dgm:prSet/>
      <dgm:spPr/>
      <dgm:t>
        <a:bodyPr/>
        <a:lstStyle/>
        <a:p>
          <a:endParaRPr lang="fr-FR"/>
        </a:p>
      </dgm:t>
    </dgm:pt>
    <dgm:pt modelId="{35C1ED71-7128-4276-BF5E-AAB0447956C5}" type="pres">
      <dgm:prSet presAssocID="{19E89D79-5D9F-4597-ABFF-932DD83D2CAE}" presName="Name0" presStyleCnt="0">
        <dgm:presLayoutVars>
          <dgm:dir/>
          <dgm:resizeHandles val="exact"/>
        </dgm:presLayoutVars>
      </dgm:prSet>
      <dgm:spPr/>
    </dgm:pt>
    <dgm:pt modelId="{338BE4DE-5449-44B6-9F58-7C3D4411A4FC}" type="pres">
      <dgm:prSet presAssocID="{35E177E4-513B-42BA-AC9F-20E2140BBD6A}" presName="node" presStyleLbl="node1" presStyleIdx="0" presStyleCnt="5" custScaleX="74077">
        <dgm:presLayoutVars>
          <dgm:bulletEnabled val="1"/>
        </dgm:presLayoutVars>
      </dgm:prSet>
      <dgm:spPr/>
    </dgm:pt>
    <dgm:pt modelId="{3D4455D0-8EB2-413B-9645-9AFD709885C1}" type="pres">
      <dgm:prSet presAssocID="{269A5D87-2D06-47D9-AC20-EF65DEF8CF6D}" presName="sibTrans" presStyleLbl="sibTrans2D1" presStyleIdx="0" presStyleCnt="4"/>
      <dgm:spPr/>
    </dgm:pt>
    <dgm:pt modelId="{BF117014-7580-49A2-99B7-1CD2318206C5}" type="pres">
      <dgm:prSet presAssocID="{269A5D87-2D06-47D9-AC20-EF65DEF8CF6D}" presName="connectorText" presStyleLbl="sibTrans2D1" presStyleIdx="0" presStyleCnt="4"/>
      <dgm:spPr/>
    </dgm:pt>
    <dgm:pt modelId="{567ED6AD-A745-48B1-8199-73C874C47A50}" type="pres">
      <dgm:prSet presAssocID="{B4AC252B-DB98-479D-ADE3-4B8C0A8212CB}" presName="node" presStyleLbl="node1" presStyleIdx="1" presStyleCnt="5" custScaleX="74077">
        <dgm:presLayoutVars>
          <dgm:bulletEnabled val="1"/>
        </dgm:presLayoutVars>
      </dgm:prSet>
      <dgm:spPr/>
    </dgm:pt>
    <dgm:pt modelId="{EDEB9057-678B-45C9-8DC8-0E0850747E90}" type="pres">
      <dgm:prSet presAssocID="{06EFF1F6-3C02-4864-A395-DBE7B586F3C7}" presName="sibTrans" presStyleLbl="sibTrans2D1" presStyleIdx="1" presStyleCnt="4"/>
      <dgm:spPr/>
    </dgm:pt>
    <dgm:pt modelId="{9CB95557-A767-4CC3-ACB8-757596338F94}" type="pres">
      <dgm:prSet presAssocID="{06EFF1F6-3C02-4864-A395-DBE7B586F3C7}" presName="connectorText" presStyleLbl="sibTrans2D1" presStyleIdx="1" presStyleCnt="4"/>
      <dgm:spPr/>
    </dgm:pt>
    <dgm:pt modelId="{BBC0A544-84A1-42AD-8DB9-A4450D4845BA}" type="pres">
      <dgm:prSet presAssocID="{6BFFE4A8-AF5D-4987-AF16-44850612FA26}" presName="node" presStyleLbl="node1" presStyleIdx="2" presStyleCnt="5" custScaleX="74077" custLinFactNeighborY="-855">
        <dgm:presLayoutVars>
          <dgm:bulletEnabled val="1"/>
        </dgm:presLayoutVars>
      </dgm:prSet>
      <dgm:spPr/>
    </dgm:pt>
    <dgm:pt modelId="{A29324BD-CB4A-4C27-B061-1BAC900C4C9F}" type="pres">
      <dgm:prSet presAssocID="{E0BC14AD-139C-451E-9C7F-F341E5CB024E}" presName="sibTrans" presStyleLbl="sibTrans2D1" presStyleIdx="2" presStyleCnt="4"/>
      <dgm:spPr/>
    </dgm:pt>
    <dgm:pt modelId="{2D960896-5134-4541-A1B9-FC660537D961}" type="pres">
      <dgm:prSet presAssocID="{E0BC14AD-139C-451E-9C7F-F341E5CB024E}" presName="connectorText" presStyleLbl="sibTrans2D1" presStyleIdx="2" presStyleCnt="4"/>
      <dgm:spPr/>
    </dgm:pt>
    <dgm:pt modelId="{DBB1C538-C4B6-4A88-9196-2469B0B3088C}" type="pres">
      <dgm:prSet presAssocID="{C8BF7BD2-5D7F-4C18-A851-370619D893F3}" presName="node" presStyleLbl="node1" presStyleIdx="3" presStyleCnt="5" custScaleX="118394">
        <dgm:presLayoutVars>
          <dgm:bulletEnabled val="1"/>
        </dgm:presLayoutVars>
      </dgm:prSet>
      <dgm:spPr/>
    </dgm:pt>
    <dgm:pt modelId="{E46629ED-CF58-4CAD-BD79-A01CBA26C340}" type="pres">
      <dgm:prSet presAssocID="{6F5321ED-899E-429E-AC66-EF45219F6FD2}" presName="sibTrans" presStyleLbl="sibTrans2D1" presStyleIdx="3" presStyleCnt="4"/>
      <dgm:spPr/>
    </dgm:pt>
    <dgm:pt modelId="{FDF445A4-9788-4F31-9AB2-896295FF093A}" type="pres">
      <dgm:prSet presAssocID="{6F5321ED-899E-429E-AC66-EF45219F6FD2}" presName="connectorText" presStyleLbl="sibTrans2D1" presStyleIdx="3" presStyleCnt="4"/>
      <dgm:spPr/>
    </dgm:pt>
    <dgm:pt modelId="{6AFA0C35-DD88-43F9-A343-B914C69ABE40}" type="pres">
      <dgm:prSet presAssocID="{CCA605BB-65E0-4DBE-991E-96706898AEC4}" presName="node" presStyleLbl="node1" presStyleIdx="4" presStyleCnt="5" custScaleX="68846">
        <dgm:presLayoutVars>
          <dgm:bulletEnabled val="1"/>
        </dgm:presLayoutVars>
      </dgm:prSet>
      <dgm:spPr/>
    </dgm:pt>
  </dgm:ptLst>
  <dgm:cxnLst>
    <dgm:cxn modelId="{F8D62D0F-A852-4DB2-89C9-1CFE7B2FAB4F}" srcId="{19E89D79-5D9F-4597-ABFF-932DD83D2CAE}" destId="{CCA605BB-65E0-4DBE-991E-96706898AEC4}" srcOrd="4" destOrd="0" parTransId="{223537A6-E0FB-4A44-8879-22705A2B4046}" sibTransId="{F991824C-7409-4996-BD0D-8109802BDE9E}"/>
    <dgm:cxn modelId="{5C9E0B14-79F1-4F6C-985F-4D3D8B5AB701}" type="presOf" srcId="{06EFF1F6-3C02-4864-A395-DBE7B586F3C7}" destId="{9CB95557-A767-4CC3-ACB8-757596338F94}" srcOrd="1" destOrd="0" presId="urn:microsoft.com/office/officeart/2005/8/layout/process1"/>
    <dgm:cxn modelId="{52C4A718-A904-42E0-9DB8-00FB98282D27}" type="presOf" srcId="{CCA605BB-65E0-4DBE-991E-96706898AEC4}" destId="{6AFA0C35-DD88-43F9-A343-B914C69ABE40}" srcOrd="0" destOrd="0" presId="urn:microsoft.com/office/officeart/2005/8/layout/process1"/>
    <dgm:cxn modelId="{1A4DA729-C3D2-4910-BF54-5C5C7824C812}" type="presOf" srcId="{6BFFE4A8-AF5D-4987-AF16-44850612FA26}" destId="{BBC0A544-84A1-42AD-8DB9-A4450D4845BA}" srcOrd="0" destOrd="0" presId="urn:microsoft.com/office/officeart/2005/8/layout/process1"/>
    <dgm:cxn modelId="{48097331-3FB6-4DF2-92C0-2BD051F67C59}" type="presOf" srcId="{B4AC252B-DB98-479D-ADE3-4B8C0A8212CB}" destId="{567ED6AD-A745-48B1-8199-73C874C47A50}" srcOrd="0" destOrd="0" presId="urn:microsoft.com/office/officeart/2005/8/layout/process1"/>
    <dgm:cxn modelId="{9E4B2260-0853-4A1B-AB07-5C9D94BE64B1}" type="presOf" srcId="{E0BC14AD-139C-451E-9C7F-F341E5CB024E}" destId="{A29324BD-CB4A-4C27-B061-1BAC900C4C9F}" srcOrd="0" destOrd="0" presId="urn:microsoft.com/office/officeart/2005/8/layout/process1"/>
    <dgm:cxn modelId="{1D480C67-BC5E-4C9F-8AB4-3B39A2C2158D}" srcId="{19E89D79-5D9F-4597-ABFF-932DD83D2CAE}" destId="{C8BF7BD2-5D7F-4C18-A851-370619D893F3}" srcOrd="3" destOrd="0" parTransId="{2483CAD2-73C0-4E76-8470-D4B7347086D5}" sibTransId="{6F5321ED-899E-429E-AC66-EF45219F6FD2}"/>
    <dgm:cxn modelId="{1A381779-E434-414F-9EEE-7367A71F0998}" type="presOf" srcId="{6F5321ED-899E-429E-AC66-EF45219F6FD2}" destId="{E46629ED-CF58-4CAD-BD79-A01CBA26C340}" srcOrd="0" destOrd="0" presId="urn:microsoft.com/office/officeart/2005/8/layout/process1"/>
    <dgm:cxn modelId="{22F89583-B238-4B2A-A288-7A5E6E8621C8}" type="presOf" srcId="{06EFF1F6-3C02-4864-A395-DBE7B586F3C7}" destId="{EDEB9057-678B-45C9-8DC8-0E0850747E90}" srcOrd="0" destOrd="0" presId="urn:microsoft.com/office/officeart/2005/8/layout/process1"/>
    <dgm:cxn modelId="{7FAC4397-EC89-4709-8944-35C9259DA3F2}" type="presOf" srcId="{6F5321ED-899E-429E-AC66-EF45219F6FD2}" destId="{FDF445A4-9788-4F31-9AB2-896295FF093A}" srcOrd="1" destOrd="0" presId="urn:microsoft.com/office/officeart/2005/8/layout/process1"/>
    <dgm:cxn modelId="{C92DC8A4-38FA-49A2-9B5A-52F994B42F1A}" type="presOf" srcId="{E0BC14AD-139C-451E-9C7F-F341E5CB024E}" destId="{2D960896-5134-4541-A1B9-FC660537D961}" srcOrd="1" destOrd="0" presId="urn:microsoft.com/office/officeart/2005/8/layout/process1"/>
    <dgm:cxn modelId="{725F9BAE-3EAF-4995-8AE9-D72033F2036B}" type="presOf" srcId="{35E177E4-513B-42BA-AC9F-20E2140BBD6A}" destId="{338BE4DE-5449-44B6-9F58-7C3D4411A4FC}" srcOrd="0" destOrd="0" presId="urn:microsoft.com/office/officeart/2005/8/layout/process1"/>
    <dgm:cxn modelId="{8098FCB7-EA39-4E1E-A63E-10163BAE7D3F}" type="presOf" srcId="{19E89D79-5D9F-4597-ABFF-932DD83D2CAE}" destId="{35C1ED71-7128-4276-BF5E-AAB0447956C5}" srcOrd="0" destOrd="0" presId="urn:microsoft.com/office/officeart/2005/8/layout/process1"/>
    <dgm:cxn modelId="{3D5068C9-AB9D-4876-B893-8FD73DD89DD8}" srcId="{19E89D79-5D9F-4597-ABFF-932DD83D2CAE}" destId="{6BFFE4A8-AF5D-4987-AF16-44850612FA26}" srcOrd="2" destOrd="0" parTransId="{194AC343-F6FB-4408-870A-B6C89728047B}" sibTransId="{E0BC14AD-139C-451E-9C7F-F341E5CB024E}"/>
    <dgm:cxn modelId="{CDBF83D8-4B6A-470D-BEDE-AE535FDE6FD5}" type="presOf" srcId="{269A5D87-2D06-47D9-AC20-EF65DEF8CF6D}" destId="{BF117014-7580-49A2-99B7-1CD2318206C5}" srcOrd="1" destOrd="0" presId="urn:microsoft.com/office/officeart/2005/8/layout/process1"/>
    <dgm:cxn modelId="{FBBFBCE0-B5B8-4C5F-845F-66BEBD1B269C}" type="presOf" srcId="{C8BF7BD2-5D7F-4C18-A851-370619D893F3}" destId="{DBB1C538-C4B6-4A88-9196-2469B0B3088C}" srcOrd="0" destOrd="0" presId="urn:microsoft.com/office/officeart/2005/8/layout/process1"/>
    <dgm:cxn modelId="{A35DB0E3-6C59-477D-9FC4-18F685443EE6}" srcId="{19E89D79-5D9F-4597-ABFF-932DD83D2CAE}" destId="{B4AC252B-DB98-479D-ADE3-4B8C0A8212CB}" srcOrd="1" destOrd="0" parTransId="{CBEAA106-231F-43B8-9CBC-EA609F3E181F}" sibTransId="{06EFF1F6-3C02-4864-A395-DBE7B586F3C7}"/>
    <dgm:cxn modelId="{1159BCFA-D926-42F7-A64A-1FCC5EC30CBA}" srcId="{19E89D79-5D9F-4597-ABFF-932DD83D2CAE}" destId="{35E177E4-513B-42BA-AC9F-20E2140BBD6A}" srcOrd="0" destOrd="0" parTransId="{045F55B8-679E-45BF-B780-0D42A1EB48D2}" sibTransId="{269A5D87-2D06-47D9-AC20-EF65DEF8CF6D}"/>
    <dgm:cxn modelId="{712930FC-7AD8-48B3-9952-87E33A487B18}" type="presOf" srcId="{269A5D87-2D06-47D9-AC20-EF65DEF8CF6D}" destId="{3D4455D0-8EB2-413B-9645-9AFD709885C1}" srcOrd="0" destOrd="0" presId="urn:microsoft.com/office/officeart/2005/8/layout/process1"/>
    <dgm:cxn modelId="{32813172-B042-4B8A-ADDE-8391A2A36FB9}" type="presParOf" srcId="{35C1ED71-7128-4276-BF5E-AAB0447956C5}" destId="{338BE4DE-5449-44B6-9F58-7C3D4411A4FC}" srcOrd="0" destOrd="0" presId="urn:microsoft.com/office/officeart/2005/8/layout/process1"/>
    <dgm:cxn modelId="{0707AE1B-1098-41DE-B4E1-C2032B5A279D}" type="presParOf" srcId="{35C1ED71-7128-4276-BF5E-AAB0447956C5}" destId="{3D4455D0-8EB2-413B-9645-9AFD709885C1}" srcOrd="1" destOrd="0" presId="urn:microsoft.com/office/officeart/2005/8/layout/process1"/>
    <dgm:cxn modelId="{E30FD415-B82B-403C-A66B-AAAE3FEC8283}" type="presParOf" srcId="{3D4455D0-8EB2-413B-9645-9AFD709885C1}" destId="{BF117014-7580-49A2-99B7-1CD2318206C5}" srcOrd="0" destOrd="0" presId="urn:microsoft.com/office/officeart/2005/8/layout/process1"/>
    <dgm:cxn modelId="{5F41FF22-F16E-4B45-8F1D-FD7FCEA1C7BE}" type="presParOf" srcId="{35C1ED71-7128-4276-BF5E-AAB0447956C5}" destId="{567ED6AD-A745-48B1-8199-73C874C47A50}" srcOrd="2" destOrd="0" presId="urn:microsoft.com/office/officeart/2005/8/layout/process1"/>
    <dgm:cxn modelId="{DC65A736-4A5D-45D6-8802-845E89BE46FA}" type="presParOf" srcId="{35C1ED71-7128-4276-BF5E-AAB0447956C5}" destId="{EDEB9057-678B-45C9-8DC8-0E0850747E90}" srcOrd="3" destOrd="0" presId="urn:microsoft.com/office/officeart/2005/8/layout/process1"/>
    <dgm:cxn modelId="{BAC55464-C752-40B1-889F-063BE7823C05}" type="presParOf" srcId="{EDEB9057-678B-45C9-8DC8-0E0850747E90}" destId="{9CB95557-A767-4CC3-ACB8-757596338F94}" srcOrd="0" destOrd="0" presId="urn:microsoft.com/office/officeart/2005/8/layout/process1"/>
    <dgm:cxn modelId="{6223CF5F-D437-4D56-B151-E00CFA0F7D31}" type="presParOf" srcId="{35C1ED71-7128-4276-BF5E-AAB0447956C5}" destId="{BBC0A544-84A1-42AD-8DB9-A4450D4845BA}" srcOrd="4" destOrd="0" presId="urn:microsoft.com/office/officeart/2005/8/layout/process1"/>
    <dgm:cxn modelId="{AE32490F-2EFB-451F-B04B-1C5B1FD34AAC}" type="presParOf" srcId="{35C1ED71-7128-4276-BF5E-AAB0447956C5}" destId="{A29324BD-CB4A-4C27-B061-1BAC900C4C9F}" srcOrd="5" destOrd="0" presId="urn:microsoft.com/office/officeart/2005/8/layout/process1"/>
    <dgm:cxn modelId="{6A6397E6-3AEC-4D99-B2C8-DFD36EB33BE9}" type="presParOf" srcId="{A29324BD-CB4A-4C27-B061-1BAC900C4C9F}" destId="{2D960896-5134-4541-A1B9-FC660537D961}" srcOrd="0" destOrd="0" presId="urn:microsoft.com/office/officeart/2005/8/layout/process1"/>
    <dgm:cxn modelId="{F761DD78-C30E-4A3F-A4D0-4AEE56EAB645}" type="presParOf" srcId="{35C1ED71-7128-4276-BF5E-AAB0447956C5}" destId="{DBB1C538-C4B6-4A88-9196-2469B0B3088C}" srcOrd="6" destOrd="0" presId="urn:microsoft.com/office/officeart/2005/8/layout/process1"/>
    <dgm:cxn modelId="{DC35DF65-336A-4F9B-ACD7-167DD1223232}" type="presParOf" srcId="{35C1ED71-7128-4276-BF5E-AAB0447956C5}" destId="{E46629ED-CF58-4CAD-BD79-A01CBA26C340}" srcOrd="7" destOrd="0" presId="urn:microsoft.com/office/officeart/2005/8/layout/process1"/>
    <dgm:cxn modelId="{60A61752-768A-46EC-B913-27B78F2D37A7}" type="presParOf" srcId="{E46629ED-CF58-4CAD-BD79-A01CBA26C340}" destId="{FDF445A4-9788-4F31-9AB2-896295FF093A}" srcOrd="0" destOrd="0" presId="urn:microsoft.com/office/officeart/2005/8/layout/process1"/>
    <dgm:cxn modelId="{77EE4C23-EF23-4B0F-8E30-F8A71F0E2619}" type="presParOf" srcId="{35C1ED71-7128-4276-BF5E-AAB0447956C5}" destId="{6AFA0C35-DD88-43F9-A343-B914C69ABE40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8BE4DE-5449-44B6-9F58-7C3D4411A4FC}">
      <dsp:nvSpPr>
        <dsp:cNvPr id="0" name=""/>
        <dsp:cNvSpPr/>
      </dsp:nvSpPr>
      <dsp:spPr>
        <a:xfrm>
          <a:off x="2101" y="173785"/>
          <a:ext cx="1489025" cy="12060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Relance téléphonique ou par mél </a:t>
          </a:r>
          <a:endParaRPr lang="fr-FR" sz="1600" kern="1200" dirty="0"/>
        </a:p>
      </dsp:txBody>
      <dsp:txXfrm>
        <a:off x="37425" y="209109"/>
        <a:ext cx="1418377" cy="1135414"/>
      </dsp:txXfrm>
    </dsp:sp>
    <dsp:sp modelId="{3D4455D0-8EB2-413B-9645-9AFD709885C1}">
      <dsp:nvSpPr>
        <dsp:cNvPr id="0" name=""/>
        <dsp:cNvSpPr/>
      </dsp:nvSpPr>
      <dsp:spPr>
        <a:xfrm>
          <a:off x="1692137" y="527563"/>
          <a:ext cx="426142" cy="4985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300" kern="1200"/>
        </a:p>
      </dsp:txBody>
      <dsp:txXfrm>
        <a:off x="1692137" y="627264"/>
        <a:ext cx="298299" cy="299104"/>
      </dsp:txXfrm>
    </dsp:sp>
    <dsp:sp modelId="{567ED6AD-A745-48B1-8199-73C874C47A50}">
      <dsp:nvSpPr>
        <dsp:cNvPr id="0" name=""/>
        <dsp:cNvSpPr/>
      </dsp:nvSpPr>
      <dsp:spPr>
        <a:xfrm>
          <a:off x="2295169" y="173785"/>
          <a:ext cx="1489025" cy="12060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Relance 1 par courriers</a:t>
          </a:r>
          <a:endParaRPr lang="fr-FR" sz="1600" kern="1200" dirty="0"/>
        </a:p>
      </dsp:txBody>
      <dsp:txXfrm>
        <a:off x="2330493" y="209109"/>
        <a:ext cx="1418377" cy="1135414"/>
      </dsp:txXfrm>
    </dsp:sp>
    <dsp:sp modelId="{EDEB9057-678B-45C9-8DC8-0E0850747E90}">
      <dsp:nvSpPr>
        <dsp:cNvPr id="0" name=""/>
        <dsp:cNvSpPr/>
      </dsp:nvSpPr>
      <dsp:spPr>
        <a:xfrm rot="21584541">
          <a:off x="3985202" y="522353"/>
          <a:ext cx="426146" cy="4985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300" kern="1200"/>
        </a:p>
      </dsp:txBody>
      <dsp:txXfrm>
        <a:off x="3985203" y="622341"/>
        <a:ext cx="298302" cy="299104"/>
      </dsp:txXfrm>
    </dsp:sp>
    <dsp:sp modelId="{BBC0A544-84A1-42AD-8DB9-A4450D4845BA}">
      <dsp:nvSpPr>
        <dsp:cNvPr id="0" name=""/>
        <dsp:cNvSpPr/>
      </dsp:nvSpPr>
      <dsp:spPr>
        <a:xfrm>
          <a:off x="4588236" y="163473"/>
          <a:ext cx="1489025" cy="12060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Relance 2 par courrier</a:t>
          </a:r>
          <a:endParaRPr lang="fr-FR" sz="1600" kern="1200" dirty="0"/>
        </a:p>
      </dsp:txBody>
      <dsp:txXfrm>
        <a:off x="4623560" y="198797"/>
        <a:ext cx="1418377" cy="1135414"/>
      </dsp:txXfrm>
    </dsp:sp>
    <dsp:sp modelId="{A29324BD-CB4A-4C27-B061-1BAC900C4C9F}">
      <dsp:nvSpPr>
        <dsp:cNvPr id="0" name=""/>
        <dsp:cNvSpPr/>
      </dsp:nvSpPr>
      <dsp:spPr>
        <a:xfrm rot="12945">
          <a:off x="6278270" y="521614"/>
          <a:ext cx="426145" cy="4985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300" kern="1200"/>
        </a:p>
      </dsp:txBody>
      <dsp:txXfrm>
        <a:off x="6278270" y="621074"/>
        <a:ext cx="298302" cy="299104"/>
      </dsp:txXfrm>
    </dsp:sp>
    <dsp:sp modelId="{DBB1C538-C4B6-4A88-9196-2469B0B3088C}">
      <dsp:nvSpPr>
        <dsp:cNvPr id="0" name=""/>
        <dsp:cNvSpPr/>
      </dsp:nvSpPr>
      <dsp:spPr>
        <a:xfrm>
          <a:off x="6881303" y="173785"/>
          <a:ext cx="2379843" cy="12060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Mise en demeure par courrier recommandé avec accusé de réception</a:t>
          </a:r>
          <a:endParaRPr lang="fr-FR" sz="1600" kern="1200" dirty="0"/>
        </a:p>
      </dsp:txBody>
      <dsp:txXfrm>
        <a:off x="6916627" y="209109"/>
        <a:ext cx="2309195" cy="1135414"/>
      </dsp:txXfrm>
    </dsp:sp>
    <dsp:sp modelId="{E46629ED-CF58-4CAD-BD79-A01CBA26C340}">
      <dsp:nvSpPr>
        <dsp:cNvPr id="0" name=""/>
        <dsp:cNvSpPr/>
      </dsp:nvSpPr>
      <dsp:spPr>
        <a:xfrm>
          <a:off x="9462158" y="527563"/>
          <a:ext cx="426142" cy="4985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300" kern="1200"/>
        </a:p>
      </dsp:txBody>
      <dsp:txXfrm>
        <a:off x="9462158" y="627264"/>
        <a:ext cx="298299" cy="299104"/>
      </dsp:txXfrm>
    </dsp:sp>
    <dsp:sp modelId="{6AFA0C35-DD88-43F9-A343-B914C69ABE40}">
      <dsp:nvSpPr>
        <dsp:cNvPr id="0" name=""/>
        <dsp:cNvSpPr/>
      </dsp:nvSpPr>
      <dsp:spPr>
        <a:xfrm>
          <a:off x="10065189" y="173785"/>
          <a:ext cx="1383876" cy="12060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Remise au contentieux.</a:t>
          </a:r>
          <a:endParaRPr lang="fr-FR" sz="1600" kern="1200" dirty="0"/>
        </a:p>
      </dsp:txBody>
      <dsp:txXfrm>
        <a:off x="10100513" y="209109"/>
        <a:ext cx="1313228" cy="11354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D4FE18-0460-A84E-A453-3BFB431037F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7993E-9EA1-CE48-87E6-1CE5B11580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9867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61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757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831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014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60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255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714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68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13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56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094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50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270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92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459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43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260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81890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371667" cy="612558"/>
          </a:xfrm>
        </p:spPr>
        <p:txBody>
          <a:bodyPr>
            <a:no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Chap. 18 – Le suivi des tiers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0" y="612559"/>
            <a:ext cx="82994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Relance des impayés</a:t>
            </a:r>
            <a:endParaRPr lang="fr-FR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1FAAF0-B2E0-4D10-B215-11D3AA3BC5E8}"/>
              </a:ext>
            </a:extLst>
          </p:cNvPr>
          <p:cNvSpPr/>
          <p:nvPr/>
        </p:nvSpPr>
        <p:spPr>
          <a:xfrm>
            <a:off x="594783" y="1291774"/>
            <a:ext cx="10799233" cy="3365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ts val="1200"/>
              </a:spcBef>
              <a:spcAft>
                <a:spcPts val="0"/>
              </a:spcAft>
            </a:pPr>
            <a:r>
              <a:rPr lang="fr-FR" sz="2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 </a:t>
            </a:r>
            <a:r>
              <a:rPr lang="fr-FR" sz="2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relance des clients</a:t>
            </a:r>
            <a:r>
              <a:rPr lang="fr-FR" sz="2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est </a:t>
            </a:r>
            <a:r>
              <a:rPr lang="fr-FR" sz="2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capitale pour la gestion de la trésorerie</a:t>
            </a:r>
            <a:r>
              <a:rPr lang="fr-FR" sz="2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notamment au cours des périodes délicates. </a:t>
            </a:r>
          </a:p>
          <a:p>
            <a:pPr marL="342900" indent="-342900" algn="just" fontAlgn="base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Elle permet de réduire les retards de paiement. </a:t>
            </a:r>
          </a:p>
          <a:p>
            <a:pPr marL="342900" indent="-342900" algn="just" fontAlgn="base"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Elle évite les impayés des clients à risque et elle améliore la trésorerie.</a:t>
            </a:r>
          </a:p>
          <a:p>
            <a:pPr algn="just" fontAlgn="base">
              <a:spcBef>
                <a:spcPts val="1800"/>
              </a:spcBef>
              <a:spcAft>
                <a:spcPts val="750"/>
              </a:spcAft>
            </a:pPr>
            <a:r>
              <a:rPr lang="fr-FR" sz="2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 travail prend du temps, car il nécessite une analyse individuelle des comptes client. Le lettrage informatique des comptes facilite ce travail et met en évidence les factures impayées.</a:t>
            </a:r>
          </a:p>
          <a:p>
            <a:pPr algn="just" fontAlgn="base">
              <a:spcBef>
                <a:spcPts val="600"/>
              </a:spcBef>
              <a:spcAft>
                <a:spcPts val="750"/>
              </a:spcAft>
            </a:pPr>
            <a:r>
              <a:rPr lang="fr-FR" sz="2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Les relances sont progressives :</a:t>
            </a:r>
            <a:endParaRPr lang="fr-FR" sz="2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7" name="Diagramme 6">
            <a:extLst>
              <a:ext uri="{FF2B5EF4-FFF2-40B4-BE49-F238E27FC236}">
                <a16:creationId xmlns:a16="http://schemas.microsoft.com/office/drawing/2014/main" id="{D85C67AE-B425-4DC5-9888-15677A8265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33188474"/>
              </p:ext>
            </p:extLst>
          </p:nvPr>
        </p:nvGraphicFramePr>
        <p:xfrm>
          <a:off x="513126" y="4691808"/>
          <a:ext cx="11451168" cy="15536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371667" cy="612558"/>
          </a:xfrm>
        </p:spPr>
        <p:txBody>
          <a:bodyPr>
            <a:no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Chap. 18 – Le suivi des tiers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0" y="612559"/>
            <a:ext cx="82994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Relance des impayés</a:t>
            </a:r>
            <a:endParaRPr lang="fr-FR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C3CBBEE-C737-4C1D-BE82-B29C0EB48CB0}"/>
              </a:ext>
            </a:extLst>
          </p:cNvPr>
          <p:cNvSpPr/>
          <p:nvPr/>
        </p:nvSpPr>
        <p:spPr>
          <a:xfrm>
            <a:off x="768439" y="1963214"/>
            <a:ext cx="10725061" cy="3839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Aft>
                <a:spcPts val="0"/>
              </a:spcAft>
            </a:pPr>
            <a:r>
              <a:rPr lang="fr-FR" sz="2800" b="1" i="1" dirty="0">
                <a:solidFill>
                  <a:srgbClr val="FFFF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Lettre de relance 1</a:t>
            </a:r>
            <a:endParaRPr lang="fr-FR" sz="3200" dirty="0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Bef>
                <a:spcPts val="600"/>
              </a:spcBef>
              <a:spcAft>
                <a:spcPts val="0"/>
              </a:spcAft>
            </a:pPr>
            <a:r>
              <a:rPr lang="fr-FR" sz="2400" i="1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Madame, Monsieur,</a:t>
            </a:r>
            <a:endParaRPr lang="fr-FR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Bef>
                <a:spcPts val="600"/>
              </a:spcBef>
              <a:spcAft>
                <a:spcPts val="0"/>
              </a:spcAft>
            </a:pPr>
            <a:r>
              <a:rPr lang="fr-FR" sz="2400" i="1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 règlement de la (ou des) factures suivantes ne nous est pas encore parvenu.</a:t>
            </a:r>
            <a:endParaRPr lang="fr-FR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spcBef>
                <a:spcPts val="30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651510" algn="l"/>
                <a:tab pos="1245870" algn="l"/>
              </a:tabLst>
            </a:pPr>
            <a:r>
              <a:rPr lang="fr-FR" sz="2400" i="1" dirty="0"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Facture n°…, d’un montant de … , à échéance du ….,</a:t>
            </a:r>
            <a:endParaRPr lang="fr-FR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spcBef>
                <a:spcPts val="1200"/>
              </a:spcBef>
              <a:spcAft>
                <a:spcPts val="0"/>
              </a:spcAft>
            </a:pPr>
            <a:r>
              <a:rPr lang="fr-FR" sz="2400" i="1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Pouvez-vous nous régler cette facture le plus rapidement possible.</a:t>
            </a:r>
            <a:endParaRPr lang="fr-FR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Bef>
                <a:spcPts val="1200"/>
              </a:spcBef>
              <a:spcAft>
                <a:spcPts val="300"/>
              </a:spcAft>
            </a:pPr>
            <a:r>
              <a:rPr lang="fr-FR" sz="2400" i="1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 cas où vous auriez effectué le règlement entre-temps, nous vous prions de ne pas tenir compte de la présente relance.</a:t>
            </a:r>
            <a:endParaRPr lang="fr-FR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Bef>
                <a:spcPts val="1200"/>
              </a:spcBef>
              <a:spcAft>
                <a:spcPts val="300"/>
              </a:spcAft>
            </a:pPr>
            <a:r>
              <a:rPr lang="fr-FR" sz="2400" i="1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Veuillez agréer, Madame, Monsieur, nos salutations distinguées.</a:t>
            </a:r>
            <a:endParaRPr lang="fr-FR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376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371667" cy="612558"/>
          </a:xfrm>
        </p:spPr>
        <p:txBody>
          <a:bodyPr>
            <a:no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Chap. 18 – Le suivi des tiers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0" y="612559"/>
            <a:ext cx="82994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Relance des impayés</a:t>
            </a:r>
            <a:endParaRPr lang="fr-FR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13620C6-8EBF-4D76-B45D-1E76E05EDC78}"/>
              </a:ext>
            </a:extLst>
          </p:cNvPr>
          <p:cNvSpPr/>
          <p:nvPr/>
        </p:nvSpPr>
        <p:spPr>
          <a:xfrm>
            <a:off x="685800" y="1747771"/>
            <a:ext cx="10287000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Aft>
                <a:spcPts val="600"/>
              </a:spcAft>
            </a:pPr>
            <a:r>
              <a:rPr lang="fr-FR" sz="2200" b="1" i="1" dirty="0">
                <a:solidFill>
                  <a:srgbClr val="FFFF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Lettre de relance 2</a:t>
            </a:r>
            <a:endParaRPr lang="fr-FR" sz="2200" dirty="0">
              <a:solidFill>
                <a:srgbClr val="FFFF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Bef>
                <a:spcPts val="300"/>
              </a:spcBef>
              <a:spcAft>
                <a:spcPts val="300"/>
              </a:spcAft>
            </a:pPr>
            <a:r>
              <a:rPr lang="fr-FR" sz="2200" i="1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Madame, Monsieur,</a:t>
            </a:r>
            <a:endParaRPr lang="fr-FR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Bef>
                <a:spcPts val="300"/>
              </a:spcBef>
              <a:spcAft>
                <a:spcPts val="300"/>
              </a:spcAft>
            </a:pPr>
            <a:r>
              <a:rPr lang="fr-FR" sz="2200" i="1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Malgré une première relance vous n’avez toujours pas </a:t>
            </a:r>
            <a:r>
              <a:rPr lang="fr-FR" sz="2200" i="1" dirty="0" err="1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règlé</a:t>
            </a:r>
            <a:r>
              <a:rPr lang="fr-FR" sz="2200" i="1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(ou les) factures suivantes : </a:t>
            </a:r>
            <a:endParaRPr lang="fr-FR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spcBef>
                <a:spcPts val="30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651510" algn="l"/>
                <a:tab pos="1245870" algn="l"/>
              </a:tabLst>
            </a:pPr>
            <a:r>
              <a:rPr lang="fr-FR" sz="2200" i="1" dirty="0"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Facture n°…, d’un montant de … , à échéance du…..</a:t>
            </a:r>
            <a:endParaRPr lang="fr-FR" sz="2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fontAlgn="base">
              <a:spcBef>
                <a:spcPts val="1200"/>
              </a:spcBef>
              <a:spcAft>
                <a:spcPts val="300"/>
              </a:spcAft>
            </a:pPr>
            <a:r>
              <a:rPr lang="fr-FR" sz="2200" i="1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Sans paiement rapide de votre part, nous nous verrons dans l’obligation de communiquer votre dossier à notre service contentieux.</a:t>
            </a:r>
            <a:endParaRPr lang="fr-FR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Bef>
                <a:spcPts val="1200"/>
              </a:spcBef>
              <a:spcAft>
                <a:spcPts val="300"/>
              </a:spcAft>
            </a:pPr>
            <a:r>
              <a:rPr lang="fr-FR" sz="2200" i="1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 cas où vous auriez effectué le règlement entre-temps, nous vous prions de ne pas tenir compte de la présente relance.</a:t>
            </a:r>
            <a:endParaRPr lang="fr-FR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 fontAlgn="base">
              <a:spcBef>
                <a:spcPts val="1200"/>
              </a:spcBef>
              <a:spcAft>
                <a:spcPts val="300"/>
              </a:spcAft>
            </a:pPr>
            <a:r>
              <a:rPr lang="fr-FR" sz="2200" i="1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Veuillez agréer, Madame, Monsieur, nos salutations distinguées.</a:t>
            </a:r>
            <a:endParaRPr lang="fr-FR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110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371667" cy="612558"/>
          </a:xfrm>
        </p:spPr>
        <p:txBody>
          <a:bodyPr>
            <a:no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Chap. 18 – Le suivi des tiers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0" y="612559"/>
            <a:ext cx="82994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Relance des impayés</a:t>
            </a:r>
            <a:endParaRPr lang="fr-FR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C43F1E3-63A6-4CC8-8CC1-6DA3CC75A21E}"/>
              </a:ext>
            </a:extLst>
          </p:cNvPr>
          <p:cNvSpPr/>
          <p:nvPr/>
        </p:nvSpPr>
        <p:spPr>
          <a:xfrm>
            <a:off x="678287" y="1609271"/>
            <a:ext cx="10650828" cy="4331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Aft>
                <a:spcPts val="600"/>
              </a:spcAft>
            </a:pPr>
            <a:r>
              <a:rPr lang="fr-FR" sz="2200" b="1" i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Lettre de relance 3 (Recommandé avec accusé de réception)</a:t>
            </a:r>
            <a:endParaRPr lang="fr-FR" sz="2200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fontAlgn="base">
              <a:spcBef>
                <a:spcPts val="1200"/>
              </a:spcBef>
              <a:spcAft>
                <a:spcPts val="300"/>
              </a:spcAft>
            </a:pPr>
            <a:r>
              <a:rPr lang="fr-FR" sz="2200" i="1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Madame, Monsieur,</a:t>
            </a:r>
            <a:endParaRPr lang="fr-FR" sz="2200" dirty="0"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fontAlgn="base">
              <a:spcBef>
                <a:spcPts val="1200"/>
              </a:spcBef>
              <a:spcAft>
                <a:spcPts val="300"/>
              </a:spcAft>
            </a:pPr>
            <a:r>
              <a:rPr lang="fr-FR" sz="2200" i="1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Malgré nos relances multiples, vous n’avez pas payé la (ou les) factures suivantes : </a:t>
            </a:r>
            <a:endParaRPr lang="fr-FR" sz="2200" dirty="0"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 fontAlgn="base">
              <a:spcBef>
                <a:spcPts val="1200"/>
              </a:spcBef>
              <a:spcAft>
                <a:spcPts val="300"/>
              </a:spcAft>
              <a:buSzPts val="1000"/>
              <a:buFont typeface="Symbol" panose="05050102010706020507" pitchFamily="18" charset="2"/>
              <a:buChar char=""/>
              <a:tabLst>
                <a:tab pos="651510" algn="l"/>
                <a:tab pos="1245870" algn="l"/>
              </a:tabLst>
            </a:pPr>
            <a:r>
              <a:rPr lang="fr-FR" sz="2200" i="1" dirty="0">
                <a:latin typeface="Arial Narrow" panose="020B0606020202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Facture n°…, d’un montant de … , à échéance du ….,</a:t>
            </a:r>
            <a:endParaRPr lang="fr-FR" sz="2200" dirty="0">
              <a:latin typeface="Arial Narrow" panose="020B0606020202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fontAlgn="base">
              <a:spcBef>
                <a:spcPts val="1200"/>
              </a:spcBef>
              <a:spcAft>
                <a:spcPts val="300"/>
              </a:spcAft>
            </a:pPr>
            <a:r>
              <a:rPr lang="fr-FR" sz="2200" i="1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Nous nous voyons dans l’obligation de communiquer votre dossier à notre service contentieux. Des frais et commissions sont susceptibles de vous être facturés.</a:t>
            </a:r>
            <a:endParaRPr lang="fr-FR" sz="2200" dirty="0"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fontAlgn="base">
              <a:spcBef>
                <a:spcPts val="1200"/>
              </a:spcBef>
              <a:spcAft>
                <a:spcPts val="300"/>
              </a:spcAft>
            </a:pPr>
            <a:r>
              <a:rPr lang="fr-FR" sz="2200" i="1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 cas où vous auriez effectué le règlement entre-temps, nous vous prions de ne pas tenir compte de la présente relance.</a:t>
            </a:r>
            <a:endParaRPr lang="fr-FR" sz="2200" dirty="0"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fontAlgn="base">
              <a:spcBef>
                <a:spcPts val="1200"/>
              </a:spcBef>
              <a:spcAft>
                <a:spcPts val="300"/>
              </a:spcAft>
            </a:pPr>
            <a:r>
              <a:rPr lang="fr-FR" sz="2200" i="1" dirty="0"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Veuillez agréer, Madame, Monsieur, nos salutations distinguées.</a:t>
            </a:r>
            <a:endParaRPr lang="fr-FR" sz="2200" dirty="0">
              <a:effectLst/>
              <a:latin typeface="Arial Narrow" panose="020B0606020202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084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211</TotalTime>
  <Words>434</Words>
  <Application>Microsoft Office PowerPoint</Application>
  <PresentationFormat>Grand écran</PresentationFormat>
  <Paragraphs>39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2" baseType="lpstr">
      <vt:lpstr>Arial</vt:lpstr>
      <vt:lpstr>Arial Narrow</vt:lpstr>
      <vt:lpstr>Calibri</vt:lpstr>
      <vt:lpstr>Century Gothic</vt:lpstr>
      <vt:lpstr>Symbol</vt:lpstr>
      <vt:lpstr>Times New Roman</vt:lpstr>
      <vt:lpstr>Wingdings 3</vt:lpstr>
      <vt:lpstr>Ion</vt:lpstr>
      <vt:lpstr>Chap. 18 – Le suivi des tiers</vt:lpstr>
      <vt:lpstr>Chap. 18 – Le suivi des tiers</vt:lpstr>
      <vt:lpstr>Chap. 18 – Le suivi des tiers</vt:lpstr>
      <vt:lpstr>Chap. 18 – Le suivi des tiers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40</cp:revision>
  <dcterms:created xsi:type="dcterms:W3CDTF">2014-01-14T07:42:30Z</dcterms:created>
  <dcterms:modified xsi:type="dcterms:W3CDTF">2023-03-19T12:58:31Z</dcterms:modified>
</cp:coreProperties>
</file>