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42626-46CB-6745-9456-90494EFB0C75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05839-F6A0-0448-B839-6FD1A5522F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921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635042"/>
            <a:ext cx="6676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Le suivi et le contrôle des tiers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6594" y="1793292"/>
            <a:ext cx="10843405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impayés et les retards de paiement des clients peuvent avoir </a:t>
            </a: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graves conséquences sur la trésorerie d’une entreprise, voire l’amener</a:t>
            </a: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au dépôt de bilan. </a:t>
            </a:r>
            <a:b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 dépôt de bilan sur 4)</a:t>
            </a:r>
            <a:endParaRPr lang="fr-FR" sz="24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3000"/>
              </a:spcBef>
              <a:spcAft>
                <a:spcPts val="2400"/>
              </a:spcAft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L’</a:t>
            </a:r>
            <a:r>
              <a:rPr lang="fr-FR" sz="24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impayé</a:t>
            </a: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perturbe la trésorerie de l’entreprise qui doit compenser le manque à gagner par une augmentation de son chiffre d’affaires.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Si l’entreprise réalise une marge bénéficiaire de 5 % sur ses ventes, un impayé de 10 000 € doit être compensé par une vente de 200 000 €.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C9A66DBA-DF90-4CC3-8C30-F70BC0060BDC}"/>
              </a:ext>
            </a:extLst>
          </p:cNvPr>
          <p:cNvSpPr txBox="1">
            <a:spLocks/>
          </p:cNvSpPr>
          <p:nvPr/>
        </p:nvSpPr>
        <p:spPr>
          <a:xfrm>
            <a:off x="0" y="-29591"/>
            <a:ext cx="10371667" cy="6125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Chap. 18 – Suivre les comptes de tiers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635042"/>
            <a:ext cx="6676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Le suivi et le contrôle des tiers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C9A66DBA-DF90-4CC3-8C30-F70BC0060BDC}"/>
              </a:ext>
            </a:extLst>
          </p:cNvPr>
          <p:cNvSpPr txBox="1">
            <a:spLocks/>
          </p:cNvSpPr>
          <p:nvPr/>
        </p:nvSpPr>
        <p:spPr>
          <a:xfrm>
            <a:off x="0" y="-29591"/>
            <a:ext cx="10371667" cy="6125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Chap. 18 – Suivre les comptes de tiers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44B033-68A3-48C1-9FE4-CB245EC9FB8C}"/>
              </a:ext>
            </a:extLst>
          </p:cNvPr>
          <p:cNvSpPr/>
          <p:nvPr/>
        </p:nvSpPr>
        <p:spPr>
          <a:xfrm>
            <a:off x="512232" y="1647498"/>
            <a:ext cx="1086410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être en situation de payer ses dettes l’entreprise doit être particulièrement vigilante pour faire entrer l’argent des clients aux échéances prévues. L’entreprise doit respecter les règles suivantes :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sélection rigoureuse des clients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avant la vente et une collecte d’informations pertinentes sur leur solvabilité et leur situation financière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Il est préférable de renoncer à une vente plutôt que de signer un contrat risqué.</a:t>
            </a:r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dilution des risques en diversifiant le portefeuille client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ne pas être dépendant d’un seul client dont la défaillance serait catastrophique pour l’entreprise.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suivi rigoureux des règlements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la mise en place des procédures de relances rapides dès qu’un retard de paiement est diagnostiqué.</a:t>
            </a:r>
          </a:p>
        </p:txBody>
      </p:sp>
    </p:spTree>
    <p:extLst>
      <p:ext uri="{BB962C8B-B14F-4D97-AF65-F5344CB8AC3E}">
        <p14:creationId xmlns:p14="http://schemas.microsoft.com/office/powerpoint/2010/main" val="2145553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635042"/>
            <a:ext cx="6676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Le suivi et le contrôle des tiers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6594" y="1729792"/>
            <a:ext cx="10843405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impayés et les retards de paiement des clients peuvent avoir </a:t>
            </a: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graves conséquences sur la trésorerie d’une entreprise, voire l’amener</a:t>
            </a: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au dépôt de bilan. </a:t>
            </a:r>
            <a:b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 dépôt de bilan sur 4)</a:t>
            </a:r>
            <a:endParaRPr lang="fr-FR" sz="24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3000"/>
              </a:spcBef>
              <a:spcAft>
                <a:spcPts val="2400"/>
              </a:spcAft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L’</a:t>
            </a:r>
            <a:r>
              <a:rPr lang="fr-FR" sz="24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impayé</a:t>
            </a: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perturbe la trésorerie de l’entreprise qui doit compenser le manque à gagner par une augmentation de son chiffre d’affaires.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Si l’entreprise réalise une marge bénéficiaire de 5 % sur ses ventes, un impayé de 10 000 € doit être compensé par une vente de 200 000 €.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C9A66DBA-DF90-4CC3-8C30-F70BC0060BDC}"/>
              </a:ext>
            </a:extLst>
          </p:cNvPr>
          <p:cNvSpPr txBox="1">
            <a:spLocks/>
          </p:cNvSpPr>
          <p:nvPr/>
        </p:nvSpPr>
        <p:spPr>
          <a:xfrm>
            <a:off x="0" y="-29591"/>
            <a:ext cx="10371667" cy="6125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Chap. 18 – Suivre les comptes de tiers</a:t>
            </a:r>
          </a:p>
        </p:txBody>
      </p:sp>
    </p:spTree>
    <p:extLst>
      <p:ext uri="{BB962C8B-B14F-4D97-AF65-F5344CB8AC3E}">
        <p14:creationId xmlns:p14="http://schemas.microsoft.com/office/powerpoint/2010/main" val="72468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635042"/>
            <a:ext cx="6676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Coût d’un retard de paiement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C9A66DBA-DF90-4CC3-8C30-F70BC0060BDC}"/>
              </a:ext>
            </a:extLst>
          </p:cNvPr>
          <p:cNvSpPr txBox="1">
            <a:spLocks/>
          </p:cNvSpPr>
          <p:nvPr/>
        </p:nvSpPr>
        <p:spPr>
          <a:xfrm>
            <a:off x="0" y="-29591"/>
            <a:ext cx="10371667" cy="6125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Chap. 18 – Suivre les comptes de tiers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690895-2D0C-4DDE-A538-A4BBBF6897AD}"/>
              </a:ext>
            </a:extLst>
          </p:cNvPr>
          <p:cNvSpPr/>
          <p:nvPr/>
        </p:nvSpPr>
        <p:spPr>
          <a:xfrm>
            <a:off x="613832" y="1500967"/>
            <a:ext cx="1079076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200" i="1" dirty="0">
                <a:latin typeface="Arial" panose="020B0604020202020204" pitchFamily="34" charset="0"/>
                <a:ea typeface="Times New Roman" panose="02020603050405020304" pitchFamily="18" charset="0"/>
              </a:rPr>
              <a:t>Exemple : 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fr-FR" sz="2200" i="1" dirty="0">
                <a:latin typeface="Arial" panose="020B0604020202020204" pitchFamily="34" charset="0"/>
                <a:ea typeface="Times New Roman" panose="02020603050405020304" pitchFamily="18" charset="0"/>
              </a:rPr>
              <a:t>Un client doit 5 000 €, il paye avec 30 jours de retard. L’attaché de gestion à réalisé 3 relances qui lui ont pris 10 minutes à chaque fois. Le taux d’intérêt est de 10 %. L’attaché de gestion perçoit un salaire brut de 1 700 € pour 151,67 h et les charges patronales sont de 55 %.</a:t>
            </a:r>
            <a:endParaRPr lang="fr-F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fr-FR" sz="2200" b="1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Intérêt</a:t>
            </a: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= 5 000 x 10 % x 30/360 = </a:t>
            </a:r>
            <a:r>
              <a:rPr lang="fr-FR" sz="2200" b="1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41,66 €</a:t>
            </a: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fr-FR" sz="2200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fr-FR" sz="2200" b="1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Coût attaché de gestion</a:t>
            </a: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= 3 x 10’ = 30’ = 0,5 heure </a:t>
            </a: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</a:t>
            </a: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1 700 * 1,55 = 2 635 / 151,67 x 0,5 = </a:t>
            </a:r>
            <a:r>
              <a:rPr lang="fr-FR" sz="2200" b="1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8,68 €</a:t>
            </a: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fr-FR" sz="2200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fr-FR" sz="2200" b="1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Coût total</a:t>
            </a: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= </a:t>
            </a:r>
            <a:r>
              <a:rPr lang="fr-FR" sz="2200" b="1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41,66 + 8,68 € </a:t>
            </a:r>
            <a:r>
              <a:rPr lang="fr-FR" sz="2200" b="1" i="1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= 50,35 </a:t>
            </a:r>
            <a:r>
              <a:rPr lang="fr-FR" sz="2200" b="1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€</a:t>
            </a: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fr-FR" sz="22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1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173</TotalTime>
  <Words>477</Words>
  <Application>Microsoft Office PowerPoint</Application>
  <PresentationFormat>Grand écran</PresentationFormat>
  <Paragraphs>23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Symbol</vt:lpstr>
      <vt:lpstr>Times New Roman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38</cp:revision>
  <dcterms:created xsi:type="dcterms:W3CDTF">2014-01-14T07:42:30Z</dcterms:created>
  <dcterms:modified xsi:type="dcterms:W3CDTF">2023-03-19T12:50:26Z</dcterms:modified>
</cp:coreProperties>
</file>