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3"/>
  </p:notesMasterIdLst>
  <p:sldIdLst>
    <p:sldId id="256" r:id="rId2"/>
    <p:sldId id="270" r:id="rId3"/>
    <p:sldId id="271" r:id="rId4"/>
    <p:sldId id="260" r:id="rId5"/>
    <p:sldId id="261" r:id="rId6"/>
    <p:sldId id="272" r:id="rId7"/>
    <p:sldId id="273" r:id="rId8"/>
    <p:sldId id="275" r:id="rId9"/>
    <p:sldId id="276" r:id="rId10"/>
    <p:sldId id="277" r:id="rId11"/>
    <p:sldId id="25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ine Delormeau" initials="C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4BFB0-6CAD-DB4F-ADF5-B248E4048FC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DC52B-6FD2-E546-B0A4-18B77C424F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236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107226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Financements bancaires à long terme : les emprunts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.1. La demande de prêt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49E269-0A01-4C8E-A81B-2B8B5B3E06C3}"/>
              </a:ext>
            </a:extLst>
          </p:cNvPr>
          <p:cNvSpPr/>
          <p:nvPr/>
        </p:nvSpPr>
        <p:spPr>
          <a:xfrm>
            <a:off x="596900" y="1553633"/>
            <a:ext cx="1042670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L’entreprise contracte le plus souvent un emprunt pour financer un investissement.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Généralement la banque demande à la société de monter un dossier destiné à justifier le besoin de l’entreprise et sa capacité de remboursement.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dossier peut contenir :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devis correspondant aux dépenses envisagées,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bilan comptable,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compte de résultat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plan de financement du projet. </a:t>
            </a:r>
            <a:endParaRPr lang="fr-FR" sz="2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partir de ces données la banque peut calculer des ratios d’endettement et d’indépendance de l’entreprise</a:t>
            </a: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900" y="83095"/>
            <a:ext cx="11072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Tableau d’emprunt sur Excel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508958" y="1563178"/>
          <a:ext cx="10981427" cy="356616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631717">
                  <a:extLst>
                    <a:ext uri="{9D8B030D-6E8A-4147-A177-3AD203B41FA5}">
                      <a16:colId xmlns:a16="http://schemas.microsoft.com/office/drawing/2014/main" val="920750247"/>
                    </a:ext>
                  </a:extLst>
                </a:gridCol>
                <a:gridCol w="2080649">
                  <a:extLst>
                    <a:ext uri="{9D8B030D-6E8A-4147-A177-3AD203B41FA5}">
                      <a16:colId xmlns:a16="http://schemas.microsoft.com/office/drawing/2014/main" val="1660982965"/>
                    </a:ext>
                  </a:extLst>
                </a:gridCol>
                <a:gridCol w="1410727">
                  <a:extLst>
                    <a:ext uri="{9D8B030D-6E8A-4147-A177-3AD203B41FA5}">
                      <a16:colId xmlns:a16="http://schemas.microsoft.com/office/drawing/2014/main" val="855435818"/>
                    </a:ext>
                  </a:extLst>
                </a:gridCol>
                <a:gridCol w="2019492">
                  <a:extLst>
                    <a:ext uri="{9D8B030D-6E8A-4147-A177-3AD203B41FA5}">
                      <a16:colId xmlns:a16="http://schemas.microsoft.com/office/drawing/2014/main" val="4269301912"/>
                    </a:ext>
                  </a:extLst>
                </a:gridCol>
                <a:gridCol w="1866605">
                  <a:extLst>
                    <a:ext uri="{9D8B030D-6E8A-4147-A177-3AD203B41FA5}">
                      <a16:colId xmlns:a16="http://schemas.microsoft.com/office/drawing/2014/main" val="3953793967"/>
                    </a:ext>
                  </a:extLst>
                </a:gridCol>
                <a:gridCol w="1972237">
                  <a:extLst>
                    <a:ext uri="{9D8B030D-6E8A-4147-A177-3AD203B41FA5}">
                      <a16:colId xmlns:a16="http://schemas.microsoft.com/office/drawing/2014/main" val="4268829175"/>
                    </a:ext>
                  </a:extLst>
                </a:gridCol>
              </a:tblGrid>
              <a:tr h="22860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Tableau d’emprunt remboursable</a:t>
                      </a:r>
                      <a:r>
                        <a:rPr lang="fr-FR" sz="18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 mensualités constantes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4466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: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120 000,00 € 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034156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7,00%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65911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Durée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161869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Mensualité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2 873,55 € 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19921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89605937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Périodes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en début de période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Intérêts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Amortissements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Mensualités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</a:t>
                      </a:r>
                      <a:b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fin de période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26225820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120 000,00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700,00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2 173,55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2 873,55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117 826,45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12022138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117 826,45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687,32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2 186,23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2 873,55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115 640,22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12786145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115 640,22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674,57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2 198,98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2 873,55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113 441,24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72716015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113 441,24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661,74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2 211,81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2 873,55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111 229,43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54163697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111 229,43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648,84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2 224,71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2 873,55   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109 004,72   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8511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13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500" y="32295"/>
            <a:ext cx="11072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Tableau d’emprunt sur Excel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157393"/>
              </p:ext>
            </p:extLst>
          </p:nvPr>
        </p:nvGraphicFramePr>
        <p:xfrm>
          <a:off x="241588" y="1422400"/>
          <a:ext cx="11662865" cy="3408464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136146">
                  <a:extLst>
                    <a:ext uri="{9D8B030D-6E8A-4147-A177-3AD203B41FA5}">
                      <a16:colId xmlns:a16="http://schemas.microsoft.com/office/drawing/2014/main" val="2629383679"/>
                    </a:ext>
                  </a:extLst>
                </a:gridCol>
                <a:gridCol w="1936154">
                  <a:extLst>
                    <a:ext uri="{9D8B030D-6E8A-4147-A177-3AD203B41FA5}">
                      <a16:colId xmlns:a16="http://schemas.microsoft.com/office/drawing/2014/main" val="961292039"/>
                    </a:ext>
                  </a:extLst>
                </a:gridCol>
                <a:gridCol w="3086866">
                  <a:extLst>
                    <a:ext uri="{9D8B030D-6E8A-4147-A177-3AD203B41FA5}">
                      <a16:colId xmlns:a16="http://schemas.microsoft.com/office/drawing/2014/main" val="3096552868"/>
                    </a:ext>
                  </a:extLst>
                </a:gridCol>
                <a:gridCol w="3355777">
                  <a:extLst>
                    <a:ext uri="{9D8B030D-6E8A-4147-A177-3AD203B41FA5}">
                      <a16:colId xmlns:a16="http://schemas.microsoft.com/office/drawing/2014/main" val="3211793446"/>
                    </a:ext>
                  </a:extLst>
                </a:gridCol>
                <a:gridCol w="1083485">
                  <a:extLst>
                    <a:ext uri="{9D8B030D-6E8A-4147-A177-3AD203B41FA5}">
                      <a16:colId xmlns:a16="http://schemas.microsoft.com/office/drawing/2014/main" val="3439934475"/>
                    </a:ext>
                  </a:extLst>
                </a:gridCol>
                <a:gridCol w="1064437">
                  <a:extLst>
                    <a:ext uri="{9D8B030D-6E8A-4147-A177-3AD203B41FA5}">
                      <a16:colId xmlns:a16="http://schemas.microsoft.com/office/drawing/2014/main" val="2260728807"/>
                    </a:ext>
                  </a:extLst>
                </a:gridCol>
              </a:tblGrid>
              <a:tr h="45190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Tableau d’emprunt remboursable par mensualités constantes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4313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120 000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839204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122652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Durée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920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Mensualité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=-VPM(B3/12;B4;B2)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565090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220290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Périodes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</a:t>
                      </a:r>
                      <a:b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début de période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Intérêts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Amortissements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Mensualités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en</a:t>
                      </a:r>
                      <a:b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 de période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586222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=B2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=-INTPER($B$3/12;A8;$B$4;$B$2)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=-PRINCPER($B$3/12;A8;$B$4;$B$2)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=D8+C8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=B8-D8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270793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=F8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=-INTPER($B$3/12;A9;$B$4;$B$2)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=-PRINCPER($B$3/12;A9;$B$4;$B$2)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=D9+C9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=B9-D9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580384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=F9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=-INTPER($B$3/12;A10;$B$4;$B$2)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=-PRINCPER($B$3/12;A10;$B$4;$B$2)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=D10+C10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=B10-D10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46526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=F10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=-INTPER($B$3/12;A11;$B$4;$B$2)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=-PRINCPER($B$3/12;A11;$B$4;$B$2)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=D11+C11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=B11-D11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002649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=F11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=-INTPER($B$3/12;A12;$B$4;$B$2)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=-PRINCPER($B$3/12;A12;$B$4;$B$2)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=D12+C12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=B12-D12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85466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1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107226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Financements bancaires à long terme : les emprunts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.1. La demande de prêt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5168352-0368-45A6-80FC-F5178ED91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083029"/>
              </p:ext>
            </p:extLst>
          </p:nvPr>
        </p:nvGraphicFramePr>
        <p:xfrm>
          <a:off x="615780" y="2008792"/>
          <a:ext cx="10456484" cy="33558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8344">
                  <a:extLst>
                    <a:ext uri="{9D8B030D-6E8A-4147-A177-3AD203B41FA5}">
                      <a16:colId xmlns:a16="http://schemas.microsoft.com/office/drawing/2014/main" val="2980373471"/>
                    </a:ext>
                  </a:extLst>
                </a:gridCol>
                <a:gridCol w="3379609">
                  <a:extLst>
                    <a:ext uri="{9D8B030D-6E8A-4147-A177-3AD203B41FA5}">
                      <a16:colId xmlns:a16="http://schemas.microsoft.com/office/drawing/2014/main" val="67106316"/>
                    </a:ext>
                  </a:extLst>
                </a:gridCol>
                <a:gridCol w="4908531">
                  <a:extLst>
                    <a:ext uri="{9D8B030D-6E8A-4147-A177-3AD203B41FA5}">
                      <a16:colId xmlns:a16="http://schemas.microsoft.com/office/drawing/2014/main" val="2923754416"/>
                    </a:ext>
                  </a:extLst>
                </a:gridCol>
              </a:tblGrid>
              <a:tr h="1426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 d’endettement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u="sng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Dettes financières x 100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Capitaux propres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analyse l’endettement de l’entreprise. Il doit être le plus faible possible.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85702"/>
                  </a:ext>
                </a:extLst>
              </a:tr>
              <a:tr h="1928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 d’indépendance financière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b="1" u="sng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Capitaux propres x 100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Ressources stables *</a:t>
                      </a: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Capitaux propre + Dettes LT + provisions + amortissements.</a:t>
                      </a:r>
                      <a:endParaRPr lang="fr-FR" sz="1800" b="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doit être inférieur à 50 %.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480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88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107226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Financements bancaires à long terme : les emprunts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.2. Le tableau d’emprunt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0F5C32-55D6-497D-BC95-0823BB06C6AE}"/>
              </a:ext>
            </a:extLst>
          </p:cNvPr>
          <p:cNvSpPr/>
          <p:nvPr/>
        </p:nvSpPr>
        <p:spPr>
          <a:xfrm>
            <a:off x="1066799" y="1663700"/>
            <a:ext cx="990176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investissements sont généralement financés par des emprunts, qui sont ensuite remboursés par annuités ou mensualités. </a:t>
            </a:r>
          </a:p>
          <a:p>
            <a:pPr algn="just">
              <a:spcBef>
                <a:spcPts val="18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annuité est constituée de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l'amortissement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l'emprunt (part remboursée) + l'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intérêt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qui est calculé sur la somme prêtée au cours de la période.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existe deux modes de calcul des remboursements :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l’amortissement constant et l’annuité constante.</a:t>
            </a:r>
            <a:endParaRPr lang="fr-FR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959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2143" y="219403"/>
            <a:ext cx="1183544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Emprunt remboursable par amortissements constants</a:t>
            </a: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chaque échéance, l’entreprise rembourse la même part d’emprunt :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Amortissement constant = Capital emprunté / Nombre d’échéances de remboursement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351639"/>
              </p:ext>
            </p:extLst>
          </p:nvPr>
        </p:nvGraphicFramePr>
        <p:xfrm>
          <a:off x="373301" y="2076392"/>
          <a:ext cx="11166766" cy="4165327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308637">
                  <a:extLst>
                    <a:ext uri="{9D8B030D-6E8A-4147-A177-3AD203B41FA5}">
                      <a16:colId xmlns:a16="http://schemas.microsoft.com/office/drawing/2014/main" val="3707531726"/>
                    </a:ext>
                  </a:extLst>
                </a:gridCol>
                <a:gridCol w="1539629">
                  <a:extLst>
                    <a:ext uri="{9D8B030D-6E8A-4147-A177-3AD203B41FA5}">
                      <a16:colId xmlns:a16="http://schemas.microsoft.com/office/drawing/2014/main" val="4133888941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val="2312209951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656441236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423963232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54122865"/>
                    </a:ext>
                  </a:extLst>
                </a:gridCol>
              </a:tblGrid>
              <a:tr h="1217141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entreprise emprunte 20 000 € le 1</a:t>
                      </a:r>
                      <a:r>
                        <a:rPr lang="fr-FR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janvier N. Il est remboursable sur 4 ans par amortissements constants. Taux d’intérêt = 8 % par an. 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Montant de l’amortissement constant = 20 000 € / 4 ans = 5 000 € par an</a:t>
                      </a:r>
                      <a:endParaRPr lang="fr-FR" sz="18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116441"/>
                  </a:ext>
                </a:extLst>
              </a:tr>
              <a:tr h="841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Années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dû en début de période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Intérêts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capital début période x taux intérêt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Amortissements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Annuités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Intérêts + amortissement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dû en fin de période =  Capital début de période – amortissement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563488"/>
                  </a:ext>
                </a:extLst>
              </a:tr>
              <a:tr h="328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N+1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20 000</a:t>
                      </a:r>
                      <a:endParaRPr lang="fr-FR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5 000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15 000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56444"/>
                  </a:ext>
                </a:extLst>
              </a:tr>
              <a:tr h="328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N+2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15 000</a:t>
                      </a:r>
                      <a:endParaRPr lang="fr-FR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5 000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6 200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565145"/>
                  </a:ext>
                </a:extLst>
              </a:tr>
              <a:tr h="328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endParaRPr lang="fr-FR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5 000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357348"/>
                  </a:ext>
                </a:extLst>
              </a:tr>
              <a:tr h="328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N+4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fr-FR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5 000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557729"/>
                  </a:ext>
                </a:extLst>
              </a:tr>
              <a:tr h="1727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4 000 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20 000 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872315"/>
                  </a:ext>
                </a:extLst>
              </a:tr>
              <a:tr h="383534">
                <a:tc gridSpan="6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total de l’emprunt = montant des intérêts versés = 4 000 €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335120"/>
                  </a:ext>
                </a:extLst>
              </a:tr>
            </a:tbl>
          </a:graphicData>
        </a:graphic>
      </p:graphicFrame>
      <p:cxnSp>
        <p:nvCxnSpPr>
          <p:cNvPr id="6" name="AutoShape 27"/>
          <p:cNvCxnSpPr>
            <a:cxnSpLocks noChangeShapeType="1"/>
          </p:cNvCxnSpPr>
          <p:nvPr/>
        </p:nvCxnSpPr>
        <p:spPr bwMode="auto">
          <a:xfrm flipH="1">
            <a:off x="6946006" y="3155324"/>
            <a:ext cx="1214907" cy="1120462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4656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2309" y="203360"/>
            <a:ext cx="1110355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Emprunts remboursables par annuités constantes</a:t>
            </a: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mode de remboursement est le plus courant car il permet de payer toujours la même somme (annuité ou mensualité) à chaque échéance.</a:t>
            </a: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AA05D0A-1720-497D-A025-0D8540B82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746091"/>
              </p:ext>
            </p:extLst>
          </p:nvPr>
        </p:nvGraphicFramePr>
        <p:xfrm>
          <a:off x="935865" y="2290609"/>
          <a:ext cx="10311684" cy="1392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25296">
                  <a:extLst>
                    <a:ext uri="{9D8B030D-6E8A-4147-A177-3AD203B41FA5}">
                      <a16:colId xmlns:a16="http://schemas.microsoft.com/office/drawing/2014/main" val="2640924657"/>
                    </a:ext>
                  </a:extLst>
                </a:gridCol>
                <a:gridCol w="3786388">
                  <a:extLst>
                    <a:ext uri="{9D8B030D-6E8A-4147-A177-3AD203B41FA5}">
                      <a16:colId xmlns:a16="http://schemas.microsoft.com/office/drawing/2014/main" val="2603559170"/>
                    </a:ext>
                  </a:extLst>
                </a:gridCol>
              </a:tblGrid>
              <a:tr h="13923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L’annuité ou la mensualité est obtenue à l’aide de la formule de calcul suivante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Formule : a = C x  </a:t>
                      </a:r>
                      <a:r>
                        <a:rPr lang="fr-FR" sz="2000" u="sng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_____i____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		                    1-(1 + i) </a:t>
                      </a:r>
                      <a:r>
                        <a:rPr lang="fr-FR" sz="2000" baseline="30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-n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67775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86F063B4-FF8D-4882-865E-7605EFAF4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162" y="3822178"/>
            <a:ext cx="11397147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207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Intérêt 						 	= emprunt restant à amortir x taux d’intérêt.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207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Amortissement 				 = annuité – intérêts.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035425" marR="0" lvl="0" indent="-3944938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207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Emprunt dû en fin de période	 = emprunt restant en début de période – amortissement de l’année.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9268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2309" y="203360"/>
            <a:ext cx="11103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Emprunts remboursables par annuités constantes</a:t>
            </a: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4A5E7822-5F73-4F3B-901C-7B650DDA4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97" y="1363164"/>
            <a:ext cx="10997929" cy="5019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6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2309" y="203360"/>
            <a:ext cx="11103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Emprunts remboursables par annuités constantes</a:t>
            </a: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BFDEF8D-34FC-437F-B7A0-ED9394840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820428"/>
              </p:ext>
            </p:extLst>
          </p:nvPr>
        </p:nvGraphicFramePr>
        <p:xfrm>
          <a:off x="425541" y="1327710"/>
          <a:ext cx="11248845" cy="4569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8633">
                  <a:extLst>
                    <a:ext uri="{9D8B030D-6E8A-4147-A177-3AD203B41FA5}">
                      <a16:colId xmlns:a16="http://schemas.microsoft.com/office/drawing/2014/main" val="754266088"/>
                    </a:ext>
                  </a:extLst>
                </a:gridCol>
                <a:gridCol w="5690212">
                  <a:extLst>
                    <a:ext uri="{9D8B030D-6E8A-4147-A177-3AD203B41FA5}">
                      <a16:colId xmlns:a16="http://schemas.microsoft.com/office/drawing/2014/main" val="991539565"/>
                    </a:ext>
                  </a:extLst>
                </a:gridCol>
              </a:tblGrid>
              <a:tr h="707152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ATTENTION : l’annuité (a), le taux d’intérêt (i %) et le nombre d’échéances ou de période de remboursement (n) doivent être exprimés dans la même unité de temps.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699447"/>
                  </a:ext>
                </a:extLst>
              </a:tr>
              <a:tr h="1895345">
                <a:tc gridSpan="2"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L’annuité doit être calculée avec un taux d’intérêt annuel et une période exprimée en années. 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mensualité est calculée avec un taux d’intérêt mensuel et une période exprimée en mois.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"/>
                      </a:pPr>
                      <a:r>
                        <a:rPr lang="fr-FR" sz="2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convertir un taux d’intérêt dans une période différente, la méthode la plus simple est celle des taux proportionnels. </a:t>
                      </a:r>
                      <a:endParaRPr lang="fr-FR" sz="2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570084"/>
                  </a:ext>
                </a:extLst>
              </a:tr>
              <a:tr h="487399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2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Traduire un taux d’intérêt annuel de 12 % en taux semestriel, trimestriel, semestriel</a:t>
                      </a:r>
                      <a:endParaRPr lang="fr-FR" sz="2200" b="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595036"/>
                  </a:ext>
                </a:extLst>
              </a:tr>
              <a:tr h="3529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2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semestriel </a:t>
                      </a:r>
                      <a:endParaRPr lang="fr-FR" sz="2200" b="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12 % / 2 = 6 % par semestre</a:t>
                      </a:r>
                      <a:endParaRPr lang="fr-FR" sz="220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663630"/>
                  </a:ext>
                </a:extLst>
              </a:tr>
              <a:tr h="3529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2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trimestriel </a:t>
                      </a:r>
                      <a:endParaRPr lang="fr-FR" sz="2200" b="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12 % / 4 = 3 % par trimestre</a:t>
                      </a:r>
                      <a:endParaRPr lang="fr-FR" sz="220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657122"/>
                  </a:ext>
                </a:extLst>
              </a:tr>
              <a:tr h="3529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2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mensuel </a:t>
                      </a:r>
                      <a:endParaRPr lang="fr-FR" sz="2200" b="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20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12 % / 12 = 1 % par mois</a:t>
                      </a:r>
                      <a:endParaRPr lang="fr-FR" sz="220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978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7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500" y="49948"/>
            <a:ext cx="11072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Tableau d’emprunt sur Excel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4672" y="1362974"/>
            <a:ext cx="1155077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formules </a:t>
            </a:r>
            <a:r>
              <a:rPr lang="fr-FR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VPM, INTPER 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</a:t>
            </a:r>
            <a:r>
              <a:rPr lang="fr-FR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PRINCPER 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permettent de programmer un tableau d'emprunt à annuités ou mensualités constantes.</a:t>
            </a:r>
            <a:endParaRPr lang="fr-FR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Fonction : VPM </a:t>
            </a:r>
            <a:r>
              <a:rPr lang="fr-FR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fr-FR" sz="20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Cette fonction calcule la mensualité ou l'annuité d'un emprunt).</a:t>
            </a:r>
          </a:p>
          <a:p>
            <a:pPr algn="just">
              <a:spcAft>
                <a:spcPts val="0"/>
              </a:spcAf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Arial Narrow" panose="020B0606020202030204" pitchFamily="34" charset="0"/>
              </a:rPr>
              <a:t>Syntaxe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 Narrow" panose="020B0606020202030204" pitchFamily="34" charset="0"/>
              </a:rPr>
              <a:t> :</a:t>
            </a:r>
            <a:r>
              <a:rPr lang="fr-FR" sz="20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VPM(</a:t>
            </a:r>
            <a:r>
              <a:rPr lang="fr-FR" sz="20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taux;nbre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périodes;Capital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28600" indent="-228600" algn="just">
              <a:spcBef>
                <a:spcPts val="18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Fonction : INTPER </a:t>
            </a:r>
            <a:r>
              <a:rPr lang="fr-FR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(Cette fonction calcule l'intérêt des mensualités ou annuités)</a:t>
            </a:r>
            <a:endParaRPr lang="fr-FR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Arial Narrow" panose="020B0606020202030204" pitchFamily="34" charset="0"/>
              </a:rPr>
              <a:t>Syntaxe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 Narrow" panose="020B0606020202030204" pitchFamily="34" charset="0"/>
              </a:rPr>
              <a:t> :</a:t>
            </a:r>
            <a:r>
              <a:rPr lang="fr-FR" sz="20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INTPER(</a:t>
            </a:r>
            <a:r>
              <a:rPr lang="fr-FR" sz="20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taux;n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 </a:t>
            </a:r>
            <a:r>
              <a:rPr lang="fr-FR" sz="20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période;nbre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périodes;Capital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spcBef>
                <a:spcPts val="18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Fonction : PRINCPER </a:t>
            </a:r>
            <a:r>
              <a:rPr lang="fr-FR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(Cette fonction calcule l'amortissement des mensualités ou annuités).</a:t>
            </a:r>
            <a:endParaRPr lang="fr-FR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Arial Narrow" panose="020B0606020202030204" pitchFamily="34" charset="0"/>
              </a:rPr>
              <a:t>Syntaxe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 Narrow" panose="020B0606020202030204" pitchFamily="34" charset="0"/>
              </a:rPr>
              <a:t> :</a:t>
            </a:r>
            <a:r>
              <a:rPr lang="fr-FR" sz="20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PRINCPER(</a:t>
            </a:r>
            <a:r>
              <a:rPr lang="fr-FR" sz="20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taux;n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 </a:t>
            </a:r>
            <a:r>
              <a:rPr lang="fr-FR" sz="20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période;nbre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périodes;Capital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0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549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900" y="44995"/>
            <a:ext cx="11072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Tableau d’emprunt sur Excel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8793" y="2102859"/>
            <a:ext cx="11602528" cy="3016210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spcAft>
                <a:spcPts val="600"/>
              </a:spcAft>
            </a:pPr>
            <a:r>
              <a:rPr lang="fr-FR" sz="2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Annuité, semestrialité, trimestrialité ou mensualité ?</a:t>
            </a:r>
            <a:endParaRPr lang="fr-FR" sz="2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9535" algn="just">
              <a:spcBef>
                <a:spcPts val="2400"/>
              </a:spcBef>
              <a:spcAft>
                <a:spcPts val="0"/>
              </a:spcAft>
            </a:pPr>
            <a:r>
              <a:rPr lang="fr-FR" sz="2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21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Annuité</a:t>
            </a:r>
            <a:r>
              <a:rPr lang="fr-FR" sz="2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saisir le taux d'intérêt annuel (12 %) et saisir un nombre d'annuités (4 pour 4 ans)</a:t>
            </a:r>
          </a:p>
          <a:p>
            <a:pPr marR="89535" algn="just">
              <a:spcBef>
                <a:spcPts val="2400"/>
              </a:spcBef>
              <a:spcAft>
                <a:spcPts val="0"/>
              </a:spcAft>
            </a:pPr>
            <a:r>
              <a:rPr lang="fr-FR" sz="2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21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Semestrialité</a:t>
            </a:r>
            <a:r>
              <a:rPr lang="fr-FR" sz="2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saisir le taux semestriel (6 %) et saisir un nombre de semestres (8 pour 4 ans)</a:t>
            </a:r>
          </a:p>
          <a:p>
            <a:pPr marR="89535" algn="just">
              <a:spcBef>
                <a:spcPts val="2400"/>
              </a:spcBef>
              <a:spcAft>
                <a:spcPts val="0"/>
              </a:spcAft>
            </a:pPr>
            <a:r>
              <a:rPr lang="fr-FR" sz="2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21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Trimestrialité</a:t>
            </a:r>
            <a:r>
              <a:rPr lang="fr-FR" sz="2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saisir le taux trimestriel (3 %) et saisir un nombre de trimestres (16 pour 4 ans)</a:t>
            </a:r>
          </a:p>
          <a:p>
            <a:pPr marR="89535" algn="just">
              <a:spcBef>
                <a:spcPts val="2400"/>
              </a:spcBef>
              <a:spcAft>
                <a:spcPts val="0"/>
              </a:spcAft>
            </a:pPr>
            <a:r>
              <a:rPr lang="fr-FR" sz="2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21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Mensualité</a:t>
            </a:r>
            <a:r>
              <a:rPr lang="fr-FR" sz="2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saisir le taux mensuel (1 %) et saisir un nombre de mensualités (48 pour 4 ans) </a:t>
            </a:r>
          </a:p>
        </p:txBody>
      </p:sp>
    </p:spTree>
    <p:extLst>
      <p:ext uri="{BB962C8B-B14F-4D97-AF65-F5344CB8AC3E}">
        <p14:creationId xmlns:p14="http://schemas.microsoft.com/office/powerpoint/2010/main" val="3178080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678</TotalTime>
  <Words>1286</Words>
  <Application>Microsoft Office PowerPoint</Application>
  <PresentationFormat>Grand écran</PresentationFormat>
  <Paragraphs>226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Bookman Old Style</vt:lpstr>
      <vt:lpstr>Calibri</vt:lpstr>
      <vt:lpstr>Rockwell</vt:lpstr>
      <vt:lpstr>Symbol</vt:lpstr>
      <vt:lpstr>Wingdings</vt:lpstr>
      <vt:lpstr>Damask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35</cp:revision>
  <dcterms:created xsi:type="dcterms:W3CDTF">2014-06-17T06:47:14Z</dcterms:created>
  <dcterms:modified xsi:type="dcterms:W3CDTF">2023-03-17T19:33:38Z</dcterms:modified>
</cp:coreProperties>
</file>