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5"/>
  </p:notesMasterIdLst>
  <p:sldIdLst>
    <p:sldId id="263" r:id="rId2"/>
    <p:sldId id="266" r:id="rId3"/>
    <p:sldId id="26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9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5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9034F-3A35-F146-B0A5-305F114CD348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E6259-5CE0-634C-82CB-72829CEA3A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62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59114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 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Financements bancaires à court terme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3F8CCA-5D98-451C-88CE-B8648736ED11}"/>
              </a:ext>
            </a:extLst>
          </p:cNvPr>
          <p:cNvSpPr/>
          <p:nvPr/>
        </p:nvSpPr>
        <p:spPr>
          <a:xfrm>
            <a:off x="969433" y="1117600"/>
            <a:ext cx="9702800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faire face à un besoin temporaire d’argent, l’entreprise peut demander :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découvert </a:t>
            </a:r>
          </a:p>
          <a:p>
            <a:pPr algn="just"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négocier une traite auprès de sa banque. </a:t>
            </a:r>
          </a:p>
          <a:p>
            <a:pPr algn="just">
              <a:spcAft>
                <a:spcPts val="600"/>
              </a:spcAft>
            </a:pPr>
            <a:endParaRPr lang="fr-FR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les 2 cas, la banque va facturer le service rendu en prélevant des frais ou agios bancaires qui se composent d’intérêts financiers, de commissions et de frais divers. </a:t>
            </a:r>
          </a:p>
        </p:txBody>
      </p:sp>
    </p:spTree>
    <p:extLst>
      <p:ext uri="{BB962C8B-B14F-4D97-AF65-F5344CB8AC3E}">
        <p14:creationId xmlns:p14="http://schemas.microsoft.com/office/powerpoint/2010/main" val="3563679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59114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Financements bancaires à court terme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65CA037-5867-449C-826A-D9E83A6BB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346301"/>
              </p:ext>
            </p:extLst>
          </p:nvPr>
        </p:nvGraphicFramePr>
        <p:xfrm>
          <a:off x="465667" y="936837"/>
          <a:ext cx="11074399" cy="51356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9333">
                  <a:extLst>
                    <a:ext uri="{9D8B030D-6E8A-4147-A177-3AD203B41FA5}">
                      <a16:colId xmlns:a16="http://schemas.microsoft.com/office/drawing/2014/main" val="1073569163"/>
                    </a:ext>
                  </a:extLst>
                </a:gridCol>
                <a:gridCol w="9635066">
                  <a:extLst>
                    <a:ext uri="{9D8B030D-6E8A-4147-A177-3AD203B41FA5}">
                      <a16:colId xmlns:a16="http://schemas.microsoft.com/office/drawing/2014/main" val="1168508556"/>
                    </a:ext>
                  </a:extLst>
                </a:gridCol>
              </a:tblGrid>
              <a:tr h="43899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Solutions</a:t>
                      </a:r>
                      <a:endParaRPr lang="fr-FR" sz="16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475" marR="5347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Caractéristiques</a:t>
                      </a:r>
                      <a:endParaRPr lang="fr-FR" sz="16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475" marR="53475" marT="0" marB="0" anchor="ctr"/>
                </a:tc>
                <a:extLst>
                  <a:ext uri="{0D108BD9-81ED-4DB2-BD59-A6C34878D82A}">
                    <a16:rowId xmlns:a16="http://schemas.microsoft.com/office/drawing/2014/main" val="2582814821"/>
                  </a:ext>
                </a:extLst>
              </a:tr>
              <a:tr h="673099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Découvert bancaire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Facilité de caisse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475" marR="5347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concerne le compte courant et doit être autorisé par la banque. Celle-ci se rémunère en facturant à l’entreprise des intérêts auxquels s’ajoutent des commissions. Les intérêts ne sont pas soumis à la TVA.</a:t>
                      </a:r>
                    </a:p>
                  </a:txBody>
                  <a:tcPr marL="53475" marR="53475" marT="0" marB="0" anchor="ctr"/>
                </a:tc>
                <a:extLst>
                  <a:ext uri="{0D108BD9-81ED-4DB2-BD59-A6C34878D82A}">
                    <a16:rowId xmlns:a16="http://schemas.microsoft.com/office/drawing/2014/main" val="971149919"/>
                  </a:ext>
                </a:extLst>
              </a:tr>
              <a:tr h="3401894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75" marR="5347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</a:t>
                      </a:r>
                      <a:endParaRPr lang="fr-FR" sz="1600" i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 cours du mois de juin, une entreprise a eu un découvert de 10 000 € pendant 6 jours et un découvert de 4 000 € pendant 4 jours. Taux d’intérêt : 13 % l’an ; taux de commission découvert : 0,05 % ; la banque compte 2 jours de banque.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15485" algn="l"/>
                          <a:tab pos="5024755" algn="l"/>
                          <a:tab pos="5504815" algn="l"/>
                        </a:tabLst>
                      </a:pP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Découvert moyen 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fr-FR" sz="1600" i="1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découvert                       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=  (</a:t>
                      </a:r>
                      <a:r>
                        <a:rPr lang="fr-FR" sz="1600" i="1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10 000 x 6) + (4 000 x 4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 = </a:t>
                      </a: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7 600 €</a:t>
                      </a:r>
                      <a:r>
                        <a:rPr lang="fr-FR" sz="16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97485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15485" algn="l"/>
                          <a:tab pos="5024755" algn="l"/>
                          <a:tab pos="5504815" algn="l"/>
                        </a:tabLst>
                      </a:pP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Nombre de jours de découvert                     (6 + 4) </a:t>
                      </a:r>
                    </a:p>
                    <a:p>
                      <a:pPr marL="197485">
                        <a:spcAft>
                          <a:spcPts val="0"/>
                        </a:spcAft>
                        <a:tabLst>
                          <a:tab pos="4515485" algn="l"/>
                          <a:tab pos="5024755" algn="l"/>
                          <a:tab pos="5504815" algn="l"/>
                        </a:tabLst>
                      </a:pP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15485" algn="l"/>
                          <a:tab pos="5024755" algn="l"/>
                          <a:tab pos="5504815" algn="l"/>
                        </a:tabLst>
                      </a:pP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Intérêts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lang="fr-FR" sz="1600" i="1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montant x 13 % x (10 jours + 2 jours banque)</a:t>
                      </a:r>
                      <a:r>
                        <a:rPr lang="fr-FR" sz="1600" i="1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7 600 x 13 % x (12/360) = </a:t>
                      </a: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32,93 €</a:t>
                      </a:r>
                      <a:r>
                        <a:rPr lang="fr-FR" sz="16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44450">
                        <a:spcAft>
                          <a:spcPts val="0"/>
                        </a:spcAft>
                        <a:tabLst>
                          <a:tab pos="4515485" algn="l"/>
                          <a:tab pos="5024755" algn="l"/>
                          <a:tab pos="5504815" algn="l"/>
                        </a:tabLst>
                      </a:pP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360 </a:t>
                      </a: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 découvert 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7 600 x 0,05 % = </a:t>
                      </a: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3,80 €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agios HT 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32,93 + 3,80 = 36,73 € HT = coût pour l’entreprise.</a:t>
                      </a: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agios TTC 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32,93 + (3,80 x 1,2) = 37,49 € TTC (l’entreprise peut récupérer la TVA).</a:t>
                      </a:r>
                      <a:endParaRPr lang="fr-FR" sz="16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00" marR="71300" marT="35650" marB="35650"/>
                </a:tc>
                <a:extLst>
                  <a:ext uri="{0D108BD9-81ED-4DB2-BD59-A6C34878D82A}">
                    <a16:rowId xmlns:a16="http://schemas.microsoft.com/office/drawing/2014/main" val="2774132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7412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59114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 Financements bancaires à court terme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20A9493-9AD5-47FE-B84F-39E7F671A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723496"/>
              </p:ext>
            </p:extLst>
          </p:nvPr>
        </p:nvGraphicFramePr>
        <p:xfrm>
          <a:off x="431800" y="1094704"/>
          <a:ext cx="10418233" cy="4086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9900">
                  <a:extLst>
                    <a:ext uri="{9D8B030D-6E8A-4147-A177-3AD203B41FA5}">
                      <a16:colId xmlns:a16="http://schemas.microsoft.com/office/drawing/2014/main" val="1426708399"/>
                    </a:ext>
                  </a:extLst>
                </a:gridCol>
                <a:gridCol w="2810933">
                  <a:extLst>
                    <a:ext uri="{9D8B030D-6E8A-4147-A177-3AD203B41FA5}">
                      <a16:colId xmlns:a16="http://schemas.microsoft.com/office/drawing/2014/main" val="1432012722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1348724960"/>
                    </a:ext>
                  </a:extLst>
                </a:gridCol>
              </a:tblGrid>
              <a:tr h="962696">
                <a:tc rowSpan="4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Escompte d’effets de commerce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L’escompte d’un effet de commerce consiste à remettre à son banquier une traite pour paiement avant l’échéance. En contrepartie le montant versé est diminué des intérêts calculés du jour de la négociation jusqu’à l’échéance et de diverses commissions. 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742230"/>
                  </a:ext>
                </a:extLst>
              </a:tr>
              <a:tr h="1253067">
                <a:tc v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entreprise escompte une traite de 2 000 € le 10/10/N à échéance au 15/12/N. 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d’escompte 14 % l’an. 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Commissions HT : commission d’endos de 1,5 % + commission de service de 5 €.</a:t>
                      </a:r>
                      <a:endParaRPr lang="fr-FR" sz="160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88825"/>
                  </a:ext>
                </a:extLst>
              </a:tr>
              <a:tr h="935566">
                <a:tc v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Montant des agios  </a:t>
                      </a:r>
                      <a:endParaRPr lang="fr-FR" sz="1600" b="1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254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Intérêt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2 000 x 14 % x 65/360 = 50,55 €. </a:t>
                      </a:r>
                    </a:p>
                    <a:p>
                      <a:pPr marL="4254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d’endos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2 000 x 1,5 % = 30,00 €.</a:t>
                      </a:r>
                    </a:p>
                    <a:p>
                      <a:pPr marL="4254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Agios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50,55 € + 30,00 € + 5,00 € = 85,55 €. </a:t>
                      </a:r>
                      <a:endParaRPr lang="fr-FR" sz="16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7362231"/>
                  </a:ext>
                </a:extLst>
              </a:tr>
              <a:tr h="935566">
                <a:tc v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Somme remise à l’entreprise</a:t>
                      </a:r>
                      <a:endParaRPr lang="fr-FR" sz="1600" b="1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2 000 – 85,55 = </a:t>
                      </a:r>
                      <a:r>
                        <a:rPr lang="fr-FR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1 914,44 €</a:t>
                      </a:r>
                      <a:r>
                        <a:rPr lang="fr-FR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6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1346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9618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381</TotalTime>
  <Words>436</Words>
  <Application>Microsoft Office PowerPoint</Application>
  <PresentationFormat>Grand écran</PresentationFormat>
  <Paragraphs>37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Calibri</vt:lpstr>
      <vt:lpstr>Rockwell</vt:lpstr>
      <vt:lpstr>Symbol</vt:lpstr>
      <vt:lpstr>Damask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27</cp:revision>
  <dcterms:created xsi:type="dcterms:W3CDTF">2014-06-17T06:47:14Z</dcterms:created>
  <dcterms:modified xsi:type="dcterms:W3CDTF">2023-03-17T19:29:45Z</dcterms:modified>
</cp:coreProperties>
</file>