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1"/>
  </p:notesMasterIdLst>
  <p:sldIdLst>
    <p:sldId id="257" r:id="rId2"/>
    <p:sldId id="263" r:id="rId3"/>
    <p:sldId id="264" r:id="rId4"/>
    <p:sldId id="262" r:id="rId5"/>
    <p:sldId id="258" r:id="rId6"/>
    <p:sldId id="261" r:id="rId7"/>
    <p:sldId id="259" r:id="rId8"/>
    <p:sldId id="260"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96" y="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817C7-897B-4C3D-834C-075BA10CF2C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E6DC1C23-0ED5-477A-BD04-0D9DCC72C5B7}">
      <dgm:prSet phldrT="[Texte]" custT="1"/>
      <dgm:spPr/>
      <dgm:t>
        <a:bodyPr/>
        <a:lstStyle/>
        <a:p>
          <a:r>
            <a:rPr lang="fr-FR" sz="2000" b="1" dirty="0">
              <a:solidFill>
                <a:srgbClr val="C00000"/>
              </a:solidFill>
              <a:latin typeface="Arial" panose="020B0604020202020204" pitchFamily="34" charset="0"/>
              <a:cs typeface="Arial" panose="020B0604020202020204" pitchFamily="34" charset="0"/>
            </a:rPr>
            <a:t>La convention de compte signée entre l’entreprise et la banque entraine des droits et obligations réciproques. Ces éléments précisent les éléments suivants :</a:t>
          </a:r>
        </a:p>
      </dgm:t>
    </dgm:pt>
    <dgm:pt modelId="{4FF80794-56C4-4ADF-A795-825C70462715}" type="parTrans" cxnId="{8C22F28A-B6D8-49FA-9A73-AB8FB9C77757}">
      <dgm:prSet/>
      <dgm:spPr/>
      <dgm:t>
        <a:bodyPr/>
        <a:lstStyle/>
        <a:p>
          <a:endParaRPr lang="fr-FR" b="1">
            <a:latin typeface="Arial" panose="020B0604020202020204" pitchFamily="34" charset="0"/>
            <a:cs typeface="Arial" panose="020B0604020202020204" pitchFamily="34" charset="0"/>
          </a:endParaRPr>
        </a:p>
      </dgm:t>
    </dgm:pt>
    <dgm:pt modelId="{8C1601C2-FE55-4447-8603-8C6463152B4B}" type="sibTrans" cxnId="{8C22F28A-B6D8-49FA-9A73-AB8FB9C77757}">
      <dgm:prSet/>
      <dgm:spPr/>
      <dgm:t>
        <a:bodyPr/>
        <a:lstStyle/>
        <a:p>
          <a:endParaRPr lang="fr-FR" b="1">
            <a:latin typeface="Arial" panose="020B0604020202020204" pitchFamily="34" charset="0"/>
            <a:cs typeface="Arial" panose="020B0604020202020204" pitchFamily="34" charset="0"/>
          </a:endParaRPr>
        </a:p>
      </dgm:t>
    </dgm:pt>
    <dgm:pt modelId="{1F2ECE08-B7A3-4995-ADFA-D3B52C134437}">
      <dgm:prSet custT="1"/>
      <dgm:spPr/>
      <dgm:t>
        <a:bodyPr/>
        <a:lstStyle/>
        <a:p>
          <a:pPr algn="l">
            <a:buFont typeface="Symbol" panose="05050102010706020507" pitchFamily="18" charset="2"/>
            <a:buChar char=""/>
          </a:pPr>
          <a:r>
            <a:rPr lang="fr-FR" sz="1800" b="1" dirty="0">
              <a:latin typeface="Arial" panose="020B0604020202020204" pitchFamily="34" charset="0"/>
              <a:cs typeface="Arial" panose="020B0604020202020204" pitchFamily="34" charset="0"/>
            </a:rPr>
            <a:t>Les détenteurs de signatures, les moyens de paiement autorisés, les options de gestion dématérialisée ;</a:t>
          </a:r>
        </a:p>
      </dgm:t>
    </dgm:pt>
    <dgm:pt modelId="{39772005-1299-4607-9533-4D67A04B0F31}" type="parTrans" cxnId="{4C815FD1-2630-4A4C-9628-09A55CCD0C76}">
      <dgm:prSet/>
      <dgm:spPr/>
      <dgm:t>
        <a:bodyPr/>
        <a:lstStyle/>
        <a:p>
          <a:endParaRPr lang="fr-FR" b="1">
            <a:latin typeface="Arial" panose="020B0604020202020204" pitchFamily="34" charset="0"/>
            <a:cs typeface="Arial" panose="020B0604020202020204" pitchFamily="34" charset="0"/>
          </a:endParaRPr>
        </a:p>
      </dgm:t>
    </dgm:pt>
    <dgm:pt modelId="{C9841FA0-87FC-4EB0-9C9E-F752A8549E09}" type="sibTrans" cxnId="{4C815FD1-2630-4A4C-9628-09A55CCD0C76}">
      <dgm:prSet/>
      <dgm:spPr/>
      <dgm:t>
        <a:bodyPr/>
        <a:lstStyle/>
        <a:p>
          <a:endParaRPr lang="fr-FR" b="1">
            <a:latin typeface="Arial" panose="020B0604020202020204" pitchFamily="34" charset="0"/>
            <a:cs typeface="Arial" panose="020B0604020202020204" pitchFamily="34" charset="0"/>
          </a:endParaRPr>
        </a:p>
      </dgm:t>
    </dgm:pt>
    <dgm:pt modelId="{ADFF78E8-E6A0-4793-9577-0E4B4F590477}">
      <dgm:prSet custT="1"/>
      <dgm:spPr/>
      <dgm:t>
        <a:bodyPr/>
        <a:lstStyle/>
        <a:p>
          <a:pPr algn="l">
            <a:buFont typeface="Symbol" panose="05050102010706020507" pitchFamily="18" charset="2"/>
            <a:buChar char=""/>
          </a:pPr>
          <a:r>
            <a:rPr lang="fr-FR" sz="1800" b="1" dirty="0">
              <a:latin typeface="Arial" panose="020B0604020202020204" pitchFamily="34" charset="0"/>
              <a:cs typeface="Arial" panose="020B0604020202020204" pitchFamily="34" charset="0"/>
            </a:rPr>
            <a:t>Les tarifs des opérations financières, les frais de tenue de compte, les modalités de virement ;</a:t>
          </a:r>
        </a:p>
      </dgm:t>
    </dgm:pt>
    <dgm:pt modelId="{FB368E57-EA69-4CF4-80D4-EC61D055CEE7}" type="parTrans" cxnId="{CD3EF8C6-0BE5-4350-ACDF-33EAC3A16F4C}">
      <dgm:prSet/>
      <dgm:spPr/>
      <dgm:t>
        <a:bodyPr/>
        <a:lstStyle/>
        <a:p>
          <a:endParaRPr lang="fr-FR" b="1">
            <a:latin typeface="Arial" panose="020B0604020202020204" pitchFamily="34" charset="0"/>
            <a:cs typeface="Arial" panose="020B0604020202020204" pitchFamily="34" charset="0"/>
          </a:endParaRPr>
        </a:p>
      </dgm:t>
    </dgm:pt>
    <dgm:pt modelId="{6170F637-227E-4A70-ACDF-A1DEEA6ED549}" type="sibTrans" cxnId="{CD3EF8C6-0BE5-4350-ACDF-33EAC3A16F4C}">
      <dgm:prSet/>
      <dgm:spPr/>
      <dgm:t>
        <a:bodyPr/>
        <a:lstStyle/>
        <a:p>
          <a:endParaRPr lang="fr-FR" b="1">
            <a:latin typeface="Arial" panose="020B0604020202020204" pitchFamily="34" charset="0"/>
            <a:cs typeface="Arial" panose="020B0604020202020204" pitchFamily="34" charset="0"/>
          </a:endParaRPr>
        </a:p>
      </dgm:t>
    </dgm:pt>
    <dgm:pt modelId="{B60009BE-B3B9-48A0-8F18-BEA4AE14A263}">
      <dgm:prSet custT="1"/>
      <dgm:spPr/>
      <dgm:t>
        <a:bodyPr/>
        <a:lstStyle/>
        <a:p>
          <a:pPr algn="l">
            <a:buFont typeface="Symbol" panose="05050102010706020507" pitchFamily="18" charset="2"/>
            <a:buChar char=""/>
          </a:pPr>
          <a:r>
            <a:rPr lang="fr-FR" sz="1800" b="1" dirty="0">
              <a:latin typeface="Arial" panose="020B0604020202020204" pitchFamily="34" charset="0"/>
              <a:cs typeface="Arial" panose="020B0604020202020204" pitchFamily="34" charset="0"/>
            </a:rPr>
            <a:t>Les modalités de gestion des excédents de trésorerie et les conditions de découvert (autorisé ou non, seuil maximum et frais appliqués en cas d’incidents de paiement) ;</a:t>
          </a:r>
        </a:p>
      </dgm:t>
    </dgm:pt>
    <dgm:pt modelId="{BD80A0F4-1D28-438A-ABBC-D6880F89F385}" type="parTrans" cxnId="{8D028D8D-D1DE-4076-8334-232D496AAAEF}">
      <dgm:prSet/>
      <dgm:spPr/>
      <dgm:t>
        <a:bodyPr/>
        <a:lstStyle/>
        <a:p>
          <a:endParaRPr lang="fr-FR" b="1">
            <a:latin typeface="Arial" panose="020B0604020202020204" pitchFamily="34" charset="0"/>
            <a:cs typeface="Arial" panose="020B0604020202020204" pitchFamily="34" charset="0"/>
          </a:endParaRPr>
        </a:p>
      </dgm:t>
    </dgm:pt>
    <dgm:pt modelId="{BB45D266-0691-451D-935B-3A90D0F3BEC1}" type="sibTrans" cxnId="{8D028D8D-D1DE-4076-8334-232D496AAAEF}">
      <dgm:prSet/>
      <dgm:spPr/>
      <dgm:t>
        <a:bodyPr/>
        <a:lstStyle/>
        <a:p>
          <a:endParaRPr lang="fr-FR" b="1">
            <a:latin typeface="Arial" panose="020B0604020202020204" pitchFamily="34" charset="0"/>
            <a:cs typeface="Arial" panose="020B0604020202020204" pitchFamily="34" charset="0"/>
          </a:endParaRPr>
        </a:p>
      </dgm:t>
    </dgm:pt>
    <dgm:pt modelId="{921916AF-17FF-4891-9053-C2BE4B34A53A}">
      <dgm:prSet custT="1"/>
      <dgm:spPr/>
      <dgm:t>
        <a:bodyPr/>
        <a:lstStyle/>
        <a:p>
          <a:pPr algn="l">
            <a:buFont typeface="Symbol" panose="05050102010706020507" pitchFamily="18" charset="2"/>
            <a:buChar char=""/>
          </a:pPr>
          <a:r>
            <a:rPr lang="fr-FR" sz="1800" b="1" dirty="0">
              <a:latin typeface="Arial" panose="020B0604020202020204" pitchFamily="34" charset="0"/>
              <a:cs typeface="Arial" panose="020B0604020202020204" pitchFamily="34" charset="0"/>
            </a:rPr>
            <a:t>Les modalités de diffusion des relevés de comptes périodique (papier, web),</a:t>
          </a:r>
        </a:p>
      </dgm:t>
    </dgm:pt>
    <dgm:pt modelId="{1062705D-ADB6-4720-9C71-02AC420AEC97}" type="parTrans" cxnId="{B72F003C-0B62-4DD1-BDAC-1D498EEC0229}">
      <dgm:prSet/>
      <dgm:spPr/>
      <dgm:t>
        <a:bodyPr/>
        <a:lstStyle/>
        <a:p>
          <a:endParaRPr lang="fr-FR" b="1">
            <a:latin typeface="Arial" panose="020B0604020202020204" pitchFamily="34" charset="0"/>
            <a:cs typeface="Arial" panose="020B0604020202020204" pitchFamily="34" charset="0"/>
          </a:endParaRPr>
        </a:p>
      </dgm:t>
    </dgm:pt>
    <dgm:pt modelId="{CBD9A396-683C-4A6F-99E7-251A40128D19}" type="sibTrans" cxnId="{B72F003C-0B62-4DD1-BDAC-1D498EEC0229}">
      <dgm:prSet/>
      <dgm:spPr/>
      <dgm:t>
        <a:bodyPr/>
        <a:lstStyle/>
        <a:p>
          <a:endParaRPr lang="fr-FR" b="1">
            <a:latin typeface="Arial" panose="020B0604020202020204" pitchFamily="34" charset="0"/>
            <a:cs typeface="Arial" panose="020B0604020202020204" pitchFamily="34" charset="0"/>
          </a:endParaRPr>
        </a:p>
      </dgm:t>
    </dgm:pt>
    <dgm:pt modelId="{F4259EAD-97A4-4E1C-A3C9-3DDC93E5694C}">
      <dgm:prSet custT="1"/>
      <dgm:spPr/>
      <dgm:t>
        <a:bodyPr/>
        <a:lstStyle/>
        <a:p>
          <a:pPr algn="l">
            <a:buFont typeface="Symbol" panose="05050102010706020507" pitchFamily="18" charset="2"/>
            <a:buChar char=""/>
          </a:pPr>
          <a:r>
            <a:rPr lang="fr-FR" sz="1800" b="1" dirty="0">
              <a:latin typeface="Arial" panose="020B0604020202020204" pitchFamily="34" charset="0"/>
              <a:cs typeface="Arial" panose="020B0604020202020204" pitchFamily="34" charset="0"/>
            </a:rPr>
            <a:t>Les assurances.</a:t>
          </a:r>
          <a:endParaRPr lang="fr-FR" sz="1500" b="1" dirty="0">
            <a:latin typeface="Arial" panose="020B0604020202020204" pitchFamily="34" charset="0"/>
            <a:cs typeface="Arial" panose="020B0604020202020204" pitchFamily="34" charset="0"/>
          </a:endParaRPr>
        </a:p>
      </dgm:t>
    </dgm:pt>
    <dgm:pt modelId="{5498439B-D49F-4131-88B9-29566ADDBC47}" type="parTrans" cxnId="{00CEF3FB-1D50-4C4A-A866-066FACEFD297}">
      <dgm:prSet/>
      <dgm:spPr/>
      <dgm:t>
        <a:bodyPr/>
        <a:lstStyle/>
        <a:p>
          <a:endParaRPr lang="fr-FR" b="1">
            <a:latin typeface="Arial" panose="020B0604020202020204" pitchFamily="34" charset="0"/>
            <a:cs typeface="Arial" panose="020B0604020202020204" pitchFamily="34" charset="0"/>
          </a:endParaRPr>
        </a:p>
      </dgm:t>
    </dgm:pt>
    <dgm:pt modelId="{E7B620B7-57E7-46D7-A9AD-A1DC7E39EC26}" type="sibTrans" cxnId="{00CEF3FB-1D50-4C4A-A866-066FACEFD297}">
      <dgm:prSet/>
      <dgm:spPr/>
      <dgm:t>
        <a:bodyPr/>
        <a:lstStyle/>
        <a:p>
          <a:endParaRPr lang="fr-FR" b="1">
            <a:latin typeface="Arial" panose="020B0604020202020204" pitchFamily="34" charset="0"/>
            <a:cs typeface="Arial" panose="020B0604020202020204" pitchFamily="34" charset="0"/>
          </a:endParaRPr>
        </a:p>
      </dgm:t>
    </dgm:pt>
    <dgm:pt modelId="{354EC4F0-DD55-4BD3-8248-1E6F79D20BCA}" type="pres">
      <dgm:prSet presAssocID="{25A817C7-897B-4C3D-834C-075BA10CF2C5}" presName="diagram" presStyleCnt="0">
        <dgm:presLayoutVars>
          <dgm:chPref val="1"/>
          <dgm:dir/>
          <dgm:animOne val="branch"/>
          <dgm:animLvl val="lvl"/>
          <dgm:resizeHandles/>
        </dgm:presLayoutVars>
      </dgm:prSet>
      <dgm:spPr/>
    </dgm:pt>
    <dgm:pt modelId="{9C719C4B-8167-4367-A11A-665B2FC4B913}" type="pres">
      <dgm:prSet presAssocID="{E6DC1C23-0ED5-477A-BD04-0D9DCC72C5B7}" presName="root" presStyleCnt="0"/>
      <dgm:spPr/>
    </dgm:pt>
    <dgm:pt modelId="{97E7E3CB-D61D-44A1-89FE-C6BAFB162794}" type="pres">
      <dgm:prSet presAssocID="{E6DC1C23-0ED5-477A-BD04-0D9DCC72C5B7}" presName="rootComposite" presStyleCnt="0"/>
      <dgm:spPr/>
    </dgm:pt>
    <dgm:pt modelId="{EBA223FA-1A1A-4E34-92D3-FA628E9E2A28}" type="pres">
      <dgm:prSet presAssocID="{E6DC1C23-0ED5-477A-BD04-0D9DCC72C5B7}" presName="rootText" presStyleLbl="node1" presStyleIdx="0" presStyleCnt="1" custScaleX="754252" custScaleY="159834"/>
      <dgm:spPr/>
    </dgm:pt>
    <dgm:pt modelId="{2A922892-B4FA-4106-A9CB-9CDFC7C2C8EF}" type="pres">
      <dgm:prSet presAssocID="{E6DC1C23-0ED5-477A-BD04-0D9DCC72C5B7}" presName="rootConnector" presStyleLbl="node1" presStyleIdx="0" presStyleCnt="1"/>
      <dgm:spPr/>
    </dgm:pt>
    <dgm:pt modelId="{3159EA43-401F-46FB-8290-5D97539A128C}" type="pres">
      <dgm:prSet presAssocID="{E6DC1C23-0ED5-477A-BD04-0D9DCC72C5B7}" presName="childShape" presStyleCnt="0"/>
      <dgm:spPr/>
    </dgm:pt>
    <dgm:pt modelId="{1E648218-5349-410D-8F50-DF26695B5E13}" type="pres">
      <dgm:prSet presAssocID="{39772005-1299-4607-9533-4D67A04B0F31}" presName="Name13" presStyleLbl="parChTrans1D2" presStyleIdx="0" presStyleCnt="5"/>
      <dgm:spPr/>
    </dgm:pt>
    <dgm:pt modelId="{AD1EA4F9-55FF-49B4-BF83-437B3C147ECA}" type="pres">
      <dgm:prSet presAssocID="{1F2ECE08-B7A3-4995-ADFA-D3B52C134437}" presName="childText" presStyleLbl="bgAcc1" presStyleIdx="0" presStyleCnt="5" custScaleX="828910">
        <dgm:presLayoutVars>
          <dgm:bulletEnabled val="1"/>
        </dgm:presLayoutVars>
      </dgm:prSet>
      <dgm:spPr/>
    </dgm:pt>
    <dgm:pt modelId="{9B68808F-8EC9-4162-AB96-274DC66FF307}" type="pres">
      <dgm:prSet presAssocID="{FB368E57-EA69-4CF4-80D4-EC61D055CEE7}" presName="Name13" presStyleLbl="parChTrans1D2" presStyleIdx="1" presStyleCnt="5"/>
      <dgm:spPr/>
    </dgm:pt>
    <dgm:pt modelId="{4D2C5B5F-B5EF-48DB-AA33-F6965C97C289}" type="pres">
      <dgm:prSet presAssocID="{ADFF78E8-E6A0-4793-9577-0E4B4F590477}" presName="childText" presStyleLbl="bgAcc1" presStyleIdx="1" presStyleCnt="5" custScaleX="828910">
        <dgm:presLayoutVars>
          <dgm:bulletEnabled val="1"/>
        </dgm:presLayoutVars>
      </dgm:prSet>
      <dgm:spPr/>
    </dgm:pt>
    <dgm:pt modelId="{6BC01E06-C1C5-4E30-8ACE-5719CEDE9331}" type="pres">
      <dgm:prSet presAssocID="{BD80A0F4-1D28-438A-ABBC-D6880F89F385}" presName="Name13" presStyleLbl="parChTrans1D2" presStyleIdx="2" presStyleCnt="5"/>
      <dgm:spPr/>
    </dgm:pt>
    <dgm:pt modelId="{3F9D46AC-83E3-43E9-87CC-176364BE79FC}" type="pres">
      <dgm:prSet presAssocID="{B60009BE-B3B9-48A0-8F18-BEA4AE14A263}" presName="childText" presStyleLbl="bgAcc1" presStyleIdx="2" presStyleCnt="5" custScaleX="828910">
        <dgm:presLayoutVars>
          <dgm:bulletEnabled val="1"/>
        </dgm:presLayoutVars>
      </dgm:prSet>
      <dgm:spPr/>
    </dgm:pt>
    <dgm:pt modelId="{8C8DA71D-0A61-4BBE-B4C4-FF5A385E475B}" type="pres">
      <dgm:prSet presAssocID="{1062705D-ADB6-4720-9C71-02AC420AEC97}" presName="Name13" presStyleLbl="parChTrans1D2" presStyleIdx="3" presStyleCnt="5"/>
      <dgm:spPr/>
    </dgm:pt>
    <dgm:pt modelId="{06FBA78D-14A5-4B58-9AAD-38A24A966601}" type="pres">
      <dgm:prSet presAssocID="{921916AF-17FF-4891-9053-C2BE4B34A53A}" presName="childText" presStyleLbl="bgAcc1" presStyleIdx="3" presStyleCnt="5" custScaleX="828910" custScaleY="56937">
        <dgm:presLayoutVars>
          <dgm:bulletEnabled val="1"/>
        </dgm:presLayoutVars>
      </dgm:prSet>
      <dgm:spPr/>
    </dgm:pt>
    <dgm:pt modelId="{032289E6-14FA-4536-A59C-D6B7F3415DFA}" type="pres">
      <dgm:prSet presAssocID="{5498439B-D49F-4131-88B9-29566ADDBC47}" presName="Name13" presStyleLbl="parChTrans1D2" presStyleIdx="4" presStyleCnt="5"/>
      <dgm:spPr/>
    </dgm:pt>
    <dgm:pt modelId="{FA9C30EC-B380-44D6-9CCA-1E8C5FB753C1}" type="pres">
      <dgm:prSet presAssocID="{F4259EAD-97A4-4E1C-A3C9-3DDC93E5694C}" presName="childText" presStyleLbl="bgAcc1" presStyleIdx="4" presStyleCnt="5" custScaleX="828910" custScaleY="56937">
        <dgm:presLayoutVars>
          <dgm:bulletEnabled val="1"/>
        </dgm:presLayoutVars>
      </dgm:prSet>
      <dgm:spPr/>
    </dgm:pt>
  </dgm:ptLst>
  <dgm:cxnLst>
    <dgm:cxn modelId="{74DDB20B-700E-438E-ABF3-DC64195CF33E}" type="presOf" srcId="{1F2ECE08-B7A3-4995-ADFA-D3B52C134437}" destId="{AD1EA4F9-55FF-49B4-BF83-437B3C147ECA}" srcOrd="0" destOrd="0" presId="urn:microsoft.com/office/officeart/2005/8/layout/hierarchy3"/>
    <dgm:cxn modelId="{C7180C13-D5A5-4ABD-A709-02D1305AE4F0}" type="presOf" srcId="{ADFF78E8-E6A0-4793-9577-0E4B4F590477}" destId="{4D2C5B5F-B5EF-48DB-AA33-F6965C97C289}" srcOrd="0" destOrd="0" presId="urn:microsoft.com/office/officeart/2005/8/layout/hierarchy3"/>
    <dgm:cxn modelId="{BED0BA1F-CB68-4A49-89EB-D306A0325911}" type="presOf" srcId="{F4259EAD-97A4-4E1C-A3C9-3DDC93E5694C}" destId="{FA9C30EC-B380-44D6-9CCA-1E8C5FB753C1}" srcOrd="0" destOrd="0" presId="urn:microsoft.com/office/officeart/2005/8/layout/hierarchy3"/>
    <dgm:cxn modelId="{C904C338-4400-493D-BCBA-0624252A20CD}" type="presOf" srcId="{921916AF-17FF-4891-9053-C2BE4B34A53A}" destId="{06FBA78D-14A5-4B58-9AAD-38A24A966601}" srcOrd="0" destOrd="0" presId="urn:microsoft.com/office/officeart/2005/8/layout/hierarchy3"/>
    <dgm:cxn modelId="{B72F003C-0B62-4DD1-BDAC-1D498EEC0229}" srcId="{E6DC1C23-0ED5-477A-BD04-0D9DCC72C5B7}" destId="{921916AF-17FF-4891-9053-C2BE4B34A53A}" srcOrd="3" destOrd="0" parTransId="{1062705D-ADB6-4720-9C71-02AC420AEC97}" sibTransId="{CBD9A396-683C-4A6F-99E7-251A40128D19}"/>
    <dgm:cxn modelId="{2BE3094B-73D7-4CC9-BB6A-2688CAF9A227}" type="presOf" srcId="{E6DC1C23-0ED5-477A-BD04-0D9DCC72C5B7}" destId="{2A922892-B4FA-4106-A9CB-9CDFC7C2C8EF}" srcOrd="1" destOrd="0" presId="urn:microsoft.com/office/officeart/2005/8/layout/hierarchy3"/>
    <dgm:cxn modelId="{A7BA0A7E-3736-4B76-991E-3005EF160724}" type="presOf" srcId="{1062705D-ADB6-4720-9C71-02AC420AEC97}" destId="{8C8DA71D-0A61-4BBE-B4C4-FF5A385E475B}" srcOrd="0" destOrd="0" presId="urn:microsoft.com/office/officeart/2005/8/layout/hierarchy3"/>
    <dgm:cxn modelId="{8C22F28A-B6D8-49FA-9A73-AB8FB9C77757}" srcId="{25A817C7-897B-4C3D-834C-075BA10CF2C5}" destId="{E6DC1C23-0ED5-477A-BD04-0D9DCC72C5B7}" srcOrd="0" destOrd="0" parTransId="{4FF80794-56C4-4ADF-A795-825C70462715}" sibTransId="{8C1601C2-FE55-4447-8603-8C6463152B4B}"/>
    <dgm:cxn modelId="{8D028D8D-D1DE-4076-8334-232D496AAAEF}" srcId="{E6DC1C23-0ED5-477A-BD04-0D9DCC72C5B7}" destId="{B60009BE-B3B9-48A0-8F18-BEA4AE14A263}" srcOrd="2" destOrd="0" parTransId="{BD80A0F4-1D28-438A-ABBC-D6880F89F385}" sibTransId="{BB45D266-0691-451D-935B-3A90D0F3BEC1}"/>
    <dgm:cxn modelId="{496D9CC2-D2B7-4FC6-97A7-323F4C75AF59}" type="presOf" srcId="{FB368E57-EA69-4CF4-80D4-EC61D055CEE7}" destId="{9B68808F-8EC9-4162-AB96-274DC66FF307}" srcOrd="0" destOrd="0" presId="urn:microsoft.com/office/officeart/2005/8/layout/hierarchy3"/>
    <dgm:cxn modelId="{DF16EFC5-73F6-43A6-B337-CDD31986D5A3}" type="presOf" srcId="{25A817C7-897B-4C3D-834C-075BA10CF2C5}" destId="{354EC4F0-DD55-4BD3-8248-1E6F79D20BCA}" srcOrd="0" destOrd="0" presId="urn:microsoft.com/office/officeart/2005/8/layout/hierarchy3"/>
    <dgm:cxn modelId="{CD3EF8C6-0BE5-4350-ACDF-33EAC3A16F4C}" srcId="{E6DC1C23-0ED5-477A-BD04-0D9DCC72C5B7}" destId="{ADFF78E8-E6A0-4793-9577-0E4B4F590477}" srcOrd="1" destOrd="0" parTransId="{FB368E57-EA69-4CF4-80D4-EC61D055CEE7}" sibTransId="{6170F637-227E-4A70-ACDF-A1DEEA6ED549}"/>
    <dgm:cxn modelId="{4C815FD1-2630-4A4C-9628-09A55CCD0C76}" srcId="{E6DC1C23-0ED5-477A-BD04-0D9DCC72C5B7}" destId="{1F2ECE08-B7A3-4995-ADFA-D3B52C134437}" srcOrd="0" destOrd="0" parTransId="{39772005-1299-4607-9533-4D67A04B0F31}" sibTransId="{C9841FA0-87FC-4EB0-9C9E-F752A8549E09}"/>
    <dgm:cxn modelId="{36F68ED3-3ED7-4507-82B7-1434BFE465B7}" type="presOf" srcId="{E6DC1C23-0ED5-477A-BD04-0D9DCC72C5B7}" destId="{EBA223FA-1A1A-4E34-92D3-FA628E9E2A28}" srcOrd="0" destOrd="0" presId="urn:microsoft.com/office/officeart/2005/8/layout/hierarchy3"/>
    <dgm:cxn modelId="{105C6DD6-AB9C-4FF9-9F41-52EF4765A222}" type="presOf" srcId="{39772005-1299-4607-9533-4D67A04B0F31}" destId="{1E648218-5349-410D-8F50-DF26695B5E13}" srcOrd="0" destOrd="0" presId="urn:microsoft.com/office/officeart/2005/8/layout/hierarchy3"/>
    <dgm:cxn modelId="{7A2B39E5-8CB8-4CBF-B2AA-1F5AA30DE3ED}" type="presOf" srcId="{5498439B-D49F-4131-88B9-29566ADDBC47}" destId="{032289E6-14FA-4536-A59C-D6B7F3415DFA}" srcOrd="0" destOrd="0" presId="urn:microsoft.com/office/officeart/2005/8/layout/hierarchy3"/>
    <dgm:cxn modelId="{B14A01ED-4C3E-41F4-9EA7-F1D9A1506384}" type="presOf" srcId="{BD80A0F4-1D28-438A-ABBC-D6880F89F385}" destId="{6BC01E06-C1C5-4E30-8ACE-5719CEDE9331}" srcOrd="0" destOrd="0" presId="urn:microsoft.com/office/officeart/2005/8/layout/hierarchy3"/>
    <dgm:cxn modelId="{3C1B9AFB-6E90-4B0F-8A2E-EAE2CEBAB308}" type="presOf" srcId="{B60009BE-B3B9-48A0-8F18-BEA4AE14A263}" destId="{3F9D46AC-83E3-43E9-87CC-176364BE79FC}" srcOrd="0" destOrd="0" presId="urn:microsoft.com/office/officeart/2005/8/layout/hierarchy3"/>
    <dgm:cxn modelId="{00CEF3FB-1D50-4C4A-A866-066FACEFD297}" srcId="{E6DC1C23-0ED5-477A-BD04-0D9DCC72C5B7}" destId="{F4259EAD-97A4-4E1C-A3C9-3DDC93E5694C}" srcOrd="4" destOrd="0" parTransId="{5498439B-D49F-4131-88B9-29566ADDBC47}" sibTransId="{E7B620B7-57E7-46D7-A9AD-A1DC7E39EC26}"/>
    <dgm:cxn modelId="{925C8EF5-E8A9-4F9E-8439-A728B5FCB96E}" type="presParOf" srcId="{354EC4F0-DD55-4BD3-8248-1E6F79D20BCA}" destId="{9C719C4B-8167-4367-A11A-665B2FC4B913}" srcOrd="0" destOrd="0" presId="urn:microsoft.com/office/officeart/2005/8/layout/hierarchy3"/>
    <dgm:cxn modelId="{709639A8-A13F-4176-BFE9-6DFD5190CAFC}" type="presParOf" srcId="{9C719C4B-8167-4367-A11A-665B2FC4B913}" destId="{97E7E3CB-D61D-44A1-89FE-C6BAFB162794}" srcOrd="0" destOrd="0" presId="urn:microsoft.com/office/officeart/2005/8/layout/hierarchy3"/>
    <dgm:cxn modelId="{7EBA442D-2F42-4A37-A3B7-B605222EC731}" type="presParOf" srcId="{97E7E3CB-D61D-44A1-89FE-C6BAFB162794}" destId="{EBA223FA-1A1A-4E34-92D3-FA628E9E2A28}" srcOrd="0" destOrd="0" presId="urn:microsoft.com/office/officeart/2005/8/layout/hierarchy3"/>
    <dgm:cxn modelId="{687F21A7-BF57-43C9-B0D1-E23A61059B0C}" type="presParOf" srcId="{97E7E3CB-D61D-44A1-89FE-C6BAFB162794}" destId="{2A922892-B4FA-4106-A9CB-9CDFC7C2C8EF}" srcOrd="1" destOrd="0" presId="urn:microsoft.com/office/officeart/2005/8/layout/hierarchy3"/>
    <dgm:cxn modelId="{B5BBD903-BD39-4B31-A379-2F330AFC4CA9}" type="presParOf" srcId="{9C719C4B-8167-4367-A11A-665B2FC4B913}" destId="{3159EA43-401F-46FB-8290-5D97539A128C}" srcOrd="1" destOrd="0" presId="urn:microsoft.com/office/officeart/2005/8/layout/hierarchy3"/>
    <dgm:cxn modelId="{13D7A3B5-F639-4333-A6F8-1ABA9F76436B}" type="presParOf" srcId="{3159EA43-401F-46FB-8290-5D97539A128C}" destId="{1E648218-5349-410D-8F50-DF26695B5E13}" srcOrd="0" destOrd="0" presId="urn:microsoft.com/office/officeart/2005/8/layout/hierarchy3"/>
    <dgm:cxn modelId="{27A479F2-C8ED-47A8-8A17-4810B860E62A}" type="presParOf" srcId="{3159EA43-401F-46FB-8290-5D97539A128C}" destId="{AD1EA4F9-55FF-49B4-BF83-437B3C147ECA}" srcOrd="1" destOrd="0" presId="urn:microsoft.com/office/officeart/2005/8/layout/hierarchy3"/>
    <dgm:cxn modelId="{5B6787A3-44D5-4A62-80BB-CF96CA925BDB}" type="presParOf" srcId="{3159EA43-401F-46FB-8290-5D97539A128C}" destId="{9B68808F-8EC9-4162-AB96-274DC66FF307}" srcOrd="2" destOrd="0" presId="urn:microsoft.com/office/officeart/2005/8/layout/hierarchy3"/>
    <dgm:cxn modelId="{6C7953CA-7848-4184-88D3-E9816F0A71E4}" type="presParOf" srcId="{3159EA43-401F-46FB-8290-5D97539A128C}" destId="{4D2C5B5F-B5EF-48DB-AA33-F6965C97C289}" srcOrd="3" destOrd="0" presId="urn:microsoft.com/office/officeart/2005/8/layout/hierarchy3"/>
    <dgm:cxn modelId="{BD73910D-B5E8-43BA-A106-1A7E71370F2D}" type="presParOf" srcId="{3159EA43-401F-46FB-8290-5D97539A128C}" destId="{6BC01E06-C1C5-4E30-8ACE-5719CEDE9331}" srcOrd="4" destOrd="0" presId="urn:microsoft.com/office/officeart/2005/8/layout/hierarchy3"/>
    <dgm:cxn modelId="{08872700-758A-4406-925C-8E6A4136F4EB}" type="presParOf" srcId="{3159EA43-401F-46FB-8290-5D97539A128C}" destId="{3F9D46AC-83E3-43E9-87CC-176364BE79FC}" srcOrd="5" destOrd="0" presId="urn:microsoft.com/office/officeart/2005/8/layout/hierarchy3"/>
    <dgm:cxn modelId="{40739E0B-976A-40CF-8EAF-78F4E307B8D8}" type="presParOf" srcId="{3159EA43-401F-46FB-8290-5D97539A128C}" destId="{8C8DA71D-0A61-4BBE-B4C4-FF5A385E475B}" srcOrd="6" destOrd="0" presId="urn:microsoft.com/office/officeart/2005/8/layout/hierarchy3"/>
    <dgm:cxn modelId="{26ED27F9-CBC3-4E80-B925-4B72CB8CC6ED}" type="presParOf" srcId="{3159EA43-401F-46FB-8290-5D97539A128C}" destId="{06FBA78D-14A5-4B58-9AAD-38A24A966601}" srcOrd="7" destOrd="0" presId="urn:microsoft.com/office/officeart/2005/8/layout/hierarchy3"/>
    <dgm:cxn modelId="{E436962A-CE78-45FF-9A8F-FFCA1DC73A91}" type="presParOf" srcId="{3159EA43-401F-46FB-8290-5D97539A128C}" destId="{032289E6-14FA-4536-A59C-D6B7F3415DFA}" srcOrd="8" destOrd="0" presId="urn:microsoft.com/office/officeart/2005/8/layout/hierarchy3"/>
    <dgm:cxn modelId="{756912BC-6B17-4958-8859-2D232C450459}" type="presParOf" srcId="{3159EA43-401F-46FB-8290-5D97539A128C}" destId="{FA9C30EC-B380-44D6-9CCA-1E8C5FB753C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223FA-1A1A-4E34-92D3-FA628E9E2A28}">
      <dsp:nvSpPr>
        <dsp:cNvPr id="0" name=""/>
        <dsp:cNvSpPr/>
      </dsp:nvSpPr>
      <dsp:spPr>
        <a:xfrm>
          <a:off x="2223" y="395534"/>
          <a:ext cx="9990940" cy="10585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C00000"/>
              </a:solidFill>
              <a:latin typeface="Arial" panose="020B0604020202020204" pitchFamily="34" charset="0"/>
              <a:cs typeface="Arial" panose="020B0604020202020204" pitchFamily="34" charset="0"/>
            </a:rPr>
            <a:t>La convention de compte signée entre l’entreprise et la banque entraine des droits et obligations réciproques. Ces éléments précisent les éléments suivants :</a:t>
          </a:r>
        </a:p>
      </dsp:txBody>
      <dsp:txXfrm>
        <a:off x="33228" y="426539"/>
        <a:ext cx="9928930" cy="996583"/>
      </dsp:txXfrm>
    </dsp:sp>
    <dsp:sp modelId="{1E648218-5349-410D-8F50-DF26695B5E13}">
      <dsp:nvSpPr>
        <dsp:cNvPr id="0" name=""/>
        <dsp:cNvSpPr/>
      </dsp:nvSpPr>
      <dsp:spPr>
        <a:xfrm>
          <a:off x="1001317" y="1454127"/>
          <a:ext cx="999094" cy="496730"/>
        </a:xfrm>
        <a:custGeom>
          <a:avLst/>
          <a:gdLst/>
          <a:ahLst/>
          <a:cxnLst/>
          <a:rect l="0" t="0" r="0" b="0"/>
          <a:pathLst>
            <a:path>
              <a:moveTo>
                <a:pt x="0" y="0"/>
              </a:moveTo>
              <a:lnTo>
                <a:pt x="0" y="496730"/>
              </a:lnTo>
              <a:lnTo>
                <a:pt x="999094" y="49673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EA4F9-55FF-49B4-BF83-437B3C147ECA}">
      <dsp:nvSpPr>
        <dsp:cNvPr id="0" name=""/>
        <dsp:cNvSpPr/>
      </dsp:nvSpPr>
      <dsp:spPr>
        <a:xfrm>
          <a:off x="2000411" y="1619704"/>
          <a:ext cx="8783897" cy="6623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fr-FR" sz="1800" b="1" kern="1200" dirty="0">
              <a:latin typeface="Arial" panose="020B0604020202020204" pitchFamily="34" charset="0"/>
              <a:cs typeface="Arial" panose="020B0604020202020204" pitchFamily="34" charset="0"/>
            </a:rPr>
            <a:t>Les détenteurs de signatures, les moyens de paiement autorisés, les options de gestion dématérialisée ;</a:t>
          </a:r>
        </a:p>
      </dsp:txBody>
      <dsp:txXfrm>
        <a:off x="2019809" y="1639102"/>
        <a:ext cx="8745101" cy="623511"/>
      </dsp:txXfrm>
    </dsp:sp>
    <dsp:sp modelId="{9B68808F-8EC9-4162-AB96-274DC66FF307}">
      <dsp:nvSpPr>
        <dsp:cNvPr id="0" name=""/>
        <dsp:cNvSpPr/>
      </dsp:nvSpPr>
      <dsp:spPr>
        <a:xfrm>
          <a:off x="1001317" y="1454127"/>
          <a:ext cx="999094" cy="1324615"/>
        </a:xfrm>
        <a:custGeom>
          <a:avLst/>
          <a:gdLst/>
          <a:ahLst/>
          <a:cxnLst/>
          <a:rect l="0" t="0" r="0" b="0"/>
          <a:pathLst>
            <a:path>
              <a:moveTo>
                <a:pt x="0" y="0"/>
              </a:moveTo>
              <a:lnTo>
                <a:pt x="0" y="1324615"/>
              </a:lnTo>
              <a:lnTo>
                <a:pt x="999094" y="13246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2C5B5F-B5EF-48DB-AA33-F6965C97C289}">
      <dsp:nvSpPr>
        <dsp:cNvPr id="0" name=""/>
        <dsp:cNvSpPr/>
      </dsp:nvSpPr>
      <dsp:spPr>
        <a:xfrm>
          <a:off x="2000411" y="2447589"/>
          <a:ext cx="8783897" cy="6623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fr-FR" sz="1800" b="1" kern="1200" dirty="0">
              <a:latin typeface="Arial" panose="020B0604020202020204" pitchFamily="34" charset="0"/>
              <a:cs typeface="Arial" panose="020B0604020202020204" pitchFamily="34" charset="0"/>
            </a:rPr>
            <a:t>Les tarifs des opérations financières, les frais de tenue de compte, les modalités de virement ;</a:t>
          </a:r>
        </a:p>
      </dsp:txBody>
      <dsp:txXfrm>
        <a:off x="2019809" y="2466987"/>
        <a:ext cx="8745101" cy="623511"/>
      </dsp:txXfrm>
    </dsp:sp>
    <dsp:sp modelId="{6BC01E06-C1C5-4E30-8ACE-5719CEDE9331}">
      <dsp:nvSpPr>
        <dsp:cNvPr id="0" name=""/>
        <dsp:cNvSpPr/>
      </dsp:nvSpPr>
      <dsp:spPr>
        <a:xfrm>
          <a:off x="1001317" y="1454127"/>
          <a:ext cx="999094" cy="2152500"/>
        </a:xfrm>
        <a:custGeom>
          <a:avLst/>
          <a:gdLst/>
          <a:ahLst/>
          <a:cxnLst/>
          <a:rect l="0" t="0" r="0" b="0"/>
          <a:pathLst>
            <a:path>
              <a:moveTo>
                <a:pt x="0" y="0"/>
              </a:moveTo>
              <a:lnTo>
                <a:pt x="0" y="2152500"/>
              </a:lnTo>
              <a:lnTo>
                <a:pt x="999094" y="215250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D46AC-83E3-43E9-87CC-176364BE79FC}">
      <dsp:nvSpPr>
        <dsp:cNvPr id="0" name=""/>
        <dsp:cNvSpPr/>
      </dsp:nvSpPr>
      <dsp:spPr>
        <a:xfrm>
          <a:off x="2000411" y="3275474"/>
          <a:ext cx="8783897" cy="66230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fr-FR" sz="1800" b="1" kern="1200" dirty="0">
              <a:latin typeface="Arial" panose="020B0604020202020204" pitchFamily="34" charset="0"/>
              <a:cs typeface="Arial" panose="020B0604020202020204" pitchFamily="34" charset="0"/>
            </a:rPr>
            <a:t>Les modalités de gestion des excédents de trésorerie et les conditions de découvert (autorisé ou non, seuil maximum et frais appliqués en cas d’incidents de paiement) ;</a:t>
          </a:r>
        </a:p>
      </dsp:txBody>
      <dsp:txXfrm>
        <a:off x="2019809" y="3294872"/>
        <a:ext cx="8745101" cy="623511"/>
      </dsp:txXfrm>
    </dsp:sp>
    <dsp:sp modelId="{8C8DA71D-0A61-4BBE-B4C4-FF5A385E475B}">
      <dsp:nvSpPr>
        <dsp:cNvPr id="0" name=""/>
        <dsp:cNvSpPr/>
      </dsp:nvSpPr>
      <dsp:spPr>
        <a:xfrm>
          <a:off x="1001317" y="1454127"/>
          <a:ext cx="999094" cy="2837780"/>
        </a:xfrm>
        <a:custGeom>
          <a:avLst/>
          <a:gdLst/>
          <a:ahLst/>
          <a:cxnLst/>
          <a:rect l="0" t="0" r="0" b="0"/>
          <a:pathLst>
            <a:path>
              <a:moveTo>
                <a:pt x="0" y="0"/>
              </a:moveTo>
              <a:lnTo>
                <a:pt x="0" y="2837780"/>
              </a:lnTo>
              <a:lnTo>
                <a:pt x="999094" y="28377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BA78D-14A5-4B58-9AAD-38A24A966601}">
      <dsp:nvSpPr>
        <dsp:cNvPr id="0" name=""/>
        <dsp:cNvSpPr/>
      </dsp:nvSpPr>
      <dsp:spPr>
        <a:xfrm>
          <a:off x="2000411" y="4103359"/>
          <a:ext cx="8783897" cy="37709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fr-FR" sz="1800" b="1" kern="1200" dirty="0">
              <a:latin typeface="Arial" panose="020B0604020202020204" pitchFamily="34" charset="0"/>
              <a:cs typeface="Arial" panose="020B0604020202020204" pitchFamily="34" charset="0"/>
            </a:rPr>
            <a:t>Les modalités de diffusion des relevés de comptes périodique (papier, web),</a:t>
          </a:r>
        </a:p>
      </dsp:txBody>
      <dsp:txXfrm>
        <a:off x="2011456" y="4114404"/>
        <a:ext cx="8761807" cy="355008"/>
      </dsp:txXfrm>
    </dsp:sp>
    <dsp:sp modelId="{032289E6-14FA-4536-A59C-D6B7F3415DFA}">
      <dsp:nvSpPr>
        <dsp:cNvPr id="0" name=""/>
        <dsp:cNvSpPr/>
      </dsp:nvSpPr>
      <dsp:spPr>
        <a:xfrm>
          <a:off x="1001317" y="1454127"/>
          <a:ext cx="999094" cy="3380455"/>
        </a:xfrm>
        <a:custGeom>
          <a:avLst/>
          <a:gdLst/>
          <a:ahLst/>
          <a:cxnLst/>
          <a:rect l="0" t="0" r="0" b="0"/>
          <a:pathLst>
            <a:path>
              <a:moveTo>
                <a:pt x="0" y="0"/>
              </a:moveTo>
              <a:lnTo>
                <a:pt x="0" y="3380455"/>
              </a:lnTo>
              <a:lnTo>
                <a:pt x="999094" y="338045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C30EC-B380-44D6-9CCA-1E8C5FB753C1}">
      <dsp:nvSpPr>
        <dsp:cNvPr id="0" name=""/>
        <dsp:cNvSpPr/>
      </dsp:nvSpPr>
      <dsp:spPr>
        <a:xfrm>
          <a:off x="2000411" y="4646034"/>
          <a:ext cx="8783897" cy="37709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fr-FR" sz="1800" b="1" kern="1200" dirty="0">
              <a:latin typeface="Arial" panose="020B0604020202020204" pitchFamily="34" charset="0"/>
              <a:cs typeface="Arial" panose="020B0604020202020204" pitchFamily="34" charset="0"/>
            </a:rPr>
            <a:t>Les assurances.</a:t>
          </a:r>
          <a:endParaRPr lang="fr-FR" sz="1500" b="1" kern="1200" dirty="0">
            <a:latin typeface="Arial" panose="020B0604020202020204" pitchFamily="34" charset="0"/>
            <a:cs typeface="Arial" panose="020B0604020202020204" pitchFamily="34" charset="0"/>
          </a:endParaRPr>
        </a:p>
      </dsp:txBody>
      <dsp:txXfrm>
        <a:off x="2011456" y="4657079"/>
        <a:ext cx="8761807" cy="3550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B27B2-4B7F-C649-B6A1-7EDD88C94543}" type="datetimeFigureOut">
              <a:rPr lang="fr-FR" smtClean="0"/>
              <a:t>24/11/2019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2F81D-CCAD-534E-BEC9-B77A339EE231}" type="slidenum">
              <a:rPr lang="fr-FR" smtClean="0"/>
              <a:t>‹N°›</a:t>
            </a:fld>
            <a:endParaRPr lang="fr-FR"/>
          </a:p>
        </p:txBody>
      </p:sp>
    </p:spTree>
    <p:extLst>
      <p:ext uri="{BB962C8B-B14F-4D97-AF65-F5344CB8AC3E}">
        <p14:creationId xmlns:p14="http://schemas.microsoft.com/office/powerpoint/2010/main" val="3511075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24/11/2019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90473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24/11/2019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1938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24/11/2019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68163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24/11/2019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541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24/11/2019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88664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24/11/2019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9441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24/11/2019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42876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24/11/2019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2060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24/11/2019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8163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24/11/2019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53195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022277B-6D0B-4CF9-B8A4-AC1FBBF06B23}" type="datetimeFigureOut">
              <a:rPr lang="fr-FR" smtClean="0"/>
              <a:t>24/11/2019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9934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022277B-6D0B-4CF9-B8A4-AC1FBBF06B23}" type="datetimeFigureOut">
              <a:rPr lang="fr-FR" smtClean="0"/>
              <a:t>24/11/2019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98163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022277B-6D0B-4CF9-B8A4-AC1FBBF06B23}" type="datetimeFigureOut">
              <a:rPr lang="fr-FR" smtClean="0"/>
              <a:t>24/11/2019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15936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22277B-6D0B-4CF9-B8A4-AC1FBBF06B23}" type="datetimeFigureOut">
              <a:rPr lang="fr-FR" smtClean="0"/>
              <a:t>24/11/2019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7049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2277B-6D0B-4CF9-B8A4-AC1FBBF06B23}" type="datetimeFigureOut">
              <a:rPr lang="fr-FR" smtClean="0"/>
              <a:t>24/11/2019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0330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24/11/2019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7464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24/11/2019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28122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022277B-6D0B-4CF9-B8A4-AC1FBBF06B23}" type="datetimeFigureOut">
              <a:rPr lang="fr-FR" smtClean="0"/>
              <a:t>24/11/2019</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E10A30-0CDE-43F7-9DC8-E96FA2DD1C8D}" type="slidenum">
              <a:rPr lang="fr-FR" smtClean="0"/>
              <a:t>‹N°›</a:t>
            </a:fld>
            <a:endParaRPr lang="fr-FR"/>
          </a:p>
        </p:txBody>
      </p:sp>
    </p:spTree>
    <p:extLst>
      <p:ext uri="{BB962C8B-B14F-4D97-AF65-F5344CB8AC3E}">
        <p14:creationId xmlns:p14="http://schemas.microsoft.com/office/powerpoint/2010/main" val="95444165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759297" cy="584775"/>
          </a:xfrm>
          <a:prstGeom prst="rect">
            <a:avLst/>
          </a:prstGeom>
        </p:spPr>
        <p:txBody>
          <a:bodyPr wrap="square">
            <a:spAutoFit/>
          </a:bodyPr>
          <a:lstStyle/>
          <a:p>
            <a:pPr>
              <a:spcBef>
                <a:spcPts val="300"/>
              </a:spcBef>
              <a:spcAft>
                <a:spcPts val="300"/>
              </a:spcAft>
            </a:pPr>
            <a:r>
              <a:rPr lang="fr-FR" sz="3200" b="1" dirty="0">
                <a:solidFill>
                  <a:srgbClr val="FFFF00"/>
                </a:solidFill>
                <a:effectLst/>
                <a:latin typeface="Arial" panose="020B0604020202020204" pitchFamily="34" charset="0"/>
                <a:ea typeface="Times New Roman" panose="02020603050405020304" pitchFamily="18" charset="0"/>
              </a:rPr>
              <a:t>Chap.17 – Gérer les opérations avec la banque</a:t>
            </a:r>
          </a:p>
        </p:txBody>
      </p:sp>
      <p:sp>
        <p:nvSpPr>
          <p:cNvPr id="7" name="Rectangle 6"/>
          <p:cNvSpPr/>
          <p:nvPr/>
        </p:nvSpPr>
        <p:spPr>
          <a:xfrm>
            <a:off x="0" y="584775"/>
            <a:ext cx="10160000"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Gérer les relations avec la banque</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100667" y="2038971"/>
            <a:ext cx="9232901" cy="2308324"/>
          </a:xfrm>
          <a:prstGeom prst="rect">
            <a:avLst/>
          </a:prstGeom>
        </p:spPr>
        <p:txBody>
          <a:bodyPr wrap="square">
            <a:spAutoFit/>
          </a:bodyPr>
          <a:lstStyle/>
          <a:p>
            <a:pPr algn="ctr"/>
            <a:r>
              <a:rPr lang="fr-FR" sz="2400" dirty="0">
                <a:latin typeface="Arial" panose="020B0604020202020204" pitchFamily="34" charset="0"/>
                <a:cs typeface="Arial" panose="020B0604020202020204" pitchFamily="34" charset="0"/>
              </a:rPr>
              <a:t>Afin de sécuriser les affaires et pour éviter les fraudes à la TVA, les paiements supérieurs à 1 000 € sont interdit en espèces. </a:t>
            </a:r>
          </a:p>
          <a:p>
            <a:pPr algn="ctr"/>
            <a:endParaRPr lang="fr-FR" sz="2400" dirty="0">
              <a:latin typeface="Arial" panose="020B0604020202020204" pitchFamily="34" charset="0"/>
              <a:cs typeface="Arial" panose="020B0604020202020204" pitchFamily="34" charset="0"/>
            </a:endParaRPr>
          </a:p>
          <a:p>
            <a:pPr algn="ctr"/>
            <a:r>
              <a:rPr lang="fr-FR" sz="2400" b="1" dirty="0">
                <a:latin typeface="Arial" panose="020B0604020202020204" pitchFamily="34" charset="0"/>
                <a:cs typeface="Arial" panose="020B0604020202020204" pitchFamily="34" charset="0"/>
              </a:rPr>
              <a:t>L’entreprise doit donc posséder un compte bancaire pour réaliser ces règlements par chèque, par carte bancaire ou par virement.</a:t>
            </a:r>
          </a:p>
        </p:txBody>
      </p:sp>
    </p:spTree>
    <p:extLst>
      <p:ext uri="{BB962C8B-B14F-4D97-AF65-F5344CB8AC3E}">
        <p14:creationId xmlns:p14="http://schemas.microsoft.com/office/powerpoint/2010/main" val="26973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759297"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1</a:t>
            </a:r>
            <a:r>
              <a:rPr lang="fr-FR" sz="3200" b="1" dirty="0">
                <a:solidFill>
                  <a:srgbClr val="FFFF00"/>
                </a:solidFill>
                <a:effectLst/>
                <a:latin typeface="Arial" panose="020B0604020202020204" pitchFamily="34" charset="0"/>
                <a:ea typeface="Times New Roman" panose="02020603050405020304" pitchFamily="18" charset="0"/>
              </a:rPr>
              <a:t> – Gérer les relations avec la banque</a:t>
            </a:r>
          </a:p>
        </p:txBody>
      </p:sp>
      <p:sp>
        <p:nvSpPr>
          <p:cNvPr id="5" name="Rectangle 4">
            <a:extLst>
              <a:ext uri="{FF2B5EF4-FFF2-40B4-BE49-F238E27FC236}">
                <a16:creationId xmlns:a16="http://schemas.microsoft.com/office/drawing/2014/main" id="{D50F543E-F037-467B-B0A1-C278B09C4E33}"/>
              </a:ext>
            </a:extLst>
          </p:cNvPr>
          <p:cNvSpPr/>
          <p:nvPr/>
        </p:nvSpPr>
        <p:spPr>
          <a:xfrm>
            <a:off x="-1" y="457200"/>
            <a:ext cx="9759297" cy="523220"/>
          </a:xfrm>
          <a:prstGeom prst="rect">
            <a:avLst/>
          </a:prstGeom>
        </p:spPr>
        <p:txBody>
          <a:bodyPr wrap="square">
            <a:spAutoFit/>
          </a:bodyPr>
          <a:lstStyle/>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1.3.</a:t>
            </a:r>
            <a:r>
              <a:rPr lang="fr-FR" sz="2800" b="1" dirty="0">
                <a:solidFill>
                  <a:srgbClr val="FFFF00"/>
                </a:solidFill>
                <a:effectLst/>
                <a:latin typeface="Arial" panose="020B0604020202020204" pitchFamily="34" charset="0"/>
                <a:ea typeface="Times New Roman" panose="02020603050405020304" pitchFamily="18" charset="0"/>
              </a:rPr>
              <a:t> – Ouvrir un compte bancaire</a:t>
            </a:r>
          </a:p>
        </p:txBody>
      </p:sp>
      <p:graphicFrame>
        <p:nvGraphicFramePr>
          <p:cNvPr id="2" name="Tableau 1">
            <a:extLst>
              <a:ext uri="{FF2B5EF4-FFF2-40B4-BE49-F238E27FC236}">
                <a16:creationId xmlns:a16="http://schemas.microsoft.com/office/drawing/2014/main" id="{7BEC714D-311E-49CF-A27B-41681D1461C7}"/>
              </a:ext>
            </a:extLst>
          </p:cNvPr>
          <p:cNvGraphicFramePr>
            <a:graphicFrameLocks noGrp="1"/>
          </p:cNvGraphicFramePr>
          <p:nvPr>
            <p:extLst>
              <p:ext uri="{D42A27DB-BD31-4B8C-83A1-F6EECF244321}">
                <p14:modId xmlns:p14="http://schemas.microsoft.com/office/powerpoint/2010/main" val="336745351"/>
              </p:ext>
            </p:extLst>
          </p:nvPr>
        </p:nvGraphicFramePr>
        <p:xfrm>
          <a:off x="427567" y="1182036"/>
          <a:ext cx="11201400" cy="4945874"/>
        </p:xfrm>
        <a:graphic>
          <a:graphicData uri="http://schemas.openxmlformats.org/drawingml/2006/table">
            <a:tbl>
              <a:tblPr firstRow="1" firstCol="1" bandRow="1">
                <a:tableStyleId>{5C22544A-7EE6-4342-B048-85BDC9FD1C3A}</a:tableStyleId>
              </a:tblPr>
              <a:tblGrid>
                <a:gridCol w="1758935">
                  <a:extLst>
                    <a:ext uri="{9D8B030D-6E8A-4147-A177-3AD203B41FA5}">
                      <a16:colId xmlns:a16="http://schemas.microsoft.com/office/drawing/2014/main" val="2947729228"/>
                    </a:ext>
                  </a:extLst>
                </a:gridCol>
                <a:gridCol w="9442465">
                  <a:extLst>
                    <a:ext uri="{9D8B030D-6E8A-4147-A177-3AD203B41FA5}">
                      <a16:colId xmlns:a16="http://schemas.microsoft.com/office/drawing/2014/main" val="828236540"/>
                    </a:ext>
                  </a:extLst>
                </a:gridCol>
              </a:tblGrid>
              <a:tr h="503197">
                <a:tc gridSpan="2">
                  <a:txBody>
                    <a:bodyPr/>
                    <a:lstStyle/>
                    <a:p>
                      <a:pPr algn="ctr">
                        <a:spcBef>
                          <a:spcPts val="300"/>
                        </a:spcBef>
                        <a:spcAft>
                          <a:spcPts val="300"/>
                        </a:spcAft>
                      </a:pPr>
                      <a:r>
                        <a:rPr lang="fr-FR" sz="1800" dirty="0">
                          <a:solidFill>
                            <a:srgbClr val="C00000"/>
                          </a:solidFill>
                          <a:effectLst/>
                          <a:latin typeface="Arial" panose="020B0604020202020204" pitchFamily="34" charset="0"/>
                          <a:cs typeface="Arial" panose="020B0604020202020204" pitchFamily="34" charset="0"/>
                        </a:rPr>
                        <a:t>Pièces à fournir pour ouvrir un compte bancaire</a:t>
                      </a:r>
                      <a:endParaRPr lang="fr-FR" sz="1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4076434150"/>
                  </a:ext>
                </a:extLst>
              </a:tr>
              <a:tr h="643729">
                <a:tc>
                  <a:txBody>
                    <a:bodyPr/>
                    <a:lstStyle/>
                    <a:p>
                      <a:pPr>
                        <a:spcAft>
                          <a:spcPts val="0"/>
                        </a:spcAft>
                      </a:pPr>
                      <a:r>
                        <a:rPr lang="fr-FR" sz="1600" b="1" dirty="0">
                          <a:solidFill>
                            <a:srgbClr val="FF0000"/>
                          </a:solidFill>
                          <a:effectLst/>
                          <a:latin typeface="Arial" panose="020B0604020202020204" pitchFamily="34" charset="0"/>
                          <a:cs typeface="Arial" panose="020B0604020202020204" pitchFamily="34" charset="0"/>
                        </a:rPr>
                        <a:t>Justificatif d’identité</a:t>
                      </a:r>
                      <a:endParaRPr lang="fr-F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700" b="1" dirty="0">
                          <a:effectLst/>
                          <a:latin typeface="Arial" panose="020B0604020202020204" pitchFamily="34" charset="0"/>
                          <a:cs typeface="Arial" panose="020B0604020202020204" pitchFamily="34" charset="0"/>
                        </a:rPr>
                        <a:t>Carte identité, passeport, carte de résident en France </a:t>
                      </a:r>
                      <a:r>
                        <a:rPr lang="fr-FR" sz="1700" dirty="0">
                          <a:effectLst/>
                          <a:latin typeface="Arial" panose="020B0604020202020204" pitchFamily="34" charset="0"/>
                          <a:cs typeface="Arial" panose="020B0604020202020204" pitchFamily="34" charset="0"/>
                        </a:rPr>
                        <a:t>: de l’entrepreneur ou du dirigeant (président, gérant…) et celle des autres personnes habilitées à réaliser des opérations sur le compte.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9502423"/>
                  </a:ext>
                </a:extLst>
              </a:tr>
              <a:tr h="607463">
                <a:tc>
                  <a:txBody>
                    <a:bodyPr/>
                    <a:lstStyle/>
                    <a:p>
                      <a:pPr>
                        <a:spcAft>
                          <a:spcPts val="0"/>
                        </a:spcAft>
                      </a:pPr>
                      <a:r>
                        <a:rPr lang="fr-FR" sz="1600" b="1" dirty="0">
                          <a:solidFill>
                            <a:srgbClr val="FF0000"/>
                          </a:solidFill>
                          <a:effectLst/>
                          <a:latin typeface="Arial" panose="020B0604020202020204" pitchFamily="34" charset="0"/>
                          <a:cs typeface="Arial" panose="020B0604020202020204" pitchFamily="34" charset="0"/>
                        </a:rPr>
                        <a:t>Justificatif de domiciliation</a:t>
                      </a:r>
                      <a:endParaRPr lang="fr-F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700" b="1" dirty="0">
                          <a:effectLst/>
                          <a:latin typeface="Arial" panose="020B0604020202020204" pitchFamily="34" charset="0"/>
                          <a:cs typeface="Arial" panose="020B0604020202020204" pitchFamily="34" charset="0"/>
                        </a:rPr>
                        <a:t>Facture eau, électricité</a:t>
                      </a:r>
                      <a:r>
                        <a:rPr lang="fr-FR" sz="1700" dirty="0">
                          <a:effectLst/>
                          <a:latin typeface="Arial" panose="020B0604020202020204" pitchFamily="34" charset="0"/>
                          <a:cs typeface="Arial" panose="020B0604020202020204" pitchFamily="34" charset="0"/>
                        </a:rPr>
                        <a:t>… de moins de 3 mois et/ou </a:t>
                      </a:r>
                      <a:r>
                        <a:rPr lang="fr-FR" sz="1700" b="1" dirty="0">
                          <a:effectLst/>
                          <a:latin typeface="Arial" panose="020B0604020202020204" pitchFamily="34" charset="0"/>
                          <a:cs typeface="Arial" panose="020B0604020202020204" pitchFamily="34" charset="0"/>
                        </a:rPr>
                        <a:t>attestation d’hébergement </a:t>
                      </a:r>
                      <a:r>
                        <a:rPr lang="fr-FR" sz="1700" b="0" dirty="0">
                          <a:effectLst/>
                          <a:latin typeface="Arial" panose="020B0604020202020204" pitchFamily="34" charset="0"/>
                          <a:cs typeface="Arial" panose="020B0604020202020204" pitchFamily="34" charset="0"/>
                        </a:rPr>
                        <a:t>de l’hébergeur </a:t>
                      </a:r>
                      <a:r>
                        <a:rPr lang="fr-FR" sz="1700" dirty="0">
                          <a:effectLst/>
                          <a:latin typeface="Arial" panose="020B0604020202020204" pitchFamily="34" charset="0"/>
                          <a:cs typeface="Arial" panose="020B0604020202020204" pitchFamily="34" charset="0"/>
                        </a:rPr>
                        <a:t>ou un </a:t>
                      </a:r>
                      <a:r>
                        <a:rPr lang="fr-FR" sz="1700" b="1" dirty="0">
                          <a:effectLst/>
                          <a:latin typeface="Arial" panose="020B0604020202020204" pitchFamily="34" charset="0"/>
                          <a:cs typeface="Arial" panose="020B0604020202020204" pitchFamily="34" charset="0"/>
                        </a:rPr>
                        <a:t>contrat de bail</a:t>
                      </a:r>
                      <a:r>
                        <a:rPr lang="fr-FR" sz="1700" dirty="0">
                          <a:effectLst/>
                          <a:latin typeface="Arial" panose="020B0604020202020204" pitchFamily="34" charset="0"/>
                          <a:cs typeface="Arial" panose="020B0604020202020204" pitchFamily="34" charset="0"/>
                        </a:rPr>
                        <a:t> en cas de domiciliation dans un local commercial ou professionnel.</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7599156"/>
                  </a:ext>
                </a:extLst>
              </a:tr>
              <a:tr h="2199173">
                <a:tc>
                  <a:txBody>
                    <a:bodyPr/>
                    <a:lstStyle/>
                    <a:p>
                      <a:pPr>
                        <a:spcAft>
                          <a:spcPts val="0"/>
                        </a:spcAft>
                      </a:pPr>
                      <a:r>
                        <a:rPr lang="fr-FR" sz="1600" b="1" dirty="0">
                          <a:solidFill>
                            <a:srgbClr val="FF0000"/>
                          </a:solidFill>
                          <a:effectLst/>
                          <a:latin typeface="Arial" panose="020B0604020202020204" pitchFamily="34" charset="0"/>
                          <a:cs typeface="Arial" panose="020B0604020202020204" pitchFamily="34" charset="0"/>
                        </a:rPr>
                        <a:t>Justificatif d’activité professionnelle</a:t>
                      </a:r>
                      <a:endParaRPr lang="fr-F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700" dirty="0">
                          <a:effectLst/>
                          <a:latin typeface="Arial" panose="020B0604020202020204" pitchFamily="34" charset="0"/>
                          <a:cs typeface="Arial" panose="020B0604020202020204" pitchFamily="34" charset="0"/>
                        </a:rPr>
                        <a:t>Ce justificatif dépend de la nature de l’activité. </a:t>
                      </a:r>
                    </a:p>
                    <a:p>
                      <a:pPr marL="342900" lvl="0" indent="-342900">
                        <a:spcBef>
                          <a:spcPts val="0"/>
                        </a:spcBef>
                        <a:spcAft>
                          <a:spcPts val="0"/>
                        </a:spcAft>
                        <a:buFont typeface="Symbol" panose="05050102010706020507" pitchFamily="18" charset="2"/>
                        <a:buChar char=""/>
                      </a:pPr>
                      <a:r>
                        <a:rPr lang="fr-FR" sz="1700" b="1" dirty="0">
                          <a:effectLst/>
                          <a:latin typeface="Arial" panose="020B0604020202020204" pitchFamily="34" charset="0"/>
                          <a:cs typeface="Arial" panose="020B0604020202020204" pitchFamily="34" charset="0"/>
                        </a:rPr>
                        <a:t>Artisans</a:t>
                      </a:r>
                      <a:r>
                        <a:rPr lang="fr-FR" sz="1700" dirty="0">
                          <a:effectLst/>
                          <a:latin typeface="Arial" panose="020B0604020202020204" pitchFamily="34" charset="0"/>
                          <a:cs typeface="Arial" panose="020B0604020202020204" pitchFamily="34" charset="0"/>
                        </a:rPr>
                        <a:t> </a:t>
                      </a:r>
                      <a:r>
                        <a:rPr lang="fr-FR" sz="1700" dirty="0">
                          <a:effectLst/>
                          <a:latin typeface="Arial" panose="020B0604020202020204" pitchFamily="34" charset="0"/>
                          <a:cs typeface="Arial" panose="020B0604020202020204" pitchFamily="34" charset="0"/>
                          <a:sym typeface="Wingdings" panose="05000000000000000000" pitchFamily="2" charset="2"/>
                        </a:rPr>
                        <a:t></a:t>
                      </a:r>
                      <a:r>
                        <a:rPr lang="fr-FR" sz="1700" dirty="0">
                          <a:effectLst/>
                          <a:latin typeface="Arial" panose="020B0604020202020204" pitchFamily="34" charset="0"/>
                          <a:cs typeface="Arial" panose="020B0604020202020204" pitchFamily="34" charset="0"/>
                        </a:rPr>
                        <a:t> une preuve d’immatriculation au Registre des Métiers (RM) de moins de 3 mois. </a:t>
                      </a:r>
                    </a:p>
                    <a:p>
                      <a:pPr marL="342900" lvl="0" indent="-342900">
                        <a:spcBef>
                          <a:spcPts val="0"/>
                        </a:spcBef>
                        <a:spcAft>
                          <a:spcPts val="0"/>
                        </a:spcAft>
                        <a:buFont typeface="Symbol" panose="05050102010706020507" pitchFamily="18" charset="2"/>
                        <a:buChar char=""/>
                      </a:pPr>
                      <a:r>
                        <a:rPr lang="fr-FR" sz="1700" b="1" dirty="0">
                          <a:effectLst/>
                          <a:latin typeface="Arial" panose="020B0604020202020204" pitchFamily="34" charset="0"/>
                          <a:cs typeface="Arial" panose="020B0604020202020204" pitchFamily="34" charset="0"/>
                        </a:rPr>
                        <a:t>Artisans et commerçants </a:t>
                      </a:r>
                      <a:r>
                        <a:rPr lang="fr-FR" sz="1700" dirty="0">
                          <a:effectLst/>
                          <a:latin typeface="Arial" panose="020B0604020202020204" pitchFamily="34" charset="0"/>
                          <a:cs typeface="Arial" panose="020B0604020202020204" pitchFamily="34" charset="0"/>
                        </a:rPr>
                        <a:t>qui emploient plus de 10 salariés, </a:t>
                      </a:r>
                      <a:r>
                        <a:rPr lang="fr-FR" sz="1700" dirty="0">
                          <a:effectLst/>
                          <a:latin typeface="Arial" panose="020B0604020202020204" pitchFamily="34" charset="0"/>
                          <a:cs typeface="Arial" panose="020B0604020202020204" pitchFamily="34" charset="0"/>
                          <a:sym typeface="Wingdings" panose="05000000000000000000" pitchFamily="2" charset="2"/>
                        </a:rPr>
                        <a:t></a:t>
                      </a:r>
                      <a:r>
                        <a:rPr lang="fr-FR" sz="1700" dirty="0">
                          <a:effectLst/>
                          <a:latin typeface="Arial" panose="020B0604020202020204" pitchFamily="34" charset="0"/>
                          <a:cs typeface="Arial" panose="020B0604020202020204" pitchFamily="34" charset="0"/>
                        </a:rPr>
                        <a:t> une preuve de l’immatriculation au Registre du Commerce et des Sociétés (RCS). </a:t>
                      </a:r>
                    </a:p>
                    <a:p>
                      <a:pPr marL="342900" lvl="0" indent="-342900">
                        <a:spcBef>
                          <a:spcPts val="0"/>
                        </a:spcBef>
                        <a:spcAft>
                          <a:spcPts val="0"/>
                        </a:spcAft>
                        <a:buFont typeface="Symbol" panose="05050102010706020507" pitchFamily="18" charset="2"/>
                        <a:buChar char=""/>
                      </a:pPr>
                      <a:r>
                        <a:rPr lang="fr-FR" sz="1700" dirty="0">
                          <a:effectLst/>
                          <a:latin typeface="Arial" panose="020B0604020202020204" pitchFamily="34" charset="0"/>
                          <a:cs typeface="Arial" panose="020B0604020202020204" pitchFamily="34" charset="0"/>
                        </a:rPr>
                        <a:t>Un </a:t>
                      </a:r>
                      <a:r>
                        <a:rPr lang="fr-FR" sz="1700" b="1" dirty="0">
                          <a:effectLst/>
                          <a:latin typeface="Arial" panose="020B0604020202020204" pitchFamily="34" charset="0"/>
                          <a:cs typeface="Arial" panose="020B0604020202020204" pitchFamily="34" charset="0"/>
                        </a:rPr>
                        <a:t>extrait Kbis </a:t>
                      </a:r>
                      <a:r>
                        <a:rPr lang="fr-FR" sz="1700" dirty="0">
                          <a:effectLst/>
                          <a:latin typeface="Arial" panose="020B0604020202020204" pitchFamily="34" charset="0"/>
                          <a:cs typeface="Arial" panose="020B0604020202020204" pitchFamily="34" charset="0"/>
                        </a:rPr>
                        <a:t>de moins de 3 mois peut remplacer les documents précédents.</a:t>
                      </a:r>
                    </a:p>
                    <a:p>
                      <a:pPr marL="342900" lvl="0" indent="-342900">
                        <a:spcBef>
                          <a:spcPts val="0"/>
                        </a:spcBef>
                        <a:spcAft>
                          <a:spcPts val="0"/>
                        </a:spcAft>
                        <a:buFont typeface="Symbol" panose="05050102010706020507" pitchFamily="18" charset="2"/>
                        <a:buChar char=""/>
                      </a:pPr>
                      <a:r>
                        <a:rPr lang="fr-FR" sz="1700" b="1" dirty="0">
                          <a:effectLst/>
                          <a:latin typeface="Arial" panose="020B0604020202020204" pitchFamily="34" charset="0"/>
                          <a:cs typeface="Arial" panose="020B0604020202020204" pitchFamily="34" charset="0"/>
                        </a:rPr>
                        <a:t>Professions libérales </a:t>
                      </a:r>
                      <a:r>
                        <a:rPr lang="fr-FR" sz="1700" dirty="0">
                          <a:effectLst/>
                          <a:latin typeface="Arial" panose="020B0604020202020204" pitchFamily="34" charset="0"/>
                          <a:cs typeface="Arial" panose="020B0604020202020204" pitchFamily="34" charset="0"/>
                          <a:sym typeface="Wingdings" panose="05000000000000000000" pitchFamily="2" charset="2"/>
                        </a:rPr>
                        <a:t></a:t>
                      </a:r>
                      <a:r>
                        <a:rPr lang="fr-FR" sz="1700" dirty="0">
                          <a:effectLst/>
                          <a:latin typeface="Arial" panose="020B0604020202020204" pitchFamily="34" charset="0"/>
                          <a:cs typeface="Arial" panose="020B0604020202020204" pitchFamily="34" charset="0"/>
                        </a:rPr>
                        <a:t> une preuve de l’inscription au registre de l’INSEE avec le code APE et le numéro SIREN + une preuve de l’enregistrement à un ordre professionnel ou une copie d’une pièce d’identité professionnelle (carte professionnelle) valide.</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998457"/>
                  </a:ext>
                </a:extLst>
              </a:tr>
              <a:tr h="858801">
                <a:tc>
                  <a:txBody>
                    <a:bodyPr/>
                    <a:lstStyle/>
                    <a:p>
                      <a:pPr>
                        <a:spcAft>
                          <a:spcPts val="0"/>
                        </a:spcAft>
                      </a:pPr>
                      <a:r>
                        <a:rPr lang="fr-FR" sz="1600" b="1" dirty="0">
                          <a:solidFill>
                            <a:srgbClr val="FF0000"/>
                          </a:solidFill>
                          <a:effectLst/>
                          <a:latin typeface="Arial" panose="020B0604020202020204" pitchFamily="34" charset="0"/>
                          <a:cs typeface="Arial" panose="020B0604020202020204" pitchFamily="34" charset="0"/>
                        </a:rPr>
                        <a:t>Les statuts</a:t>
                      </a:r>
                      <a:endParaRPr lang="fr-FR"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700" dirty="0">
                          <a:effectLst/>
                          <a:latin typeface="Arial" panose="020B0604020202020204" pitchFamily="34" charset="0"/>
                          <a:cs typeface="Arial" panose="020B0604020202020204" pitchFamily="34" charset="0"/>
                        </a:rPr>
                        <a:t>L’ouverture d’un compte bancaire professionnel nécessite la production d’un exemplaire des statuts constitutifs définitifs. Les sociétés en formation peuvent présenter un exemplaire du projet des statuts.</a:t>
                      </a: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9068136"/>
                  </a:ext>
                </a:extLst>
              </a:tr>
            </a:tbl>
          </a:graphicData>
        </a:graphic>
      </p:graphicFrame>
    </p:spTree>
    <p:extLst>
      <p:ext uri="{BB962C8B-B14F-4D97-AF65-F5344CB8AC3E}">
        <p14:creationId xmlns:p14="http://schemas.microsoft.com/office/powerpoint/2010/main" val="126180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759297"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1</a:t>
            </a:r>
            <a:r>
              <a:rPr lang="fr-FR" sz="3200" b="1" dirty="0">
                <a:solidFill>
                  <a:srgbClr val="FFFF00"/>
                </a:solidFill>
                <a:effectLst/>
                <a:latin typeface="Arial" panose="020B0604020202020204" pitchFamily="34" charset="0"/>
                <a:ea typeface="Times New Roman" panose="02020603050405020304" pitchFamily="18" charset="0"/>
              </a:rPr>
              <a:t> – Gérer les relations avec la banque</a:t>
            </a:r>
          </a:p>
        </p:txBody>
      </p:sp>
      <p:sp>
        <p:nvSpPr>
          <p:cNvPr id="5" name="Rectangle 4">
            <a:extLst>
              <a:ext uri="{FF2B5EF4-FFF2-40B4-BE49-F238E27FC236}">
                <a16:creationId xmlns:a16="http://schemas.microsoft.com/office/drawing/2014/main" id="{D50F543E-F037-467B-B0A1-C278B09C4E33}"/>
              </a:ext>
            </a:extLst>
          </p:cNvPr>
          <p:cNvSpPr/>
          <p:nvPr/>
        </p:nvSpPr>
        <p:spPr>
          <a:xfrm>
            <a:off x="-1" y="457200"/>
            <a:ext cx="9759297" cy="523220"/>
          </a:xfrm>
          <a:prstGeom prst="rect">
            <a:avLst/>
          </a:prstGeom>
        </p:spPr>
        <p:txBody>
          <a:bodyPr wrap="square">
            <a:spAutoFit/>
          </a:bodyPr>
          <a:lstStyle/>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1.2.</a:t>
            </a:r>
            <a:r>
              <a:rPr lang="fr-FR" sz="2800" b="1" dirty="0">
                <a:solidFill>
                  <a:srgbClr val="FFFF00"/>
                </a:solidFill>
                <a:effectLst/>
                <a:latin typeface="Arial" panose="020B0604020202020204" pitchFamily="34" charset="0"/>
                <a:ea typeface="Times New Roman" panose="02020603050405020304" pitchFamily="18" charset="0"/>
              </a:rPr>
              <a:t> – La convention de compte</a:t>
            </a:r>
          </a:p>
        </p:txBody>
      </p:sp>
      <p:graphicFrame>
        <p:nvGraphicFramePr>
          <p:cNvPr id="3" name="Diagramme 2">
            <a:extLst>
              <a:ext uri="{FF2B5EF4-FFF2-40B4-BE49-F238E27FC236}">
                <a16:creationId xmlns:a16="http://schemas.microsoft.com/office/drawing/2014/main" id="{860A7E96-DE5F-462C-9AE5-2B303501F822}"/>
              </a:ext>
            </a:extLst>
          </p:cNvPr>
          <p:cNvGraphicFramePr/>
          <p:nvPr>
            <p:extLst>
              <p:ext uri="{D42A27DB-BD31-4B8C-83A1-F6EECF244321}">
                <p14:modId xmlns:p14="http://schemas.microsoft.com/office/powerpoint/2010/main" val="277842178"/>
              </p:ext>
            </p:extLst>
          </p:nvPr>
        </p:nvGraphicFramePr>
        <p:xfrm>
          <a:off x="368299" y="1143000"/>
          <a:ext cx="107865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92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800" y="-1502"/>
            <a:ext cx="10160000"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1.3. Les moyens de paiements</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4011137359"/>
              </p:ext>
            </p:extLst>
          </p:nvPr>
        </p:nvGraphicFramePr>
        <p:xfrm>
          <a:off x="370936" y="1692770"/>
          <a:ext cx="11291977" cy="2137358"/>
        </p:xfrm>
        <a:graphic>
          <a:graphicData uri="http://schemas.openxmlformats.org/drawingml/2006/table">
            <a:tbl>
              <a:tblPr firstRow="1" firstCol="1" bandRow="1">
                <a:tableStyleId>{5C22544A-7EE6-4342-B048-85BDC9FD1C3A}</a:tableStyleId>
              </a:tblPr>
              <a:tblGrid>
                <a:gridCol w="2049570">
                  <a:extLst>
                    <a:ext uri="{9D8B030D-6E8A-4147-A177-3AD203B41FA5}">
                      <a16:colId xmlns:a16="http://schemas.microsoft.com/office/drawing/2014/main" val="1552746200"/>
                    </a:ext>
                  </a:extLst>
                </a:gridCol>
                <a:gridCol w="9242407">
                  <a:extLst>
                    <a:ext uri="{9D8B030D-6E8A-4147-A177-3AD203B41FA5}">
                      <a16:colId xmlns:a16="http://schemas.microsoft.com/office/drawing/2014/main" val="3840809157"/>
                    </a:ext>
                  </a:extLst>
                </a:gridCol>
              </a:tblGrid>
              <a:tr h="887986">
                <a:tc>
                  <a:txBody>
                    <a:bodyPr/>
                    <a:lstStyle/>
                    <a:p>
                      <a:pPr algn="ctr">
                        <a:spcBef>
                          <a:spcPts val="300"/>
                        </a:spcBef>
                        <a:spcAft>
                          <a:spcPts val="0"/>
                        </a:spcAft>
                      </a:pPr>
                      <a:r>
                        <a:rPr lang="fr-FR" sz="2400" dirty="0">
                          <a:solidFill>
                            <a:schemeClr val="bg1"/>
                          </a:solidFill>
                          <a:effectLst/>
                          <a:latin typeface="Arial" panose="020B0604020202020204" pitchFamily="34" charset="0"/>
                          <a:cs typeface="Arial" panose="020B0604020202020204" pitchFamily="34" charset="0"/>
                        </a:rPr>
                        <a:t>Moyens </a:t>
                      </a:r>
                    </a:p>
                    <a:p>
                      <a:pPr algn="ctr">
                        <a:spcAft>
                          <a:spcPts val="300"/>
                        </a:spcAft>
                      </a:pPr>
                      <a:r>
                        <a:rPr lang="fr-FR" sz="2400" dirty="0">
                          <a:solidFill>
                            <a:schemeClr val="bg1"/>
                          </a:solidFill>
                          <a:effectLst/>
                          <a:latin typeface="Arial" panose="020B0604020202020204" pitchFamily="34" charset="0"/>
                          <a:cs typeface="Arial" panose="020B0604020202020204" pitchFamily="34" charset="0"/>
                        </a:rPr>
                        <a:t>de règlement</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tc>
                  <a:txBody>
                    <a:bodyPr/>
                    <a:lstStyle/>
                    <a:p>
                      <a:pPr algn="ctr">
                        <a:spcBef>
                          <a:spcPts val="300"/>
                        </a:spcBef>
                        <a:spcAft>
                          <a:spcPts val="300"/>
                        </a:spcAft>
                      </a:pPr>
                      <a:r>
                        <a:rPr lang="fr-FR" sz="2400" dirty="0">
                          <a:solidFill>
                            <a:schemeClr val="bg1"/>
                          </a:solidFill>
                          <a:effectLst/>
                          <a:latin typeface="Arial" panose="020B0604020202020204" pitchFamily="34" charset="0"/>
                          <a:cs typeface="Arial" panose="020B0604020202020204" pitchFamily="34" charset="0"/>
                        </a:rPr>
                        <a:t>Caractéristiques</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extLst>
                  <a:ext uri="{0D108BD9-81ED-4DB2-BD59-A6C34878D82A}">
                    <a16:rowId xmlns:a16="http://schemas.microsoft.com/office/drawing/2014/main" val="2285939740"/>
                  </a:ext>
                </a:extLst>
              </a:tr>
              <a:tr h="1249372">
                <a:tc>
                  <a:txBody>
                    <a:bodyPr/>
                    <a:lstStyle/>
                    <a:p>
                      <a:pPr algn="l">
                        <a:spcBef>
                          <a:spcPts val="300"/>
                        </a:spcBef>
                        <a:spcAft>
                          <a:spcPts val="300"/>
                        </a:spcAft>
                      </a:pPr>
                      <a:r>
                        <a:rPr lang="fr-FR" sz="2000" b="1" dirty="0">
                          <a:solidFill>
                            <a:srgbClr val="FF0000"/>
                          </a:solidFill>
                          <a:effectLst/>
                          <a:latin typeface="Arial" panose="020B0604020202020204" pitchFamily="34" charset="0"/>
                          <a:cs typeface="Arial" panose="020B0604020202020204" pitchFamily="34" charset="0"/>
                        </a:rPr>
                        <a:t>Les espèces (pièces, billets)</a:t>
                      </a:r>
                      <a:endParaRPr lang="fr-FR"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tc>
                  <a:txBody>
                    <a:bodyPr/>
                    <a:lstStyle/>
                    <a:p>
                      <a:pPr algn="l">
                        <a:spcBef>
                          <a:spcPts val="300"/>
                        </a:spcBef>
                        <a:spcAft>
                          <a:spcPts val="300"/>
                        </a:spcAft>
                      </a:pPr>
                      <a:r>
                        <a:rPr lang="fr-FR" sz="2000" dirty="0">
                          <a:solidFill>
                            <a:schemeClr val="bg1"/>
                          </a:solidFill>
                          <a:effectLst/>
                          <a:latin typeface="Arial" panose="020B0604020202020204" pitchFamily="34" charset="0"/>
                          <a:cs typeface="Arial" panose="020B0604020202020204" pitchFamily="34" charset="0"/>
                        </a:rPr>
                        <a:t>Pour limiter les risques de fraude fiscale, les paiements en espèces sont limités à  1 000 € pour les commerçants : pas de limite pour les particuliers mais une facture est obligatoire pour les montants supérieurs à 1 500 €.</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extLst>
                  <a:ext uri="{0D108BD9-81ED-4DB2-BD59-A6C34878D82A}">
                    <a16:rowId xmlns:a16="http://schemas.microsoft.com/office/drawing/2014/main" val="1137833698"/>
                  </a:ext>
                </a:extLst>
              </a:tr>
            </a:tbl>
          </a:graphicData>
        </a:graphic>
      </p:graphicFrame>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287" y="3955032"/>
            <a:ext cx="3333750" cy="2381250"/>
          </a:xfrm>
          <a:prstGeom prst="rect">
            <a:avLst/>
          </a:prstGeom>
        </p:spPr>
      </p:pic>
    </p:spTree>
    <p:extLst>
      <p:ext uri="{BB962C8B-B14F-4D97-AF65-F5344CB8AC3E}">
        <p14:creationId xmlns:p14="http://schemas.microsoft.com/office/powerpoint/2010/main" val="1808473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8448"/>
            <a:ext cx="10160000"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1.3. Les moyens de règlements</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923487344"/>
              </p:ext>
            </p:extLst>
          </p:nvPr>
        </p:nvGraphicFramePr>
        <p:xfrm>
          <a:off x="169412" y="1964618"/>
          <a:ext cx="11493502" cy="4152900"/>
        </p:xfrm>
        <a:graphic>
          <a:graphicData uri="http://schemas.openxmlformats.org/drawingml/2006/table">
            <a:tbl>
              <a:tblPr firstRow="1" firstCol="1" bandRow="1">
                <a:tableStyleId>{5C22544A-7EE6-4342-B048-85BDC9FD1C3A}</a:tableStyleId>
              </a:tblPr>
              <a:tblGrid>
                <a:gridCol w="1571516">
                  <a:extLst>
                    <a:ext uri="{9D8B030D-6E8A-4147-A177-3AD203B41FA5}">
                      <a16:colId xmlns:a16="http://schemas.microsoft.com/office/drawing/2014/main" val="1552746200"/>
                    </a:ext>
                  </a:extLst>
                </a:gridCol>
                <a:gridCol w="9921986">
                  <a:extLst>
                    <a:ext uri="{9D8B030D-6E8A-4147-A177-3AD203B41FA5}">
                      <a16:colId xmlns:a16="http://schemas.microsoft.com/office/drawing/2014/main" val="3840809157"/>
                    </a:ext>
                  </a:extLst>
                </a:gridCol>
              </a:tblGrid>
              <a:tr h="3985674">
                <a:tc>
                  <a:txBody>
                    <a:bodyPr/>
                    <a:lstStyle/>
                    <a:p>
                      <a:pPr algn="ctr">
                        <a:spcBef>
                          <a:spcPts val="300"/>
                        </a:spcBef>
                        <a:spcAft>
                          <a:spcPts val="300"/>
                        </a:spcAft>
                      </a:pPr>
                      <a:r>
                        <a:rPr lang="fr-FR" sz="2400" dirty="0">
                          <a:solidFill>
                            <a:srgbClr val="FF0000"/>
                          </a:solidFill>
                          <a:effectLst/>
                          <a:latin typeface="Arial" panose="020B0604020202020204" pitchFamily="34" charset="0"/>
                          <a:cs typeface="Arial" panose="020B0604020202020204" pitchFamily="34" charset="0"/>
                        </a:rPr>
                        <a:t>Le </a:t>
                      </a:r>
                    </a:p>
                    <a:p>
                      <a:pPr algn="ctr">
                        <a:spcBef>
                          <a:spcPts val="300"/>
                        </a:spcBef>
                        <a:spcAft>
                          <a:spcPts val="300"/>
                        </a:spcAft>
                      </a:pPr>
                      <a:r>
                        <a:rPr lang="fr-FR" sz="2400" dirty="0">
                          <a:solidFill>
                            <a:srgbClr val="FF0000"/>
                          </a:solidFill>
                          <a:effectLst/>
                          <a:latin typeface="Arial" panose="020B0604020202020204" pitchFamily="34" charset="0"/>
                          <a:cs typeface="Arial" panose="020B0604020202020204" pitchFamily="34" charset="0"/>
                        </a:rPr>
                        <a:t>chèque</a:t>
                      </a:r>
                      <a:endParaRPr lang="fr-FR"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tc>
                  <a:txBody>
                    <a:bodyPr/>
                    <a:lstStyle/>
                    <a:p>
                      <a:pPr algn="l">
                        <a:spcBef>
                          <a:spcPts val="600"/>
                        </a:spcBef>
                        <a:spcAft>
                          <a:spcPts val="300"/>
                        </a:spcAft>
                      </a:pPr>
                      <a:r>
                        <a:rPr lang="fr-FR" sz="2000" b="0" dirty="0">
                          <a:solidFill>
                            <a:schemeClr val="bg1"/>
                          </a:solidFill>
                          <a:effectLst/>
                          <a:latin typeface="Arial" panose="020B0604020202020204" pitchFamily="34" charset="0"/>
                          <a:cs typeface="Arial" panose="020B0604020202020204" pitchFamily="34" charset="0"/>
                        </a:rPr>
                        <a:t>Titre par lequel un débiteur demande à sa banque de payer un montant à un bénéficiaire. Ce dernier dispose d’un an et 8 jours pour l’encaisser. </a:t>
                      </a:r>
                    </a:p>
                    <a:p>
                      <a:pPr algn="l">
                        <a:spcBef>
                          <a:spcPts val="600"/>
                        </a:spcBef>
                        <a:spcAft>
                          <a:spcPts val="300"/>
                        </a:spcAft>
                      </a:pPr>
                      <a:r>
                        <a:rPr lang="fr-FR" sz="2000" b="0" dirty="0">
                          <a:solidFill>
                            <a:schemeClr val="bg1"/>
                          </a:solidFill>
                          <a:effectLst/>
                          <a:latin typeface="Arial" panose="020B0604020202020204" pitchFamily="34" charset="0"/>
                          <a:cs typeface="Arial" panose="020B0604020202020204" pitchFamily="34" charset="0"/>
                        </a:rPr>
                        <a:t>L’émetteur du chèque peut demander de faire opposition en cas de perte, vol ou utilisation frauduleuse du chéquier, liquidation judiciaire du titulaire du compte.</a:t>
                      </a:r>
                    </a:p>
                    <a:p>
                      <a:pPr algn="l">
                        <a:spcBef>
                          <a:spcPts val="600"/>
                        </a:spcBef>
                        <a:spcAft>
                          <a:spcPts val="300"/>
                        </a:spcAft>
                      </a:pPr>
                      <a:r>
                        <a:rPr lang="fr-FR" sz="2000" b="0" dirty="0">
                          <a:solidFill>
                            <a:schemeClr val="bg1"/>
                          </a:solidFill>
                          <a:effectLst/>
                          <a:latin typeface="Arial" panose="020B0604020202020204" pitchFamily="34" charset="0"/>
                          <a:cs typeface="Arial" panose="020B0604020202020204" pitchFamily="34" charset="0"/>
                        </a:rPr>
                        <a:t>Pour sécuriser l’encaissement, le créancier peut réclamer une garantie :</a:t>
                      </a:r>
                    </a:p>
                    <a:p>
                      <a:pPr marL="342900" lvl="0" indent="-342900" algn="l" fontAlgn="base" hangingPunct="0">
                        <a:spcBef>
                          <a:spcPts val="0"/>
                        </a:spcBef>
                        <a:spcAft>
                          <a:spcPts val="300"/>
                        </a:spcAft>
                        <a:buFont typeface="Times New Roman" panose="02020603050405020304" pitchFamily="18" charset="0"/>
                        <a:buChar char="-"/>
                      </a:pPr>
                      <a:r>
                        <a:rPr lang="fr-FR" sz="2000" b="1" dirty="0">
                          <a:solidFill>
                            <a:schemeClr val="bg1"/>
                          </a:solidFill>
                          <a:effectLst/>
                          <a:latin typeface="Arial" panose="020B0604020202020204" pitchFamily="34" charset="0"/>
                          <a:cs typeface="Arial" panose="020B0604020202020204" pitchFamily="34" charset="0"/>
                        </a:rPr>
                        <a:t>Chèque certifié</a:t>
                      </a:r>
                      <a:r>
                        <a:rPr lang="fr-FR" sz="2000" b="0" dirty="0">
                          <a:solidFill>
                            <a:schemeClr val="bg1"/>
                          </a:solidFill>
                          <a:effectLst/>
                          <a:latin typeface="Arial" panose="020B0604020202020204" pitchFamily="34" charset="0"/>
                          <a:cs typeface="Arial" panose="020B0604020202020204" pitchFamily="34" charset="0"/>
                        </a:rPr>
                        <a:t> : la banque de l’émetteur atteste que le compte est provisionné et s’engage à bloquer la somme 8 jours à compter de la date de certification.</a:t>
                      </a:r>
                    </a:p>
                    <a:p>
                      <a:pPr marL="342900" lvl="0" indent="-342900" algn="l" fontAlgn="base" hangingPunct="0">
                        <a:spcBef>
                          <a:spcPts val="600"/>
                        </a:spcBef>
                        <a:spcAft>
                          <a:spcPts val="300"/>
                        </a:spcAft>
                        <a:buFont typeface="Times New Roman" panose="02020603050405020304" pitchFamily="18" charset="0"/>
                        <a:buChar char="-"/>
                      </a:pPr>
                      <a:r>
                        <a:rPr lang="fr-FR" sz="2000" b="1" dirty="0">
                          <a:solidFill>
                            <a:schemeClr val="bg1"/>
                          </a:solidFill>
                          <a:effectLst/>
                          <a:latin typeface="Arial" panose="020B0604020202020204" pitchFamily="34" charset="0"/>
                          <a:cs typeface="Arial" panose="020B0604020202020204" pitchFamily="34" charset="0"/>
                        </a:rPr>
                        <a:t>Chèque de banque</a:t>
                      </a:r>
                      <a:r>
                        <a:rPr lang="fr-FR" sz="2000" b="0" dirty="0">
                          <a:solidFill>
                            <a:schemeClr val="bg1"/>
                          </a:solidFill>
                          <a:effectLst/>
                          <a:latin typeface="Arial" panose="020B0604020202020204" pitchFamily="34" charset="0"/>
                          <a:cs typeface="Arial" panose="020B0604020202020204" pitchFamily="34" charset="0"/>
                        </a:rPr>
                        <a:t> : la somme est prélevée d’avance par la banque de l’émetteur, puis elle établit un chèque de règlement en son nom.</a:t>
                      </a:r>
                    </a:p>
                    <a:p>
                      <a:pPr algn="l">
                        <a:spcBef>
                          <a:spcPts val="600"/>
                        </a:spcBef>
                        <a:spcAft>
                          <a:spcPts val="300"/>
                        </a:spcAft>
                      </a:pPr>
                      <a:r>
                        <a:rPr lang="fr-FR" sz="2000" b="0" dirty="0">
                          <a:solidFill>
                            <a:schemeClr val="bg1"/>
                          </a:solidFill>
                          <a:effectLst/>
                          <a:latin typeface="Arial" panose="020B0604020202020204" pitchFamily="34" charset="0"/>
                          <a:cs typeface="Arial" panose="020B0604020202020204" pitchFamily="34" charset="0"/>
                        </a:rPr>
                        <a:t>L’encaissement des chèques est plus ou moins long selon la banque de l’émetteur. Ce moyen est parfois risqué du fait des vols de chéquiers et des comptes non approvisionnés.</a:t>
                      </a:r>
                      <a:endParaRPr lang="fr-FR"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tc>
                <a:extLst>
                  <a:ext uri="{0D108BD9-81ED-4DB2-BD59-A6C34878D82A}">
                    <a16:rowId xmlns:a16="http://schemas.microsoft.com/office/drawing/2014/main" val="2421910250"/>
                  </a:ext>
                </a:extLst>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117" y="120137"/>
            <a:ext cx="3704085" cy="1696528"/>
          </a:xfrm>
          <a:prstGeom prst="rect">
            <a:avLst/>
          </a:prstGeom>
        </p:spPr>
      </p:pic>
    </p:spTree>
    <p:extLst>
      <p:ext uri="{BB962C8B-B14F-4D97-AF65-F5344CB8AC3E}">
        <p14:creationId xmlns:p14="http://schemas.microsoft.com/office/powerpoint/2010/main" val="3433738203"/>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6651"/>
            <a:ext cx="10160000"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1.3. Les moyens de paiement</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81709644"/>
              </p:ext>
            </p:extLst>
          </p:nvPr>
        </p:nvGraphicFramePr>
        <p:xfrm>
          <a:off x="370936" y="1169549"/>
          <a:ext cx="11088114" cy="3928661"/>
        </p:xfrm>
        <a:graphic>
          <a:graphicData uri="http://schemas.openxmlformats.org/drawingml/2006/table">
            <a:tbl>
              <a:tblPr firstRow="1" firstCol="1" bandRow="1">
                <a:tableStyleId>{5C22544A-7EE6-4342-B048-85BDC9FD1C3A}</a:tableStyleId>
              </a:tblPr>
              <a:tblGrid>
                <a:gridCol w="1845707">
                  <a:extLst>
                    <a:ext uri="{9D8B030D-6E8A-4147-A177-3AD203B41FA5}">
                      <a16:colId xmlns:a16="http://schemas.microsoft.com/office/drawing/2014/main" val="1552746200"/>
                    </a:ext>
                  </a:extLst>
                </a:gridCol>
                <a:gridCol w="9242407">
                  <a:extLst>
                    <a:ext uri="{9D8B030D-6E8A-4147-A177-3AD203B41FA5}">
                      <a16:colId xmlns:a16="http://schemas.microsoft.com/office/drawing/2014/main" val="3840809157"/>
                    </a:ext>
                  </a:extLst>
                </a:gridCol>
              </a:tblGrid>
              <a:tr h="3928661">
                <a:tc>
                  <a:txBody>
                    <a:bodyPr/>
                    <a:lstStyle/>
                    <a:p>
                      <a:pPr algn="l">
                        <a:spcBef>
                          <a:spcPts val="0"/>
                        </a:spcBef>
                        <a:spcAft>
                          <a:spcPts val="0"/>
                        </a:spcAft>
                      </a:pPr>
                      <a:r>
                        <a:rPr lang="fr-FR" sz="2000" dirty="0">
                          <a:solidFill>
                            <a:srgbClr val="FF0000"/>
                          </a:solidFill>
                          <a:effectLst/>
                          <a:latin typeface="Arial" panose="020B0604020202020204" pitchFamily="34" charset="0"/>
                          <a:cs typeface="Arial" panose="020B0604020202020204" pitchFamily="34" charset="0"/>
                        </a:rPr>
                        <a:t>L’effet </a:t>
                      </a:r>
                    </a:p>
                    <a:p>
                      <a:pPr algn="l">
                        <a:spcBef>
                          <a:spcPts val="0"/>
                        </a:spcBef>
                        <a:spcAft>
                          <a:spcPts val="0"/>
                        </a:spcAft>
                      </a:pPr>
                      <a:r>
                        <a:rPr lang="fr-FR" sz="2000" dirty="0">
                          <a:solidFill>
                            <a:srgbClr val="FF0000"/>
                          </a:solidFill>
                          <a:effectLst/>
                          <a:latin typeface="Arial" panose="020B0604020202020204" pitchFamily="34" charset="0"/>
                          <a:cs typeface="Arial" panose="020B0604020202020204" pitchFamily="34" charset="0"/>
                        </a:rPr>
                        <a:t>de commerce </a:t>
                      </a:r>
                    </a:p>
                    <a:p>
                      <a:pPr algn="l">
                        <a:spcBef>
                          <a:spcPts val="0"/>
                        </a:spcBef>
                        <a:spcAft>
                          <a:spcPts val="0"/>
                        </a:spcAft>
                      </a:pPr>
                      <a:r>
                        <a:rPr lang="fr-FR" sz="2000" dirty="0">
                          <a:solidFill>
                            <a:srgbClr val="FF0000"/>
                          </a:solidFill>
                          <a:effectLst/>
                          <a:latin typeface="Arial" panose="020B0604020202020204" pitchFamily="34" charset="0"/>
                          <a:cs typeface="Arial" panose="020B0604020202020204" pitchFamily="34" charset="0"/>
                        </a:rPr>
                        <a:t>(ou traite</a:t>
                      </a:r>
                      <a:r>
                        <a:rPr lang="fr-FR" sz="2000" baseline="0" dirty="0">
                          <a:solidFill>
                            <a:srgbClr val="FF0000"/>
                          </a:solidFill>
                          <a:effectLst/>
                          <a:latin typeface="Arial" panose="020B0604020202020204" pitchFamily="34" charset="0"/>
                          <a:cs typeface="Arial" panose="020B0604020202020204" pitchFamily="34" charset="0"/>
                        </a:rPr>
                        <a:t> commerciale</a:t>
                      </a:r>
                      <a:r>
                        <a:rPr lang="fr-FR" sz="2000" dirty="0">
                          <a:solidFill>
                            <a:srgbClr val="FF0000"/>
                          </a:solidFill>
                          <a:effectLst/>
                          <a:latin typeface="Arial" panose="020B0604020202020204" pitchFamily="34" charset="0"/>
                          <a:cs typeface="Arial" panose="020B0604020202020204" pitchFamily="34" charset="0"/>
                        </a:rPr>
                        <a:t>)</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tc>
                  <a:txBody>
                    <a:bodyPr/>
                    <a:lstStyle/>
                    <a:p>
                      <a:pPr hangingPunct="0">
                        <a:spcBef>
                          <a:spcPts val="1200"/>
                        </a:spcBef>
                        <a:spcAft>
                          <a:spcPts val="300"/>
                        </a:spcAft>
                      </a:pPr>
                      <a:r>
                        <a:rPr lang="fr-FR" sz="2000" b="1" dirty="0">
                          <a:solidFill>
                            <a:schemeClr val="bg1"/>
                          </a:solidFill>
                          <a:effectLst/>
                          <a:latin typeface="Arial" panose="020B0604020202020204" pitchFamily="34" charset="0"/>
                          <a:cs typeface="Arial" panose="020B0604020202020204" pitchFamily="34" charset="0"/>
                        </a:rPr>
                        <a:t>L’effet de commerce </a:t>
                      </a:r>
                      <a:r>
                        <a:rPr lang="fr-FR" sz="2000" b="0" dirty="0">
                          <a:solidFill>
                            <a:schemeClr val="bg1"/>
                          </a:solidFill>
                          <a:effectLst/>
                          <a:latin typeface="Arial" panose="020B0604020202020204" pitchFamily="34" charset="0"/>
                          <a:cs typeface="Arial" panose="020B0604020202020204" pitchFamily="34" charset="0"/>
                        </a:rPr>
                        <a:t>(ou traite commerciale) est un titre qui matérialise une créance payable à une date d’échéance précise. Ce sont des titres de paiement à crédit qui sont utilisés lorsque le créancier accorde un délai de paiement.  </a:t>
                      </a:r>
                    </a:p>
                    <a:p>
                      <a:pPr algn="l">
                        <a:spcBef>
                          <a:spcPts val="600"/>
                        </a:spcBef>
                        <a:spcAft>
                          <a:spcPts val="0"/>
                        </a:spcAft>
                      </a:pPr>
                      <a:r>
                        <a:rPr lang="fr-FR" sz="2000" b="0" dirty="0">
                          <a:solidFill>
                            <a:schemeClr val="bg1"/>
                          </a:solidFill>
                          <a:effectLst/>
                          <a:latin typeface="Arial" panose="020B0604020202020204" pitchFamily="34" charset="0"/>
                          <a:cs typeface="Arial" panose="020B0604020202020204" pitchFamily="34" charset="0"/>
                        </a:rPr>
                        <a:t>On distingue deux catégories :</a:t>
                      </a:r>
                    </a:p>
                    <a:p>
                      <a:pPr marL="342900" lvl="0" indent="-342900" algn="l" fontAlgn="base" hangingPunct="0">
                        <a:spcBef>
                          <a:spcPts val="600"/>
                        </a:spcBef>
                        <a:spcAft>
                          <a:spcPts val="0"/>
                        </a:spcAft>
                        <a:buFont typeface="Times New Roman" panose="02020603050405020304" pitchFamily="18" charset="0"/>
                        <a:buChar char="-"/>
                      </a:pPr>
                      <a:r>
                        <a:rPr lang="fr-FR" sz="2000" b="0" dirty="0">
                          <a:solidFill>
                            <a:schemeClr val="bg1"/>
                          </a:solidFill>
                          <a:effectLst/>
                          <a:latin typeface="Arial" panose="020B0604020202020204" pitchFamily="34" charset="0"/>
                          <a:cs typeface="Arial" panose="020B0604020202020204" pitchFamily="34" charset="0"/>
                        </a:rPr>
                        <a:t>la </a:t>
                      </a:r>
                      <a:r>
                        <a:rPr lang="fr-FR" sz="2000" b="1" dirty="0">
                          <a:solidFill>
                            <a:schemeClr val="bg1"/>
                          </a:solidFill>
                          <a:effectLst/>
                          <a:latin typeface="Arial" panose="020B0604020202020204" pitchFamily="34" charset="0"/>
                          <a:cs typeface="Arial" panose="020B0604020202020204" pitchFamily="34" charset="0"/>
                        </a:rPr>
                        <a:t>lettre de change </a:t>
                      </a:r>
                      <a:r>
                        <a:rPr lang="fr-FR" sz="2000" b="0" dirty="0">
                          <a:solidFill>
                            <a:schemeClr val="bg1"/>
                          </a:solidFill>
                          <a:effectLst/>
                          <a:latin typeface="Arial" panose="020B0604020202020204" pitchFamily="34" charset="0"/>
                          <a:cs typeface="Arial" panose="020B0604020202020204" pitchFamily="34" charset="0"/>
                        </a:rPr>
                        <a:t>émise par le créancier (fournisseur) ;</a:t>
                      </a:r>
                    </a:p>
                    <a:p>
                      <a:pPr marL="342900" lvl="0" indent="-342900" algn="l" fontAlgn="base" hangingPunct="0">
                        <a:spcBef>
                          <a:spcPts val="600"/>
                        </a:spcBef>
                        <a:spcAft>
                          <a:spcPts val="300"/>
                        </a:spcAft>
                        <a:buFont typeface="Times New Roman" panose="02020603050405020304" pitchFamily="18" charset="0"/>
                        <a:buChar char="-"/>
                      </a:pPr>
                      <a:r>
                        <a:rPr lang="fr-FR" sz="2000" b="0" dirty="0">
                          <a:solidFill>
                            <a:schemeClr val="bg1"/>
                          </a:solidFill>
                          <a:effectLst/>
                          <a:latin typeface="Arial" panose="020B0604020202020204" pitchFamily="34" charset="0"/>
                          <a:cs typeface="Arial" panose="020B0604020202020204" pitchFamily="34" charset="0"/>
                        </a:rPr>
                        <a:t>le </a:t>
                      </a:r>
                      <a:r>
                        <a:rPr lang="fr-FR" sz="2000" b="1" dirty="0">
                          <a:solidFill>
                            <a:schemeClr val="bg1"/>
                          </a:solidFill>
                          <a:effectLst/>
                          <a:latin typeface="Arial" panose="020B0604020202020204" pitchFamily="34" charset="0"/>
                          <a:cs typeface="Arial" panose="020B0604020202020204" pitchFamily="34" charset="0"/>
                        </a:rPr>
                        <a:t>billet à ordre </a:t>
                      </a:r>
                      <a:r>
                        <a:rPr lang="fr-FR" sz="2000" b="0" dirty="0">
                          <a:solidFill>
                            <a:schemeClr val="bg1"/>
                          </a:solidFill>
                          <a:effectLst/>
                          <a:latin typeface="Arial" panose="020B0604020202020204" pitchFamily="34" charset="0"/>
                          <a:cs typeface="Arial" panose="020B0604020202020204" pitchFamily="34" charset="0"/>
                        </a:rPr>
                        <a:t>émis par le débiteur (client).</a:t>
                      </a:r>
                    </a:p>
                    <a:p>
                      <a:pPr algn="l">
                        <a:spcBef>
                          <a:spcPts val="1200"/>
                        </a:spcBef>
                        <a:spcAft>
                          <a:spcPts val="300"/>
                        </a:spcAft>
                      </a:pPr>
                      <a:r>
                        <a:rPr lang="fr-FR" sz="2000" b="0" dirty="0">
                          <a:solidFill>
                            <a:schemeClr val="bg1"/>
                          </a:solidFill>
                          <a:effectLst/>
                          <a:latin typeface="Arial" panose="020B0604020202020204" pitchFamily="34" charset="0"/>
                          <a:cs typeface="Arial" panose="020B0604020202020204" pitchFamily="34" charset="0"/>
                        </a:rPr>
                        <a:t>Les effets peuvent être conservés par le créancier jusqu’à encaissement à échéance ou être négociés auprès de sa banque pour obtenir des liquidités (escompte d’effets de commerce, cession loi Dailly, crédit de mobilisation des créances commerciales) ou auprès d’une société d’affacturage.</a:t>
                      </a:r>
                      <a:endParaRPr lang="fr-FR"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extLst>
                  <a:ext uri="{0D108BD9-81ED-4DB2-BD59-A6C34878D82A}">
                    <a16:rowId xmlns:a16="http://schemas.microsoft.com/office/drawing/2014/main" val="3049583209"/>
                  </a:ext>
                </a:extLst>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5350" y="5329946"/>
            <a:ext cx="2272821" cy="1381403"/>
          </a:xfrm>
          <a:prstGeom prst="rect">
            <a:avLst/>
          </a:prstGeom>
        </p:spPr>
      </p:pic>
    </p:spTree>
    <p:extLst>
      <p:ext uri="{BB962C8B-B14F-4D97-AF65-F5344CB8AC3E}">
        <p14:creationId xmlns:p14="http://schemas.microsoft.com/office/powerpoint/2010/main" val="326125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27"/>
            <a:ext cx="10160000"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1.3. Les moyens de paiement</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786961505"/>
              </p:ext>
            </p:extLst>
          </p:nvPr>
        </p:nvGraphicFramePr>
        <p:xfrm>
          <a:off x="543463" y="1288411"/>
          <a:ext cx="11102198" cy="2446826"/>
        </p:xfrm>
        <a:graphic>
          <a:graphicData uri="http://schemas.openxmlformats.org/drawingml/2006/table">
            <a:tbl>
              <a:tblPr firstRow="1" firstCol="1" bandRow="1">
                <a:tableStyleId>{5C22544A-7EE6-4342-B048-85BDC9FD1C3A}</a:tableStyleId>
              </a:tblPr>
              <a:tblGrid>
                <a:gridCol w="1159002">
                  <a:extLst>
                    <a:ext uri="{9D8B030D-6E8A-4147-A177-3AD203B41FA5}">
                      <a16:colId xmlns:a16="http://schemas.microsoft.com/office/drawing/2014/main" val="1552746200"/>
                    </a:ext>
                  </a:extLst>
                </a:gridCol>
                <a:gridCol w="9943196">
                  <a:extLst>
                    <a:ext uri="{9D8B030D-6E8A-4147-A177-3AD203B41FA5}">
                      <a16:colId xmlns:a16="http://schemas.microsoft.com/office/drawing/2014/main" val="3840809157"/>
                    </a:ext>
                  </a:extLst>
                </a:gridCol>
              </a:tblGrid>
              <a:tr h="2446826">
                <a:tc>
                  <a:txBody>
                    <a:bodyPr/>
                    <a:lstStyle/>
                    <a:p>
                      <a:pPr algn="l">
                        <a:spcBef>
                          <a:spcPts val="300"/>
                        </a:spcBef>
                        <a:spcAft>
                          <a:spcPts val="300"/>
                        </a:spcAft>
                      </a:pPr>
                      <a:r>
                        <a:rPr lang="fr-FR" sz="2000" dirty="0">
                          <a:solidFill>
                            <a:srgbClr val="FF0000"/>
                          </a:solidFill>
                          <a:effectLst/>
                          <a:latin typeface="Arial" panose="020B0604020202020204" pitchFamily="34" charset="0"/>
                          <a:cs typeface="Arial" panose="020B0604020202020204" pitchFamily="34" charset="0"/>
                        </a:rPr>
                        <a:t>La carte </a:t>
                      </a:r>
                    </a:p>
                    <a:p>
                      <a:pPr algn="l">
                        <a:spcBef>
                          <a:spcPts val="300"/>
                        </a:spcBef>
                        <a:spcAft>
                          <a:spcPts val="300"/>
                        </a:spcAft>
                      </a:pPr>
                      <a:r>
                        <a:rPr lang="fr-FR" sz="2000" dirty="0">
                          <a:solidFill>
                            <a:srgbClr val="FF0000"/>
                          </a:solidFill>
                          <a:effectLst/>
                          <a:latin typeface="Arial" panose="020B0604020202020204" pitchFamily="34" charset="0"/>
                          <a:cs typeface="Arial" panose="020B0604020202020204" pitchFamily="34" charset="0"/>
                        </a:rPr>
                        <a:t>bancaire</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tc>
                  <a:txBody>
                    <a:bodyPr/>
                    <a:lstStyle/>
                    <a:p>
                      <a:pPr algn="l">
                        <a:spcBef>
                          <a:spcPts val="1200"/>
                        </a:spcBef>
                        <a:spcAft>
                          <a:spcPts val="300"/>
                        </a:spcAft>
                      </a:pPr>
                      <a:r>
                        <a:rPr lang="fr-FR" sz="2000" b="0" dirty="0">
                          <a:solidFill>
                            <a:schemeClr val="bg1"/>
                          </a:solidFill>
                          <a:effectLst/>
                          <a:latin typeface="Arial" panose="020B0604020202020204" pitchFamily="34" charset="0"/>
                          <a:cs typeface="Arial" panose="020B0604020202020204" pitchFamily="34" charset="0"/>
                        </a:rPr>
                        <a:t>Il faut disposer d’un terminal de paiement électronique (TPE). </a:t>
                      </a:r>
                    </a:p>
                    <a:p>
                      <a:pPr algn="l">
                        <a:spcBef>
                          <a:spcPts val="1200"/>
                        </a:spcBef>
                        <a:spcAft>
                          <a:spcPts val="300"/>
                        </a:spcAft>
                      </a:pPr>
                      <a:r>
                        <a:rPr lang="fr-FR" sz="2000" b="0" dirty="0">
                          <a:solidFill>
                            <a:schemeClr val="bg1"/>
                          </a:solidFill>
                          <a:effectLst/>
                          <a:latin typeface="Arial" panose="020B0604020202020204" pitchFamily="34" charset="0"/>
                          <a:cs typeface="Arial" panose="020B0604020202020204" pitchFamily="34" charset="0"/>
                        </a:rPr>
                        <a:t>Ce moyen permet de limiter les impayés puisque le terminal contrôle automatiquement si la carte ne fait pas l’objet d’une opposition.</a:t>
                      </a:r>
                    </a:p>
                    <a:p>
                      <a:pPr algn="l">
                        <a:spcBef>
                          <a:spcPts val="1200"/>
                        </a:spcBef>
                        <a:spcAft>
                          <a:spcPts val="300"/>
                        </a:spcAft>
                      </a:pPr>
                      <a:r>
                        <a:rPr lang="fr-FR" sz="2000" b="0" dirty="0">
                          <a:solidFill>
                            <a:schemeClr val="bg1"/>
                          </a:solidFill>
                          <a:effectLst/>
                          <a:latin typeface="Arial" panose="020B0604020202020204" pitchFamily="34" charset="0"/>
                          <a:cs typeface="Arial" panose="020B0604020202020204" pitchFamily="34" charset="0"/>
                        </a:rPr>
                        <a:t>Mais ce moyen de paiement génère des frais : </a:t>
                      </a:r>
                      <a:r>
                        <a:rPr lang="fr-FR" sz="2000" b="0" i="1" dirty="0">
                          <a:solidFill>
                            <a:schemeClr val="bg1"/>
                          </a:solidFill>
                          <a:effectLst/>
                          <a:latin typeface="Arial" panose="020B0604020202020204" pitchFamily="34" charset="0"/>
                          <a:cs typeface="Arial" panose="020B0604020202020204" pitchFamily="34" charset="0"/>
                        </a:rPr>
                        <a:t>location du TPE, montant fixe par transaction de 0,15 €, frais proportionnels au montant de la transaction (environ 1 %) et frais téléphoniques vers les serveurs bancaires.</a:t>
                      </a:r>
                      <a:endParaRPr lang="fr-FR" sz="2000" b="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tc>
                <a:extLst>
                  <a:ext uri="{0D108BD9-81ED-4DB2-BD59-A6C34878D82A}">
                    <a16:rowId xmlns:a16="http://schemas.microsoft.com/office/drawing/2014/main" val="4061355274"/>
                  </a:ext>
                </a:extLst>
              </a:tr>
            </a:tbl>
          </a:graphicData>
        </a:graphic>
      </p:graphicFrame>
      <p:pic>
        <p:nvPicPr>
          <p:cNvPr id="5" name="Image 4" descr="Capture d’écran"/>
          <p:cNvPicPr>
            <a:picLocks noChangeAspect="1"/>
          </p:cNvPicPr>
          <p:nvPr/>
        </p:nvPicPr>
        <p:blipFill rotWithShape="1">
          <a:blip r:embed="rId2">
            <a:extLst>
              <a:ext uri="{28A0092B-C50C-407E-A947-70E740481C1C}">
                <a14:useLocalDpi xmlns:a14="http://schemas.microsoft.com/office/drawing/2010/main" val="0"/>
              </a:ext>
            </a:extLst>
          </a:blip>
          <a:srcRect t="5357"/>
          <a:stretch/>
        </p:blipFill>
        <p:spPr>
          <a:xfrm>
            <a:off x="3838754" y="3915654"/>
            <a:ext cx="4353974" cy="2682763"/>
          </a:xfrm>
          <a:prstGeom prst="rect">
            <a:avLst/>
          </a:prstGeom>
        </p:spPr>
      </p:pic>
    </p:spTree>
    <p:extLst>
      <p:ext uri="{BB962C8B-B14F-4D97-AF65-F5344CB8AC3E}">
        <p14:creationId xmlns:p14="http://schemas.microsoft.com/office/powerpoint/2010/main" val="22443137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 y="51375"/>
            <a:ext cx="10160000"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1.3. Les moyens de paiement</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276681079"/>
              </p:ext>
            </p:extLst>
          </p:nvPr>
        </p:nvGraphicFramePr>
        <p:xfrm>
          <a:off x="362310" y="1299254"/>
          <a:ext cx="11291977" cy="3733800"/>
        </p:xfrm>
        <a:graphic>
          <a:graphicData uri="http://schemas.openxmlformats.org/drawingml/2006/table">
            <a:tbl>
              <a:tblPr firstRow="1" firstCol="1" bandRow="1">
                <a:tableStyleId>{5C22544A-7EE6-4342-B048-85BDC9FD1C3A}</a:tableStyleId>
              </a:tblPr>
              <a:tblGrid>
                <a:gridCol w="2049570">
                  <a:extLst>
                    <a:ext uri="{9D8B030D-6E8A-4147-A177-3AD203B41FA5}">
                      <a16:colId xmlns:a16="http://schemas.microsoft.com/office/drawing/2014/main" val="1552746200"/>
                    </a:ext>
                  </a:extLst>
                </a:gridCol>
                <a:gridCol w="9242407">
                  <a:extLst>
                    <a:ext uri="{9D8B030D-6E8A-4147-A177-3AD203B41FA5}">
                      <a16:colId xmlns:a16="http://schemas.microsoft.com/office/drawing/2014/main" val="3840809157"/>
                    </a:ext>
                  </a:extLst>
                </a:gridCol>
              </a:tblGrid>
              <a:tr h="1081649">
                <a:tc>
                  <a:txBody>
                    <a:bodyPr/>
                    <a:lstStyle/>
                    <a:p>
                      <a:pPr algn="l">
                        <a:spcBef>
                          <a:spcPts val="300"/>
                        </a:spcBef>
                        <a:spcAft>
                          <a:spcPts val="300"/>
                        </a:spcAft>
                      </a:pPr>
                      <a:r>
                        <a:rPr lang="fr-FR" sz="2000" dirty="0">
                          <a:solidFill>
                            <a:srgbClr val="FF0000"/>
                          </a:solidFill>
                          <a:effectLst/>
                          <a:latin typeface="Arial" panose="020B0604020202020204" pitchFamily="34" charset="0"/>
                          <a:cs typeface="Arial" panose="020B0604020202020204" pitchFamily="34" charset="0"/>
                        </a:rPr>
                        <a:t>Le virement</a:t>
                      </a:r>
                    </a:p>
                    <a:p>
                      <a:pPr algn="l">
                        <a:spcBef>
                          <a:spcPts val="300"/>
                        </a:spcBef>
                        <a:spcAft>
                          <a:spcPts val="300"/>
                        </a:spcAft>
                      </a:pPr>
                      <a:r>
                        <a:rPr lang="fr-FR" sz="2000" dirty="0">
                          <a:solidFill>
                            <a:srgbClr val="FF0000"/>
                          </a:solidFill>
                          <a:effectLst/>
                          <a:latin typeface="Arial" panose="020B0604020202020204" pitchFamily="34" charset="0"/>
                          <a:cs typeface="Arial" panose="020B0604020202020204" pitchFamily="34" charset="0"/>
                        </a:rPr>
                        <a:t>Le prélèvement</a:t>
                      </a:r>
                    </a:p>
                    <a:p>
                      <a:pPr algn="l">
                        <a:spcBef>
                          <a:spcPts val="300"/>
                        </a:spcBef>
                        <a:spcAft>
                          <a:spcPts val="300"/>
                        </a:spcAft>
                      </a:pPr>
                      <a:r>
                        <a:rPr lang="fr-FR" sz="2000" dirty="0">
                          <a:solidFill>
                            <a:srgbClr val="FF0000"/>
                          </a:solidFill>
                          <a:effectLst/>
                          <a:latin typeface="Arial" panose="020B0604020202020204" pitchFamily="34" charset="0"/>
                          <a:cs typeface="Arial" panose="020B0604020202020204" pitchFamily="34" charset="0"/>
                        </a:rPr>
                        <a:t>Le TIP</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nchor="ctr"/>
                </a:tc>
                <a:tc>
                  <a:txBody>
                    <a:bodyPr/>
                    <a:lstStyle/>
                    <a:p>
                      <a:pPr algn="l">
                        <a:spcBef>
                          <a:spcPts val="1200"/>
                        </a:spcBef>
                        <a:spcAft>
                          <a:spcPts val="300"/>
                        </a:spcAft>
                      </a:pPr>
                      <a:r>
                        <a:rPr lang="fr-FR" sz="2000" b="0" dirty="0">
                          <a:solidFill>
                            <a:schemeClr val="bg1"/>
                          </a:solidFill>
                          <a:effectLst/>
                          <a:latin typeface="Arial" panose="020B0604020202020204" pitchFamily="34" charset="0"/>
                          <a:cs typeface="Arial" panose="020B0604020202020204" pitchFamily="34" charset="0"/>
                        </a:rPr>
                        <a:t>Le </a:t>
                      </a:r>
                      <a:r>
                        <a:rPr lang="fr-FR" sz="2000" b="1" dirty="0">
                          <a:solidFill>
                            <a:schemeClr val="bg1"/>
                          </a:solidFill>
                          <a:effectLst/>
                          <a:latin typeface="Arial" panose="020B0604020202020204" pitchFamily="34" charset="0"/>
                          <a:cs typeface="Arial" panose="020B0604020202020204" pitchFamily="34" charset="0"/>
                        </a:rPr>
                        <a:t>virement</a:t>
                      </a:r>
                      <a:r>
                        <a:rPr lang="fr-FR" sz="2000" b="0" dirty="0">
                          <a:solidFill>
                            <a:schemeClr val="bg1"/>
                          </a:solidFill>
                          <a:effectLst/>
                          <a:latin typeface="Arial" panose="020B0604020202020204" pitchFamily="34" charset="0"/>
                          <a:cs typeface="Arial" panose="020B0604020202020204" pitchFamily="34" charset="0"/>
                        </a:rPr>
                        <a:t> est un paiement de banque à banque. Il est émis par le débiteur (client) qui donne l’ordre à sa banque de virer une somme sur le compte du bénéficiaire (fournisseur) dont il a au préalable obtenu le RIB qui indique </a:t>
                      </a:r>
                      <a:r>
                        <a:rPr lang="fr-FR" sz="2000" b="0" i="0" u="none" strike="noStrike" kern="1200" baseline="0" dirty="0">
                          <a:solidFill>
                            <a:schemeClr val="bg1"/>
                          </a:solidFill>
                          <a:latin typeface="Arial" panose="020B0604020202020204" pitchFamily="34" charset="0"/>
                          <a:ea typeface="+mn-ea"/>
                          <a:cs typeface="Arial" panose="020B0604020202020204" pitchFamily="34" charset="0"/>
                        </a:rPr>
                        <a:t>le code IBAN du compte</a:t>
                      </a:r>
                      <a:r>
                        <a:rPr lang="fr-FR" sz="2000" b="0" dirty="0">
                          <a:solidFill>
                            <a:schemeClr val="bg1"/>
                          </a:solidFill>
                          <a:effectLst/>
                          <a:latin typeface="Arial" panose="020B0604020202020204" pitchFamily="34" charset="0"/>
                          <a:cs typeface="Arial" panose="020B0604020202020204" pitchFamily="34" charset="0"/>
                        </a:rPr>
                        <a:t>.</a:t>
                      </a:r>
                    </a:p>
                    <a:p>
                      <a:pPr algn="l">
                        <a:spcBef>
                          <a:spcPts val="1200"/>
                        </a:spcBef>
                        <a:spcAft>
                          <a:spcPts val="300"/>
                        </a:spcAft>
                      </a:pPr>
                      <a:r>
                        <a:rPr lang="fr-FR" sz="2000" b="0" dirty="0">
                          <a:solidFill>
                            <a:schemeClr val="bg1"/>
                          </a:solidFill>
                          <a:effectLst/>
                          <a:latin typeface="Arial" panose="020B0604020202020204" pitchFamily="34" charset="0"/>
                          <a:cs typeface="Arial" panose="020B0604020202020204" pitchFamily="34" charset="0"/>
                        </a:rPr>
                        <a:t>Le </a:t>
                      </a:r>
                      <a:r>
                        <a:rPr lang="fr-FR" sz="2000" b="1" dirty="0">
                          <a:solidFill>
                            <a:schemeClr val="bg1"/>
                          </a:solidFill>
                          <a:effectLst/>
                          <a:latin typeface="Arial" panose="020B0604020202020204" pitchFamily="34" charset="0"/>
                          <a:cs typeface="Arial" panose="020B0604020202020204" pitchFamily="34" charset="0"/>
                        </a:rPr>
                        <a:t>prélèvement</a:t>
                      </a:r>
                      <a:r>
                        <a:rPr lang="fr-FR" sz="2000" b="0" dirty="0">
                          <a:solidFill>
                            <a:schemeClr val="bg1"/>
                          </a:solidFill>
                          <a:effectLst/>
                          <a:latin typeface="Arial" panose="020B0604020202020204" pitchFamily="34" charset="0"/>
                          <a:cs typeface="Arial" panose="020B0604020202020204" pitchFamily="34" charset="0"/>
                        </a:rPr>
                        <a:t> est émis par le créancier (fournisseur) qui demande à sa banque de prélever un montant sur le compte du débiteur (client). Il faut pour cela l’autorisation du débiteur et un RIB. Pour se rémunérer, la banque prélève des commissions au bénéficiaire (fournisseur).</a:t>
                      </a:r>
                    </a:p>
                    <a:p>
                      <a:pPr algn="l">
                        <a:spcBef>
                          <a:spcPts val="1200"/>
                        </a:spcBef>
                        <a:spcAft>
                          <a:spcPts val="300"/>
                        </a:spcAft>
                      </a:pPr>
                      <a:r>
                        <a:rPr lang="fr-FR" sz="2000" b="0" dirty="0">
                          <a:solidFill>
                            <a:schemeClr val="bg1"/>
                          </a:solidFill>
                          <a:effectLst/>
                          <a:latin typeface="Arial" panose="020B0604020202020204" pitchFamily="34" charset="0"/>
                          <a:cs typeface="Arial" panose="020B0604020202020204" pitchFamily="34" charset="0"/>
                        </a:rPr>
                        <a:t>Le </a:t>
                      </a:r>
                      <a:r>
                        <a:rPr lang="fr-FR" sz="2000" b="1" dirty="0">
                          <a:solidFill>
                            <a:schemeClr val="bg1"/>
                          </a:solidFill>
                          <a:effectLst/>
                          <a:latin typeface="Arial" panose="020B0604020202020204" pitchFamily="34" charset="0"/>
                          <a:cs typeface="Arial" panose="020B0604020202020204" pitchFamily="34" charset="0"/>
                        </a:rPr>
                        <a:t>TIP</a:t>
                      </a:r>
                      <a:r>
                        <a:rPr lang="fr-FR" sz="2000" b="0" dirty="0">
                          <a:solidFill>
                            <a:schemeClr val="bg1"/>
                          </a:solidFill>
                          <a:effectLst/>
                          <a:latin typeface="Arial" panose="020B0604020202020204" pitchFamily="34" charset="0"/>
                          <a:cs typeface="Arial" panose="020B0604020202020204" pitchFamily="34" charset="0"/>
                        </a:rPr>
                        <a:t> (Titre Interbancaire de Paiement) est un prélèvement particulier ; il est fourni en même temps que la facture au client pour signature. Il permet d’accélérer les traitements administratifs et les encaissements.</a:t>
                      </a:r>
                      <a:endParaRPr lang="fr-FR"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4647" marR="34647" marT="0" marB="0"/>
                </a:tc>
                <a:extLst>
                  <a:ext uri="{0D108BD9-81ED-4DB2-BD59-A6C34878D82A}">
                    <a16:rowId xmlns:a16="http://schemas.microsoft.com/office/drawing/2014/main" val="221607859"/>
                  </a:ext>
                </a:extLst>
              </a:tr>
            </a:tbl>
          </a:graphicData>
        </a:graphic>
      </p:graphicFrame>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702" y="5224313"/>
            <a:ext cx="2460925" cy="1538078"/>
          </a:xfrm>
          <a:prstGeom prst="rect">
            <a:avLst/>
          </a:prstGeom>
        </p:spPr>
      </p:pic>
    </p:spTree>
    <p:extLst>
      <p:ext uri="{BB962C8B-B14F-4D97-AF65-F5344CB8AC3E}">
        <p14:creationId xmlns:p14="http://schemas.microsoft.com/office/powerpoint/2010/main" val="1070056862"/>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0160000"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1.4. </a:t>
            </a:r>
            <a:r>
              <a:rPr lang="fr-FR" sz="2800" b="1">
                <a:solidFill>
                  <a:srgbClr val="FFFF00"/>
                </a:solidFill>
                <a:latin typeface="Arial" panose="020B0604020202020204" pitchFamily="34" charset="0"/>
                <a:ea typeface="Calibri" panose="020F0502020204030204" pitchFamily="34" charset="0"/>
                <a:cs typeface="Times New Roman" panose="02020603050405020304" pitchFamily="18" charset="0"/>
              </a:rPr>
              <a:t>Les placements </a:t>
            </a: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bancaires</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42F788C5-CFE2-45CA-8BBA-6078C4A5595A}"/>
              </a:ext>
            </a:extLst>
          </p:cNvPr>
          <p:cNvGraphicFramePr>
            <a:graphicFrameLocks noGrp="1"/>
          </p:cNvGraphicFramePr>
          <p:nvPr>
            <p:extLst>
              <p:ext uri="{D42A27DB-BD31-4B8C-83A1-F6EECF244321}">
                <p14:modId xmlns:p14="http://schemas.microsoft.com/office/powerpoint/2010/main" val="4060633874"/>
              </p:ext>
            </p:extLst>
          </p:nvPr>
        </p:nvGraphicFramePr>
        <p:xfrm>
          <a:off x="567371" y="974937"/>
          <a:ext cx="10693295" cy="4689263"/>
        </p:xfrm>
        <a:graphic>
          <a:graphicData uri="http://schemas.openxmlformats.org/drawingml/2006/table">
            <a:tbl>
              <a:tblPr firstRow="1" firstCol="1" lastRow="1" lastCol="1" bandRow="1" bandCol="1">
                <a:tableStyleId>{3B4B98B0-60AC-42C2-AFA5-B58CD77FA1E5}</a:tableStyleId>
              </a:tblPr>
              <a:tblGrid>
                <a:gridCol w="1517335">
                  <a:extLst>
                    <a:ext uri="{9D8B030D-6E8A-4147-A177-3AD203B41FA5}">
                      <a16:colId xmlns:a16="http://schemas.microsoft.com/office/drawing/2014/main" val="3349004863"/>
                    </a:ext>
                  </a:extLst>
                </a:gridCol>
                <a:gridCol w="4565966">
                  <a:extLst>
                    <a:ext uri="{9D8B030D-6E8A-4147-A177-3AD203B41FA5}">
                      <a16:colId xmlns:a16="http://schemas.microsoft.com/office/drawing/2014/main" val="2028500130"/>
                    </a:ext>
                  </a:extLst>
                </a:gridCol>
                <a:gridCol w="4609994">
                  <a:extLst>
                    <a:ext uri="{9D8B030D-6E8A-4147-A177-3AD203B41FA5}">
                      <a16:colId xmlns:a16="http://schemas.microsoft.com/office/drawing/2014/main" val="3904360428"/>
                    </a:ext>
                  </a:extLst>
                </a:gridCol>
              </a:tblGrid>
              <a:tr h="1089424">
                <a:tc>
                  <a:txBody>
                    <a:bodyPr/>
                    <a:lstStyle/>
                    <a:p>
                      <a:pPr>
                        <a:spcBef>
                          <a:spcPts val="300"/>
                        </a:spcBef>
                        <a:spcAft>
                          <a:spcPts val="300"/>
                        </a:spcAft>
                      </a:pPr>
                      <a:r>
                        <a:rPr lang="fr-FR" sz="1600" dirty="0">
                          <a:effectLst/>
                          <a:latin typeface="Arial" panose="020B0604020202020204" pitchFamily="34" charset="0"/>
                          <a:cs typeface="Arial" panose="020B0604020202020204" pitchFamily="34" charset="0"/>
                        </a:rPr>
                        <a:t>Les dépôts à terme</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600" b="0" dirty="0">
                          <a:effectLst/>
                          <a:latin typeface="Arial" panose="020B0604020202020204" pitchFamily="34" charset="0"/>
                          <a:cs typeface="Arial" panose="020B0604020202020204" pitchFamily="34" charset="0"/>
                        </a:rPr>
                        <a:t>Il s’agit d’un compte bancaire, bloqué pendant une période convenue, minimum un mois et rémunéré à un taux donné.</a:t>
                      </a:r>
                      <a:endParaRPr lang="fr-FR"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600" b="1" dirty="0">
                          <a:effectLst/>
                          <a:latin typeface="Arial" panose="020B0604020202020204" pitchFamily="34" charset="0"/>
                          <a:cs typeface="Arial" panose="020B0604020202020204" pitchFamily="34" charset="0"/>
                        </a:rPr>
                        <a:t>Avantage</a:t>
                      </a:r>
                      <a:r>
                        <a:rPr lang="fr-FR" sz="1600" b="0" dirty="0">
                          <a:effectLst/>
                          <a:latin typeface="Arial" panose="020B0604020202020204" pitchFamily="34" charset="0"/>
                          <a:cs typeface="Arial" panose="020B0604020202020204" pitchFamily="34" charset="0"/>
                        </a:rPr>
                        <a:t> : L’entreprise récupère le capital et les intérêts à l’échéance.</a:t>
                      </a:r>
                    </a:p>
                    <a:p>
                      <a:pPr>
                        <a:spcBef>
                          <a:spcPts val="300"/>
                        </a:spcBef>
                        <a:spcAft>
                          <a:spcPts val="300"/>
                        </a:spcAft>
                      </a:pPr>
                      <a:r>
                        <a:rPr lang="fr-FR" sz="1600" b="1" dirty="0">
                          <a:effectLst/>
                          <a:latin typeface="Arial" panose="020B0604020202020204" pitchFamily="34" charset="0"/>
                          <a:cs typeface="Arial" panose="020B0604020202020204" pitchFamily="34" charset="0"/>
                        </a:rPr>
                        <a:t>Inconvénients</a:t>
                      </a:r>
                      <a:r>
                        <a:rPr lang="fr-FR" sz="1600" b="0" dirty="0">
                          <a:effectLst/>
                          <a:latin typeface="Arial" panose="020B0604020202020204" pitchFamily="34" charset="0"/>
                          <a:cs typeface="Arial" panose="020B0604020202020204" pitchFamily="34" charset="0"/>
                        </a:rPr>
                        <a:t> : Pénalité, si l’entreprise veut récupérer son capital avant l’échéance.</a:t>
                      </a:r>
                      <a:endParaRPr lang="fr-FR"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7581627"/>
                  </a:ext>
                </a:extLst>
              </a:tr>
              <a:tr h="1263102">
                <a:tc>
                  <a:txBody>
                    <a:bodyPr/>
                    <a:lstStyle/>
                    <a:p>
                      <a:pPr>
                        <a:spcBef>
                          <a:spcPts val="300"/>
                        </a:spcBef>
                        <a:spcAft>
                          <a:spcPts val="300"/>
                        </a:spcAft>
                      </a:pPr>
                      <a:r>
                        <a:rPr lang="fr-FR" sz="1600" dirty="0">
                          <a:effectLst/>
                          <a:latin typeface="Arial" panose="020B0604020202020204" pitchFamily="34" charset="0"/>
                          <a:cs typeface="Arial" panose="020B0604020202020204" pitchFamily="34" charset="0"/>
                        </a:rPr>
                        <a:t>Les billets de trésorerie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600" b="0" dirty="0">
                          <a:effectLst/>
                          <a:latin typeface="Arial" panose="020B0604020202020204" pitchFamily="34" charset="0"/>
                          <a:cs typeface="Arial" panose="020B0604020202020204" pitchFamily="34" charset="0"/>
                        </a:rPr>
                        <a:t>Billets émis par certaines sociétés qui ont besoin de liquidités pour une période courte. En échange, les banques avancent l’argent, puis elles les placent auprès d’entreprises qui ont un excédent de trésorerie. </a:t>
                      </a:r>
                      <a:endParaRPr lang="fr-FR"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600" b="1" dirty="0">
                          <a:effectLst/>
                          <a:latin typeface="Arial" panose="020B0604020202020204" pitchFamily="34" charset="0"/>
                          <a:cs typeface="Arial" panose="020B0604020202020204" pitchFamily="34" charset="0"/>
                        </a:rPr>
                        <a:t>Avantage</a:t>
                      </a:r>
                      <a:r>
                        <a:rPr lang="fr-FR" sz="1600" b="0" dirty="0">
                          <a:effectLst/>
                          <a:latin typeface="Arial" panose="020B0604020202020204" pitchFamily="34" charset="0"/>
                          <a:cs typeface="Arial" panose="020B0604020202020204" pitchFamily="34" charset="0"/>
                        </a:rPr>
                        <a:t> : l’entreprise perçoit les intérêts d’avance.</a:t>
                      </a:r>
                      <a:endParaRPr lang="fr-FR"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79482291"/>
                  </a:ext>
                </a:extLst>
              </a:tr>
              <a:tr h="2336737">
                <a:tc>
                  <a:txBody>
                    <a:bodyPr/>
                    <a:lstStyle/>
                    <a:p>
                      <a:pPr>
                        <a:spcBef>
                          <a:spcPts val="600"/>
                        </a:spcBef>
                        <a:spcAft>
                          <a:spcPts val="0"/>
                        </a:spcAft>
                      </a:pPr>
                      <a:r>
                        <a:rPr lang="fr-FR" sz="1600" dirty="0">
                          <a:effectLst/>
                          <a:latin typeface="Arial" panose="020B0604020202020204" pitchFamily="34" charset="0"/>
                          <a:cs typeface="Arial" panose="020B0604020202020204" pitchFamily="34" charset="0"/>
                        </a:rPr>
                        <a:t>SICAV et FCP</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600"/>
                        </a:spcBef>
                        <a:spcAft>
                          <a:spcPts val="600"/>
                        </a:spcAft>
                      </a:pPr>
                      <a:r>
                        <a:rPr lang="fr-FR" sz="1600" b="0" dirty="0">
                          <a:effectLst/>
                          <a:latin typeface="Arial" panose="020B0604020202020204" pitchFamily="34" charset="0"/>
                          <a:cs typeface="Arial" panose="020B0604020202020204" pitchFamily="34" charset="0"/>
                        </a:rPr>
                        <a:t>Achats de SICAV : Ce sont des sociétés anonymes à capital variable qui peuvent faire appel public à l’épargne.</a:t>
                      </a:r>
                    </a:p>
                    <a:p>
                      <a:pPr>
                        <a:spcBef>
                          <a:spcPts val="600"/>
                        </a:spcBef>
                        <a:spcAft>
                          <a:spcPts val="600"/>
                        </a:spcAft>
                      </a:pPr>
                      <a:r>
                        <a:rPr lang="fr-FR" sz="1600" b="0" dirty="0">
                          <a:effectLst/>
                          <a:latin typeface="Arial" panose="020B0604020202020204" pitchFamily="34" charset="0"/>
                          <a:cs typeface="Arial" panose="020B0604020202020204" pitchFamily="34" charset="0"/>
                        </a:rPr>
                        <a:t>Ces organismes placent les fonds apportés par les souscripteurs dans un portefeuille de valeurs mobilières (actions, obligations…)</a:t>
                      </a:r>
                      <a:endParaRPr lang="fr-FR"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600" b="1" dirty="0">
                          <a:effectLst/>
                          <a:latin typeface="Arial" panose="020B0604020202020204" pitchFamily="34" charset="0"/>
                          <a:cs typeface="Arial" panose="020B0604020202020204" pitchFamily="34" charset="0"/>
                        </a:rPr>
                        <a:t>Avantages</a:t>
                      </a:r>
                      <a:r>
                        <a:rPr lang="fr-FR" sz="1600" b="0" dirty="0">
                          <a:effectLst/>
                          <a:latin typeface="Arial" panose="020B0604020202020204" pitchFamily="34" charset="0"/>
                          <a:cs typeface="Arial" panose="020B0604020202020204" pitchFamily="34" charset="0"/>
                        </a:rPr>
                        <a:t> : l’entreprise limite le risque, puisqu’elle achète une partie d’un portefeuille de titres diversifié. La gestion du portefeuille de titres est réalisée par des professionnels.</a:t>
                      </a:r>
                    </a:p>
                    <a:p>
                      <a:pPr fontAlgn="base" hangingPunct="0">
                        <a:spcBef>
                          <a:spcPts val="300"/>
                        </a:spcBef>
                        <a:spcAft>
                          <a:spcPts val="300"/>
                        </a:spcAft>
                      </a:pPr>
                      <a:r>
                        <a:rPr lang="fr-FR" sz="1600" b="0" dirty="0">
                          <a:effectLst/>
                          <a:latin typeface="Arial" panose="020B0604020202020204" pitchFamily="34" charset="0"/>
                          <a:cs typeface="Arial" panose="020B0604020202020204" pitchFamily="34" charset="0"/>
                        </a:rPr>
                        <a:t>Liquidité : les titres de SICAV et les parts de FCP peuvent être cédés à tout moment.</a:t>
                      </a:r>
                    </a:p>
                    <a:p>
                      <a:pPr>
                        <a:spcBef>
                          <a:spcPts val="300"/>
                        </a:spcBef>
                        <a:spcAft>
                          <a:spcPts val="300"/>
                        </a:spcAft>
                      </a:pPr>
                      <a:r>
                        <a:rPr lang="fr-FR" sz="1600" b="1" dirty="0">
                          <a:effectLst/>
                          <a:latin typeface="Arial" panose="020B0604020202020204" pitchFamily="34" charset="0"/>
                          <a:cs typeface="Arial" panose="020B0604020202020204" pitchFamily="34" charset="0"/>
                        </a:rPr>
                        <a:t>Inconvénients</a:t>
                      </a:r>
                      <a:r>
                        <a:rPr lang="fr-FR" sz="1600" b="0" dirty="0">
                          <a:effectLst/>
                          <a:latin typeface="Arial" panose="020B0604020202020204" pitchFamily="34" charset="0"/>
                          <a:cs typeface="Arial" panose="020B0604020202020204" pitchFamily="34" charset="0"/>
                        </a:rPr>
                        <a:t> : Coût de gestion assez élevé.</a:t>
                      </a:r>
                      <a:endParaRPr lang="fr-FR"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1526410"/>
                  </a:ext>
                </a:extLst>
              </a:tr>
            </a:tbl>
          </a:graphicData>
        </a:graphic>
      </p:graphicFrame>
    </p:spTree>
    <p:extLst>
      <p:ext uri="{BB962C8B-B14F-4D97-AF65-F5344CB8AC3E}">
        <p14:creationId xmlns:p14="http://schemas.microsoft.com/office/powerpoint/2010/main" val="425900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TC104033921[[fn=Damas]]</Template>
  <TotalTime>326</TotalTime>
  <Words>1209</Words>
  <Application>Microsoft Office PowerPoint</Application>
  <PresentationFormat>Grand écran</PresentationFormat>
  <Paragraphs>79</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Bookman Old Style</vt:lpstr>
      <vt:lpstr>Calibri</vt:lpstr>
      <vt:lpstr>Rockwell</vt:lpstr>
      <vt:lpstr>Symbol</vt:lpstr>
      <vt:lpstr>Times New Roman</vt:lpstr>
      <vt:lpstr>Damask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Terrier</dc:creator>
  <cp:lastModifiedBy>Claude Terrier</cp:lastModifiedBy>
  <cp:revision>28</cp:revision>
  <dcterms:created xsi:type="dcterms:W3CDTF">2014-06-17T06:47:14Z</dcterms:created>
  <dcterms:modified xsi:type="dcterms:W3CDTF">2019-11-24T13:12:55Z</dcterms:modified>
</cp:coreProperties>
</file>