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5B48A6-A982-4D01-9D04-3854FBB200A7}" type="doc">
      <dgm:prSet loTypeId="urn:microsoft.com/office/officeart/2005/8/layout/radial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9C5BBC2A-96F0-4EB6-85BE-E4794F60E0CA}">
      <dgm:prSet phldrT="[Texte]" custT="1"/>
      <dgm:spPr/>
      <dgm:t>
        <a:bodyPr/>
        <a:lstStyle/>
        <a:p>
          <a:r>
            <a:rPr lang="fr-FR" sz="1400">
              <a:latin typeface="Arial" panose="020B0604020202020204" pitchFamily="34" charset="0"/>
              <a:cs typeface="Arial" panose="020B0604020202020204" pitchFamily="34" charset="0"/>
            </a:rPr>
            <a:t>Banque</a:t>
          </a:r>
        </a:p>
      </dgm:t>
    </dgm:pt>
    <dgm:pt modelId="{A6172A4D-DB50-45BD-A071-AFE26E22C436}" type="parTrans" cxnId="{F8D874DB-64BF-47E3-876F-219A003AE7CA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3DFB80-FAD4-428A-82C8-1ED3626A07AE}" type="sibTrans" cxnId="{F8D874DB-64BF-47E3-876F-219A003AE7CA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0FBAA2-51F8-4355-B8BB-84908878B373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Soutien le développement et  les investissements</a:t>
          </a:r>
        </a:p>
      </dgm:t>
    </dgm:pt>
    <dgm:pt modelId="{BDE886BE-F657-4063-973C-6D85F13A57F8}" type="parTrans" cxnId="{FEDF3DA0-160B-4219-81DC-3DE873151543}">
      <dgm:prSet custT="1"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310565-8718-404D-8A28-F21ABF4E0C85}" type="sibTrans" cxnId="{FEDF3DA0-160B-4219-81DC-3DE873151543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36AB09-55FA-41DD-A168-4A962AF0E715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Gére les flux monétaires</a:t>
          </a:r>
        </a:p>
      </dgm:t>
    </dgm:pt>
    <dgm:pt modelId="{6CA0A55F-78CA-44B9-B4CB-E2EFF6F6E062}" type="parTrans" cxnId="{B9996072-B741-403F-B832-0D2A1418DE79}">
      <dgm:prSet custT="1"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F466C1-1E29-4E1A-9EDC-6D2851719297}" type="sibTrans" cxnId="{B9996072-B741-403F-B832-0D2A1418DE79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D9B133-DB98-493E-BEDA-1A0ECBA09A26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Soutien l'entreprise en cas de difficultés</a:t>
          </a:r>
        </a:p>
      </dgm:t>
    </dgm:pt>
    <dgm:pt modelId="{41DAE884-0631-4210-BAFE-F5B3BBA683CD}" type="parTrans" cxnId="{085581BD-4EEE-4C43-BEA0-8D96F85CF4BD}">
      <dgm:prSet custT="1"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738F61-1D50-49BB-BE2D-E31C606E154B}" type="sibTrans" cxnId="{085581BD-4EEE-4C43-BEA0-8D96F85CF4BD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E3D490-E266-4B61-9A17-3774D2F81FF4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Assiste les gérant dans leurs choix stratégiques</a:t>
          </a:r>
        </a:p>
      </dgm:t>
    </dgm:pt>
    <dgm:pt modelId="{E4E79013-54DA-4DA6-91FC-20C95EB80F43}" type="parTrans" cxnId="{BB0F04F4-335E-4B08-AC2E-730A4EF78E18}">
      <dgm:prSet custT="1"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795576-7A98-4A15-834F-E8395A773601}" type="sibTrans" cxnId="{BB0F04F4-335E-4B08-AC2E-730A4EF78E18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3B289C-8FA4-423A-85A5-EBDA736B938D}" type="pres">
      <dgm:prSet presAssocID="{385B48A6-A982-4D01-9D04-3854FBB200A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F7C3831-DE35-4A7E-8B92-9EE920AE1C0D}" type="pres">
      <dgm:prSet presAssocID="{9C5BBC2A-96F0-4EB6-85BE-E4794F60E0CA}" presName="centerShape" presStyleLbl="node0" presStyleIdx="0" presStyleCnt="1"/>
      <dgm:spPr/>
    </dgm:pt>
    <dgm:pt modelId="{5E880AB1-1D69-4DC1-96B5-4CDC0940C00C}" type="pres">
      <dgm:prSet presAssocID="{BDE886BE-F657-4063-973C-6D85F13A57F8}" presName="Name9" presStyleLbl="parChTrans1D2" presStyleIdx="0" presStyleCnt="4"/>
      <dgm:spPr/>
    </dgm:pt>
    <dgm:pt modelId="{896EE0F3-70D1-4798-84B2-F57991666D9B}" type="pres">
      <dgm:prSet presAssocID="{BDE886BE-F657-4063-973C-6D85F13A57F8}" presName="connTx" presStyleLbl="parChTrans1D2" presStyleIdx="0" presStyleCnt="4"/>
      <dgm:spPr/>
    </dgm:pt>
    <dgm:pt modelId="{FC252B47-9422-4771-902E-21DC4FDC6B10}" type="pres">
      <dgm:prSet presAssocID="{8E0FBAA2-51F8-4355-B8BB-84908878B373}" presName="node" presStyleLbl="node1" presStyleIdx="0" presStyleCnt="4" custScaleX="142282" custRadScaleRad="96022">
        <dgm:presLayoutVars>
          <dgm:bulletEnabled val="1"/>
        </dgm:presLayoutVars>
      </dgm:prSet>
      <dgm:spPr>
        <a:prstGeom prst="roundRect">
          <a:avLst/>
        </a:prstGeom>
      </dgm:spPr>
    </dgm:pt>
    <dgm:pt modelId="{2ECA5E62-F023-4F4F-87BF-0DB0ADE494E7}" type="pres">
      <dgm:prSet presAssocID="{6CA0A55F-78CA-44B9-B4CB-E2EFF6F6E062}" presName="Name9" presStyleLbl="parChTrans1D2" presStyleIdx="1" presStyleCnt="4"/>
      <dgm:spPr/>
    </dgm:pt>
    <dgm:pt modelId="{E1A30CEC-2C2E-4424-902F-4685FB73B739}" type="pres">
      <dgm:prSet presAssocID="{6CA0A55F-78CA-44B9-B4CB-E2EFF6F6E062}" presName="connTx" presStyleLbl="parChTrans1D2" presStyleIdx="1" presStyleCnt="4"/>
      <dgm:spPr/>
    </dgm:pt>
    <dgm:pt modelId="{98929546-3D95-48CD-BA2E-83917689164A}" type="pres">
      <dgm:prSet presAssocID="{2D36AB09-55FA-41DD-A168-4A962AF0E715}" presName="node" presStyleLbl="node1" presStyleIdx="1" presStyleCnt="4" custScaleX="138172" custRadScaleRad="100018" custRadScaleInc="2434">
        <dgm:presLayoutVars>
          <dgm:bulletEnabled val="1"/>
        </dgm:presLayoutVars>
      </dgm:prSet>
      <dgm:spPr>
        <a:prstGeom prst="roundRect">
          <a:avLst/>
        </a:prstGeom>
      </dgm:spPr>
    </dgm:pt>
    <dgm:pt modelId="{4089A7D8-1945-4FAE-9DF8-75519D7EDD16}" type="pres">
      <dgm:prSet presAssocID="{41DAE884-0631-4210-BAFE-F5B3BBA683CD}" presName="Name9" presStyleLbl="parChTrans1D2" presStyleIdx="2" presStyleCnt="4"/>
      <dgm:spPr/>
    </dgm:pt>
    <dgm:pt modelId="{9323AB46-7893-4C54-B11A-4C2BF1A502A7}" type="pres">
      <dgm:prSet presAssocID="{41DAE884-0631-4210-BAFE-F5B3BBA683CD}" presName="connTx" presStyleLbl="parChTrans1D2" presStyleIdx="2" presStyleCnt="4"/>
      <dgm:spPr/>
    </dgm:pt>
    <dgm:pt modelId="{1817CAA7-B68E-4273-9608-3170571DC66D}" type="pres">
      <dgm:prSet presAssocID="{F1D9B133-DB98-493E-BEDA-1A0ECBA09A26}" presName="node" presStyleLbl="node1" presStyleIdx="2" presStyleCnt="4" custScaleX="138172">
        <dgm:presLayoutVars>
          <dgm:bulletEnabled val="1"/>
        </dgm:presLayoutVars>
      </dgm:prSet>
      <dgm:spPr>
        <a:prstGeom prst="roundRect">
          <a:avLst/>
        </a:prstGeom>
      </dgm:spPr>
    </dgm:pt>
    <dgm:pt modelId="{E25E7A05-A218-4075-BD30-605266BAC30D}" type="pres">
      <dgm:prSet presAssocID="{E4E79013-54DA-4DA6-91FC-20C95EB80F43}" presName="Name9" presStyleLbl="parChTrans1D2" presStyleIdx="3" presStyleCnt="4"/>
      <dgm:spPr/>
    </dgm:pt>
    <dgm:pt modelId="{87C29DE3-901E-43D4-9EE9-C1CE8A0EDE0B}" type="pres">
      <dgm:prSet presAssocID="{E4E79013-54DA-4DA6-91FC-20C95EB80F43}" presName="connTx" presStyleLbl="parChTrans1D2" presStyleIdx="3" presStyleCnt="4"/>
      <dgm:spPr/>
    </dgm:pt>
    <dgm:pt modelId="{CB2BF170-3119-445B-914C-E881FB178189}" type="pres">
      <dgm:prSet presAssocID="{75E3D490-E266-4B61-9A17-3774D2F81FF4}" presName="node" presStyleLbl="node1" presStyleIdx="3" presStyleCnt="4" custScaleX="138172" custRadScaleRad="100043" custRadScaleInc="-3749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1B0BF70D-17C5-4989-A249-0C8B02BCDC1D}" type="presOf" srcId="{41DAE884-0631-4210-BAFE-F5B3BBA683CD}" destId="{4089A7D8-1945-4FAE-9DF8-75519D7EDD16}" srcOrd="0" destOrd="0" presId="urn:microsoft.com/office/officeart/2005/8/layout/radial1"/>
    <dgm:cxn modelId="{C9AEC80E-DF1E-4E7F-B3A9-82C7AE48E614}" type="presOf" srcId="{E4E79013-54DA-4DA6-91FC-20C95EB80F43}" destId="{E25E7A05-A218-4075-BD30-605266BAC30D}" srcOrd="0" destOrd="0" presId="urn:microsoft.com/office/officeart/2005/8/layout/radial1"/>
    <dgm:cxn modelId="{8CB20E1D-F024-49A9-BD79-D4CB5BC7A477}" type="presOf" srcId="{385B48A6-A982-4D01-9D04-3854FBB200A7}" destId="{CD3B289C-8FA4-423A-85A5-EBDA736B938D}" srcOrd="0" destOrd="0" presId="urn:microsoft.com/office/officeart/2005/8/layout/radial1"/>
    <dgm:cxn modelId="{50BACC2D-45C9-42C0-963E-0D00050205C7}" type="presOf" srcId="{2D36AB09-55FA-41DD-A168-4A962AF0E715}" destId="{98929546-3D95-48CD-BA2E-83917689164A}" srcOrd="0" destOrd="0" presId="urn:microsoft.com/office/officeart/2005/8/layout/radial1"/>
    <dgm:cxn modelId="{FBE21747-BFB1-4BA1-A657-A35AD6892D61}" type="presOf" srcId="{9C5BBC2A-96F0-4EB6-85BE-E4794F60E0CA}" destId="{2F7C3831-DE35-4A7E-8B92-9EE920AE1C0D}" srcOrd="0" destOrd="0" presId="urn:microsoft.com/office/officeart/2005/8/layout/radial1"/>
    <dgm:cxn modelId="{2E78DE48-8FCD-458C-B068-CFCB6FF6FBF1}" type="presOf" srcId="{BDE886BE-F657-4063-973C-6D85F13A57F8}" destId="{5E880AB1-1D69-4DC1-96B5-4CDC0940C00C}" srcOrd="0" destOrd="0" presId="urn:microsoft.com/office/officeart/2005/8/layout/radial1"/>
    <dgm:cxn modelId="{92874369-23FA-47C5-B57C-6F73377C52A2}" type="presOf" srcId="{41DAE884-0631-4210-BAFE-F5B3BBA683CD}" destId="{9323AB46-7893-4C54-B11A-4C2BF1A502A7}" srcOrd="1" destOrd="0" presId="urn:microsoft.com/office/officeart/2005/8/layout/radial1"/>
    <dgm:cxn modelId="{3A098E49-33BD-4F93-8EAB-CD2E8BC0756F}" type="presOf" srcId="{75E3D490-E266-4B61-9A17-3774D2F81FF4}" destId="{CB2BF170-3119-445B-914C-E881FB178189}" srcOrd="0" destOrd="0" presId="urn:microsoft.com/office/officeart/2005/8/layout/radial1"/>
    <dgm:cxn modelId="{1E948A4A-9E2B-4B79-B1C4-8E00C4FA97BF}" type="presOf" srcId="{BDE886BE-F657-4063-973C-6D85F13A57F8}" destId="{896EE0F3-70D1-4798-84B2-F57991666D9B}" srcOrd="1" destOrd="0" presId="urn:microsoft.com/office/officeart/2005/8/layout/radial1"/>
    <dgm:cxn modelId="{B9996072-B741-403F-B832-0D2A1418DE79}" srcId="{9C5BBC2A-96F0-4EB6-85BE-E4794F60E0CA}" destId="{2D36AB09-55FA-41DD-A168-4A962AF0E715}" srcOrd="1" destOrd="0" parTransId="{6CA0A55F-78CA-44B9-B4CB-E2EFF6F6E062}" sibTransId="{BEF466C1-1E29-4E1A-9EDC-6D2851719297}"/>
    <dgm:cxn modelId="{54154F81-4E97-4C9B-BA53-ECB797169402}" type="presOf" srcId="{6CA0A55F-78CA-44B9-B4CB-E2EFF6F6E062}" destId="{E1A30CEC-2C2E-4424-902F-4685FB73B739}" srcOrd="1" destOrd="0" presId="urn:microsoft.com/office/officeart/2005/8/layout/radial1"/>
    <dgm:cxn modelId="{8017A985-3241-4B4A-895D-143F6E10D3DD}" type="presOf" srcId="{E4E79013-54DA-4DA6-91FC-20C95EB80F43}" destId="{87C29DE3-901E-43D4-9EE9-C1CE8A0EDE0B}" srcOrd="1" destOrd="0" presId="urn:microsoft.com/office/officeart/2005/8/layout/radial1"/>
    <dgm:cxn modelId="{5E20409E-2D23-486F-84F0-B07736B22D07}" type="presOf" srcId="{6CA0A55F-78CA-44B9-B4CB-E2EFF6F6E062}" destId="{2ECA5E62-F023-4F4F-87BF-0DB0ADE494E7}" srcOrd="0" destOrd="0" presId="urn:microsoft.com/office/officeart/2005/8/layout/radial1"/>
    <dgm:cxn modelId="{FEDF3DA0-160B-4219-81DC-3DE873151543}" srcId="{9C5BBC2A-96F0-4EB6-85BE-E4794F60E0CA}" destId="{8E0FBAA2-51F8-4355-B8BB-84908878B373}" srcOrd="0" destOrd="0" parTransId="{BDE886BE-F657-4063-973C-6D85F13A57F8}" sibTransId="{CE310565-8718-404D-8A28-F21ABF4E0C85}"/>
    <dgm:cxn modelId="{5227ADB2-3AB8-4C3A-AE61-3BAD5AF5DD65}" type="presOf" srcId="{8E0FBAA2-51F8-4355-B8BB-84908878B373}" destId="{FC252B47-9422-4771-902E-21DC4FDC6B10}" srcOrd="0" destOrd="0" presId="urn:microsoft.com/office/officeart/2005/8/layout/radial1"/>
    <dgm:cxn modelId="{085581BD-4EEE-4C43-BEA0-8D96F85CF4BD}" srcId="{9C5BBC2A-96F0-4EB6-85BE-E4794F60E0CA}" destId="{F1D9B133-DB98-493E-BEDA-1A0ECBA09A26}" srcOrd="2" destOrd="0" parTransId="{41DAE884-0631-4210-BAFE-F5B3BBA683CD}" sibTransId="{78738F61-1D50-49BB-BE2D-E31C606E154B}"/>
    <dgm:cxn modelId="{F8D874DB-64BF-47E3-876F-219A003AE7CA}" srcId="{385B48A6-A982-4D01-9D04-3854FBB200A7}" destId="{9C5BBC2A-96F0-4EB6-85BE-E4794F60E0CA}" srcOrd="0" destOrd="0" parTransId="{A6172A4D-DB50-45BD-A071-AFE26E22C436}" sibTransId="{3C3DFB80-FAD4-428A-82C8-1ED3626A07AE}"/>
    <dgm:cxn modelId="{A3BAF8E7-72D4-487F-B253-77DDE93A71BC}" type="presOf" srcId="{F1D9B133-DB98-493E-BEDA-1A0ECBA09A26}" destId="{1817CAA7-B68E-4273-9608-3170571DC66D}" srcOrd="0" destOrd="0" presId="urn:microsoft.com/office/officeart/2005/8/layout/radial1"/>
    <dgm:cxn modelId="{BB0F04F4-335E-4B08-AC2E-730A4EF78E18}" srcId="{9C5BBC2A-96F0-4EB6-85BE-E4794F60E0CA}" destId="{75E3D490-E266-4B61-9A17-3774D2F81FF4}" srcOrd="3" destOrd="0" parTransId="{E4E79013-54DA-4DA6-91FC-20C95EB80F43}" sibTransId="{59795576-7A98-4A15-834F-E8395A773601}"/>
    <dgm:cxn modelId="{863FBA58-8B5C-4187-902E-8FA91C7F7009}" type="presParOf" srcId="{CD3B289C-8FA4-423A-85A5-EBDA736B938D}" destId="{2F7C3831-DE35-4A7E-8B92-9EE920AE1C0D}" srcOrd="0" destOrd="0" presId="urn:microsoft.com/office/officeart/2005/8/layout/radial1"/>
    <dgm:cxn modelId="{FA8E8D76-5567-45F6-8075-1ECC4DEF42F3}" type="presParOf" srcId="{CD3B289C-8FA4-423A-85A5-EBDA736B938D}" destId="{5E880AB1-1D69-4DC1-96B5-4CDC0940C00C}" srcOrd="1" destOrd="0" presId="urn:microsoft.com/office/officeart/2005/8/layout/radial1"/>
    <dgm:cxn modelId="{E407EE35-DD1C-4FBC-B776-8F460DF8F4D6}" type="presParOf" srcId="{5E880AB1-1D69-4DC1-96B5-4CDC0940C00C}" destId="{896EE0F3-70D1-4798-84B2-F57991666D9B}" srcOrd="0" destOrd="0" presId="urn:microsoft.com/office/officeart/2005/8/layout/radial1"/>
    <dgm:cxn modelId="{FC95C095-1CDC-40B8-AA40-8D3964F7A6C6}" type="presParOf" srcId="{CD3B289C-8FA4-423A-85A5-EBDA736B938D}" destId="{FC252B47-9422-4771-902E-21DC4FDC6B10}" srcOrd="2" destOrd="0" presId="urn:microsoft.com/office/officeart/2005/8/layout/radial1"/>
    <dgm:cxn modelId="{7BCEA506-0282-42D7-8BB4-F0C12EBB4A08}" type="presParOf" srcId="{CD3B289C-8FA4-423A-85A5-EBDA736B938D}" destId="{2ECA5E62-F023-4F4F-87BF-0DB0ADE494E7}" srcOrd="3" destOrd="0" presId="urn:microsoft.com/office/officeart/2005/8/layout/radial1"/>
    <dgm:cxn modelId="{6A929DE4-4A72-41E6-8F6A-5B61C7C82727}" type="presParOf" srcId="{2ECA5E62-F023-4F4F-87BF-0DB0ADE494E7}" destId="{E1A30CEC-2C2E-4424-902F-4685FB73B739}" srcOrd="0" destOrd="0" presId="urn:microsoft.com/office/officeart/2005/8/layout/radial1"/>
    <dgm:cxn modelId="{AC761FD8-652B-44D6-989F-D427B5A6C7F5}" type="presParOf" srcId="{CD3B289C-8FA4-423A-85A5-EBDA736B938D}" destId="{98929546-3D95-48CD-BA2E-83917689164A}" srcOrd="4" destOrd="0" presId="urn:microsoft.com/office/officeart/2005/8/layout/radial1"/>
    <dgm:cxn modelId="{50BD4AFE-7EB7-41B4-A601-CC34F65EF9B0}" type="presParOf" srcId="{CD3B289C-8FA4-423A-85A5-EBDA736B938D}" destId="{4089A7D8-1945-4FAE-9DF8-75519D7EDD16}" srcOrd="5" destOrd="0" presId="urn:microsoft.com/office/officeart/2005/8/layout/radial1"/>
    <dgm:cxn modelId="{9A54B657-ECDC-4A2A-A271-051CC364CB10}" type="presParOf" srcId="{4089A7D8-1945-4FAE-9DF8-75519D7EDD16}" destId="{9323AB46-7893-4C54-B11A-4C2BF1A502A7}" srcOrd="0" destOrd="0" presId="urn:microsoft.com/office/officeart/2005/8/layout/radial1"/>
    <dgm:cxn modelId="{57C72010-8868-49EA-A22A-004E8B9D53A1}" type="presParOf" srcId="{CD3B289C-8FA4-423A-85A5-EBDA736B938D}" destId="{1817CAA7-B68E-4273-9608-3170571DC66D}" srcOrd="6" destOrd="0" presId="urn:microsoft.com/office/officeart/2005/8/layout/radial1"/>
    <dgm:cxn modelId="{B31D6E9F-0FBC-4873-870B-D31F1ED99A42}" type="presParOf" srcId="{CD3B289C-8FA4-423A-85A5-EBDA736B938D}" destId="{E25E7A05-A218-4075-BD30-605266BAC30D}" srcOrd="7" destOrd="0" presId="urn:microsoft.com/office/officeart/2005/8/layout/radial1"/>
    <dgm:cxn modelId="{E3943F2B-C6AD-4AA1-8C3C-83EA86804D76}" type="presParOf" srcId="{E25E7A05-A218-4075-BD30-605266BAC30D}" destId="{87C29DE3-901E-43D4-9EE9-C1CE8A0EDE0B}" srcOrd="0" destOrd="0" presId="urn:microsoft.com/office/officeart/2005/8/layout/radial1"/>
    <dgm:cxn modelId="{567FF0BC-7210-46C4-8436-D104745BCDE5}" type="presParOf" srcId="{CD3B289C-8FA4-423A-85A5-EBDA736B938D}" destId="{CB2BF170-3119-445B-914C-E881FB178189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C3831-DE35-4A7E-8B92-9EE920AE1C0D}">
      <dsp:nvSpPr>
        <dsp:cNvPr id="0" name=""/>
        <dsp:cNvSpPr/>
      </dsp:nvSpPr>
      <dsp:spPr>
        <a:xfrm>
          <a:off x="1781979" y="1514009"/>
          <a:ext cx="1151339" cy="11513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latin typeface="Arial" panose="020B0604020202020204" pitchFamily="34" charset="0"/>
              <a:cs typeface="Arial" panose="020B0604020202020204" pitchFamily="34" charset="0"/>
            </a:rPr>
            <a:t>Banque</a:t>
          </a:r>
        </a:p>
      </dsp:txBody>
      <dsp:txXfrm>
        <a:off x="1950589" y="1682619"/>
        <a:ext cx="814119" cy="814119"/>
      </dsp:txXfrm>
    </dsp:sp>
    <dsp:sp modelId="{5E880AB1-1D69-4DC1-96B5-4CDC0940C00C}">
      <dsp:nvSpPr>
        <dsp:cNvPr id="0" name=""/>
        <dsp:cNvSpPr/>
      </dsp:nvSpPr>
      <dsp:spPr>
        <a:xfrm rot="16200000">
          <a:off x="2213813" y="1348197"/>
          <a:ext cx="287671" cy="43950"/>
        </a:xfrm>
        <a:custGeom>
          <a:avLst/>
          <a:gdLst/>
          <a:ahLst/>
          <a:cxnLst/>
          <a:rect l="0" t="0" r="0" b="0"/>
          <a:pathLst>
            <a:path>
              <a:moveTo>
                <a:pt x="0" y="21975"/>
              </a:moveTo>
              <a:lnTo>
                <a:pt x="287671" y="2197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0457" y="1362981"/>
        <a:ext cx="14383" cy="14383"/>
      </dsp:txXfrm>
    </dsp:sp>
    <dsp:sp modelId="{FC252B47-9422-4771-902E-21DC4FDC6B10}">
      <dsp:nvSpPr>
        <dsp:cNvPr id="0" name=""/>
        <dsp:cNvSpPr/>
      </dsp:nvSpPr>
      <dsp:spPr>
        <a:xfrm>
          <a:off x="1538574" y="74997"/>
          <a:ext cx="1638149" cy="11513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Soutien le développement et  les investissements</a:t>
          </a:r>
        </a:p>
      </dsp:txBody>
      <dsp:txXfrm>
        <a:off x="1594778" y="131201"/>
        <a:ext cx="1525741" cy="1038931"/>
      </dsp:txXfrm>
    </dsp:sp>
    <dsp:sp modelId="{2ECA5E62-F023-4F4F-87BF-0DB0ADE494E7}">
      <dsp:nvSpPr>
        <dsp:cNvPr id="0" name=""/>
        <dsp:cNvSpPr/>
      </dsp:nvSpPr>
      <dsp:spPr>
        <a:xfrm rot="65718">
          <a:off x="2933201" y="2079930"/>
          <a:ext cx="127944" cy="43950"/>
        </a:xfrm>
        <a:custGeom>
          <a:avLst/>
          <a:gdLst/>
          <a:ahLst/>
          <a:cxnLst/>
          <a:rect l="0" t="0" r="0" b="0"/>
          <a:pathLst>
            <a:path>
              <a:moveTo>
                <a:pt x="0" y="21975"/>
              </a:moveTo>
              <a:lnTo>
                <a:pt x="127944" y="2197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3975" y="2098707"/>
        <a:ext cx="6397" cy="6397"/>
      </dsp:txXfrm>
    </dsp:sp>
    <dsp:sp modelId="{98929546-3D95-48CD-BA2E-83917689164A}">
      <dsp:nvSpPr>
        <dsp:cNvPr id="0" name=""/>
        <dsp:cNvSpPr/>
      </dsp:nvSpPr>
      <dsp:spPr>
        <a:xfrm>
          <a:off x="3060856" y="1542661"/>
          <a:ext cx="1590829" cy="1151339"/>
        </a:xfrm>
        <a:prstGeom prst="roundRect">
          <a:avLst/>
        </a:prstGeom>
        <a:solidFill>
          <a:schemeClr val="accent2">
            <a:hueOff val="737640"/>
            <a:satOff val="3400"/>
            <a:lumOff val="5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Gére les flux monétaires</a:t>
          </a:r>
        </a:p>
      </dsp:txBody>
      <dsp:txXfrm>
        <a:off x="3117060" y="1598865"/>
        <a:ext cx="1478421" cy="1038931"/>
      </dsp:txXfrm>
    </dsp:sp>
    <dsp:sp modelId="{4089A7D8-1945-4FAE-9DF8-75519D7EDD16}">
      <dsp:nvSpPr>
        <dsp:cNvPr id="0" name=""/>
        <dsp:cNvSpPr/>
      </dsp:nvSpPr>
      <dsp:spPr>
        <a:xfrm rot="5400000">
          <a:off x="2184005" y="2817016"/>
          <a:ext cx="347286" cy="43950"/>
        </a:xfrm>
        <a:custGeom>
          <a:avLst/>
          <a:gdLst/>
          <a:ahLst/>
          <a:cxnLst/>
          <a:rect l="0" t="0" r="0" b="0"/>
          <a:pathLst>
            <a:path>
              <a:moveTo>
                <a:pt x="0" y="21975"/>
              </a:moveTo>
              <a:lnTo>
                <a:pt x="347286" y="2197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48966" y="2830310"/>
        <a:ext cx="17364" cy="17364"/>
      </dsp:txXfrm>
    </dsp:sp>
    <dsp:sp modelId="{1817CAA7-B68E-4273-9608-3170571DC66D}">
      <dsp:nvSpPr>
        <dsp:cNvPr id="0" name=""/>
        <dsp:cNvSpPr/>
      </dsp:nvSpPr>
      <dsp:spPr>
        <a:xfrm>
          <a:off x="1562234" y="3012635"/>
          <a:ext cx="1590829" cy="1151339"/>
        </a:xfrm>
        <a:prstGeom prst="roundRect">
          <a:avLst/>
        </a:prstGeom>
        <a:solidFill>
          <a:schemeClr val="accent2">
            <a:hueOff val="1475280"/>
            <a:satOff val="6801"/>
            <a:lumOff val="10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Soutien l'entreprise en cas de difficultés</a:t>
          </a:r>
        </a:p>
      </dsp:txBody>
      <dsp:txXfrm>
        <a:off x="1618438" y="3068839"/>
        <a:ext cx="1478421" cy="1038931"/>
      </dsp:txXfrm>
    </dsp:sp>
    <dsp:sp modelId="{E25E7A05-A218-4075-BD30-605266BAC30D}">
      <dsp:nvSpPr>
        <dsp:cNvPr id="0" name=""/>
        <dsp:cNvSpPr/>
      </dsp:nvSpPr>
      <dsp:spPr>
        <a:xfrm rot="10698777">
          <a:off x="1653756" y="2086543"/>
          <a:ext cx="128499" cy="43950"/>
        </a:xfrm>
        <a:custGeom>
          <a:avLst/>
          <a:gdLst/>
          <a:ahLst/>
          <a:cxnLst/>
          <a:rect l="0" t="0" r="0" b="0"/>
          <a:pathLst>
            <a:path>
              <a:moveTo>
                <a:pt x="0" y="21975"/>
              </a:moveTo>
              <a:lnTo>
                <a:pt x="128499" y="2197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714794" y="2105305"/>
        <a:ext cx="6424" cy="6424"/>
      </dsp:txXfrm>
    </dsp:sp>
    <dsp:sp modelId="{CB2BF170-3119-445B-914C-E881FB178189}">
      <dsp:nvSpPr>
        <dsp:cNvPr id="0" name=""/>
        <dsp:cNvSpPr/>
      </dsp:nvSpPr>
      <dsp:spPr>
        <a:xfrm>
          <a:off x="63613" y="1558148"/>
          <a:ext cx="1590829" cy="1151339"/>
        </a:xfrm>
        <a:prstGeom prst="roundRect">
          <a:avLst/>
        </a:prstGeom>
        <a:solidFill>
          <a:schemeClr val="accent2">
            <a:hueOff val="2212920"/>
            <a:satOff val="10201"/>
            <a:lumOff val="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Assiste les gérant dans leurs choix stratégiques</a:t>
          </a:r>
        </a:p>
      </dsp:txBody>
      <dsp:txXfrm>
        <a:off x="119817" y="1614352"/>
        <a:ext cx="1478421" cy="1038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0D18D-3E1D-214B-BD6C-1FC0CE331124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9403D-07E7-044A-AFED-4432605B3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888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14457-1C7F-7D4A-8169-661AA9C96A9B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C1EDC-85DF-9C49-9730-F354D087E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7957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88C-F8D4-7545-B264-EA385F1B98A5}" type="datetime1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C4C18-71CE-394B-BB83-376BEF482734}" type="datetime1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4884-3D07-CC4D-9D17-0233C8AC50A1}" type="datetime1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A1F5-0146-674A-9038-43410AA61DC1}" type="datetime1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CCEA-CCCC-8448-BDFA-E8D9D62A593F}" type="datetime1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7332-398C-4C4B-95B4-C99A1FA11E99}" type="datetime1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8C36-9290-9A40-B2DC-D22649541BD9}" type="datetime1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E68D-37D8-2441-8BFE-3B144658B00C}" type="datetime1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F712-48EB-DF40-919A-69B54BD35A58}" type="datetime1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27EE-5717-B34A-AA6C-61B9A7E7B16E}" type="datetime1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FDF5-4CAF-E44F-84FD-D5B34DA3E99A}" type="datetime1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701F-D891-314C-9A2A-64FDA7BE2FD8}" type="datetime1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8C55-4712-5C48-B8A9-7F8F1CC488C5}" type="datetime1">
              <a:rPr lang="fr-FR" smtClean="0"/>
              <a:t>17/03/2023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58F8-F1AF-B643-9AAA-E100CD3BB113}" type="datetime1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E846-84A5-6E43-8120-F9BE391271FD}" type="datetime1">
              <a:rPr lang="fr-FR" smtClean="0"/>
              <a:t>17/03/2023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129A3-5215-6449-B2E7-9E262B0EE1AF}" type="datetime1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24D-9483-9340-9941-F57F32FBCE56}" type="datetime1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DD11-C3BD-8A4C-B8F4-91542D24F9C7}" type="datetime1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© Delagrave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17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Gérer </a:t>
            </a:r>
            <a:r>
              <a:rPr lang="fr-FR" sz="3200" b="1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opérations 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avec la banque</a:t>
            </a:r>
          </a:p>
        </p:txBody>
      </p:sp>
      <p:sp>
        <p:nvSpPr>
          <p:cNvPr id="7" name="Rectangle 6"/>
          <p:cNvSpPr/>
          <p:nvPr/>
        </p:nvSpPr>
        <p:spPr>
          <a:xfrm>
            <a:off x="912264" y="667295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3681" y="1388945"/>
            <a:ext cx="692900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banque est l’un des plus importants partenaires de l’entreprise.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ð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Elle finance ses investissements et son développement,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Elle prend en charge tous les flux monétaires qui résultent de l’activité quotidienne : encaissement, paiement, etc. 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Elle soutient l’entreprises lorsqu’elle rencontre des difficultés,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Elle conseille et assiste les gérants sur les stratégies d’investissements et la gestion des avoirs bancaires.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CC6118B8-A424-4A22-8EF5-9818642E7C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4291052"/>
              </p:ext>
            </p:extLst>
          </p:nvPr>
        </p:nvGraphicFramePr>
        <p:xfrm>
          <a:off x="7221743" y="1239308"/>
          <a:ext cx="4715298" cy="4179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3AF5AA4-CA0B-4A26-9CB8-98EA94B528FD}"/>
              </a:ext>
            </a:extLst>
          </p:cNvPr>
          <p:cNvSpPr/>
          <p:nvPr/>
        </p:nvSpPr>
        <p:spPr>
          <a:xfrm>
            <a:off x="558799" y="5312602"/>
            <a:ext cx="68537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Il est important de soigner sa relation avec ses banquiers afin de mettre en place un vrai partenariat reposant sur une confiance réciproque. 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47</TotalTime>
  <Words>123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Rockwell</vt:lpstr>
      <vt:lpstr>Wingdings</vt:lpstr>
      <vt:lpstr>Damask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18</cp:revision>
  <dcterms:created xsi:type="dcterms:W3CDTF">2014-06-17T06:47:14Z</dcterms:created>
  <dcterms:modified xsi:type="dcterms:W3CDTF">2023-03-17T19:27:21Z</dcterms:modified>
</cp:coreProperties>
</file>