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6" r:id="rId1"/>
  </p:sldMasterIdLst>
  <p:sldIdLst>
    <p:sldId id="264" r:id="rId2"/>
    <p:sldId id="261" r:id="rId3"/>
    <p:sldId id="262" r:id="rId4"/>
    <p:sldId id="263" r:id="rId5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Style moyen 2 - Accentuatio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858" y="27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2"/>
            <a:ext cx="8825659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9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14B23-EBBB-4FF8-A86F-057ABCCE629C}" type="datetimeFigureOut">
              <a:rPr lang="fr-FR" smtClean="0"/>
              <a:t>28/01/2026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34C07D-E8DA-4633-BC68-D66A8E810D1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329387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 panoramiqu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7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9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14B23-EBBB-4FF8-A86F-057ABCCE629C}" type="datetimeFigureOut">
              <a:rPr lang="fr-FR" smtClean="0"/>
              <a:t>28/01/2026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34C07D-E8DA-4633-BC68-D66A8E810D1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134479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5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14B23-EBBB-4FF8-A86F-057ABCCE629C}" type="datetimeFigureOut">
              <a:rPr lang="fr-FR" smtClean="0"/>
              <a:t>28/01/2026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34C07D-E8DA-4633-BC68-D66A8E810D1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014113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>
          <a:xfrm>
            <a:off x="1930401" y="3771174"/>
            <a:ext cx="7385828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5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14B23-EBBB-4FF8-A86F-057ABCCE629C}" type="datetimeFigureOut">
              <a:rPr lang="fr-FR" smtClean="0"/>
              <a:t>28/01/2026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34C07D-E8DA-4633-BC68-D66A8E810D17}" type="slidenum">
              <a:rPr lang="fr-FR" smtClean="0"/>
              <a:t>‹N°›</a:t>
            </a:fld>
            <a:endParaRPr lang="fr-FR"/>
          </a:p>
        </p:txBody>
      </p:sp>
      <p:sp>
        <p:nvSpPr>
          <p:cNvPr id="11" name="TextBox 10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sz="12200" dirty="0"/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9330491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sz="12200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6590728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3124201"/>
            <a:ext cx="8825659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14B23-EBBB-4FF8-A86F-057ABCCE629C}" type="datetimeFigureOut">
              <a:rPr lang="fr-FR" smtClean="0"/>
              <a:t>28/01/2026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34C07D-E8DA-4633-BC68-D66A8E810D1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658876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 colon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1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61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5" y="2667000"/>
            <a:ext cx="2946795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1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1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3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14B23-EBBB-4FF8-A86F-057ABCCE629C}" type="datetimeFigureOut">
              <a:rPr lang="fr-FR" smtClean="0"/>
              <a:t>28/01/2026</a:t>
            </a:fld>
            <a:endParaRPr lang="fr-FR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34C07D-E8DA-4633-BC68-D66A8E810D1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837532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 colonnes d’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1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3"/>
            <a:ext cx="2940051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6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5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2"/>
            <a:ext cx="293440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1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701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6" y="4827210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3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14B23-EBBB-4FF8-A86F-057ABCCE629C}" type="datetimeFigureOut">
              <a:rPr lang="fr-FR" smtClean="0"/>
              <a:t>28/01/2026</a:t>
            </a:fld>
            <a:endParaRPr lang="fr-FR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34C07D-E8DA-4633-BC68-D66A8E810D1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203173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14B23-EBBB-4FF8-A86F-057ABCCE629C}" type="datetimeFigureOut">
              <a:rPr lang="fr-FR" smtClean="0"/>
              <a:t>28/01/2026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34C07D-E8DA-4633-BC68-D66A8E810D1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663514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3" y="430215"/>
            <a:ext cx="1752601" cy="5826125"/>
          </a:xfrm>
        </p:spPr>
        <p:txBody>
          <a:bodyPr vert="eaVert" anchor="b" anchorCtr="0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4" y="887414"/>
            <a:ext cx="7423149" cy="5368924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14B23-EBBB-4FF8-A86F-057ABCCE629C}" type="datetimeFigureOut">
              <a:rPr lang="fr-FR" smtClean="0"/>
              <a:t>28/01/2026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34C07D-E8DA-4633-BC68-D66A8E810D1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438913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14B23-EBBB-4FF8-A86F-057ABCCE629C}" type="datetimeFigureOut">
              <a:rPr lang="fr-FR" smtClean="0"/>
              <a:t>28/01/2026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34C07D-E8DA-4633-BC68-D66A8E810D1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278836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7" y="2861735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14B23-EBBB-4FF8-A86F-057ABCCE629C}" type="datetimeFigureOut">
              <a:rPr lang="fr-FR" smtClean="0"/>
              <a:t>28/01/2026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34C07D-E8DA-4633-BC68-D66A8E810D1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964138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3" y="2060577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4" y="2056093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14B23-EBBB-4FF8-A86F-057ABCCE629C}" type="datetimeFigureOut">
              <a:rPr lang="fr-FR" smtClean="0"/>
              <a:t>28/01/2026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34C07D-E8DA-4633-BC68-D66A8E810D1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340305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3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6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6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14B23-EBBB-4FF8-A86F-057ABCCE629C}" type="datetimeFigureOut">
              <a:rPr lang="fr-FR" smtClean="0"/>
              <a:t>28/01/2026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34C07D-E8DA-4633-BC68-D66A8E810D1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583653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14B23-EBBB-4FF8-A86F-057ABCCE629C}" type="datetimeFigureOut">
              <a:rPr lang="fr-FR" smtClean="0"/>
              <a:t>28/01/2026</a:t>
            </a:fld>
            <a:endParaRPr lang="fr-FR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34C07D-E8DA-4633-BC68-D66A8E810D1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984766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14B23-EBBB-4FF8-A86F-057ABCCE629C}" type="datetimeFigureOut">
              <a:rPr lang="fr-FR" smtClean="0"/>
              <a:t>28/01/2026</a:t>
            </a:fld>
            <a:endParaRPr lang="fr-FR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34C07D-E8DA-4633-BC68-D66A8E810D1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488309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5" y="3129282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14B23-EBBB-4FF8-A86F-057ABCCE629C}" type="datetimeFigureOut">
              <a:rPr lang="fr-FR" smtClean="0"/>
              <a:t>28/01/2026</a:t>
            </a:fld>
            <a:endParaRPr lang="fr-FR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34C07D-E8DA-4633-BC68-D66A8E810D1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382501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7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7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5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14B23-EBBB-4FF8-A86F-057ABCCE629C}" type="datetimeFigureOut">
              <a:rPr lang="fr-FR" smtClean="0"/>
              <a:t>28/01/2026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34C07D-E8DA-4633-BC68-D66A8E810D1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998727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1" y="2669687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1" y="2892349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accent1">
                  <a:lumMod val="60000"/>
                  <a:lumOff val="40000"/>
                  <a:alpha val="7000"/>
                </a:schemeClr>
              </a:gs>
              <a:gs pos="69000">
                <a:schemeClr val="accent1">
                  <a:lumMod val="60000"/>
                  <a:lumOff val="40000"/>
                  <a:alpha val="0"/>
                </a:schemeClr>
              </a:gs>
              <a:gs pos="36000">
                <a:schemeClr val="accent1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fr-FR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713"/>
          <a:stretch/>
        </p:blipFill>
        <p:spPr>
          <a:xfrm>
            <a:off x="8000197" y="0"/>
            <a:ext cx="1603387" cy="1143000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4199"/>
          <a:stretch/>
        </p:blipFill>
        <p:spPr>
          <a:xfrm>
            <a:off x="8609013" y="6092866"/>
            <a:ext cx="993735" cy="765134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fr-FR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2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20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41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E0B14B23-EBBB-4FF8-A86F-057ABCCE629C}" type="datetimeFigureOut">
              <a:rPr lang="fr-FR" smtClean="0"/>
              <a:t>28/01/2026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5" y="3225299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52542" y="295731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34C07D-E8DA-4633-BC68-D66A8E810D1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4698301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87" r:id="rId1"/>
    <p:sldLayoutId id="2147483788" r:id="rId2"/>
    <p:sldLayoutId id="2147483789" r:id="rId3"/>
    <p:sldLayoutId id="2147483790" r:id="rId4"/>
    <p:sldLayoutId id="2147483791" r:id="rId5"/>
    <p:sldLayoutId id="2147483792" r:id="rId6"/>
    <p:sldLayoutId id="2147483793" r:id="rId7"/>
    <p:sldLayoutId id="2147483794" r:id="rId8"/>
    <p:sldLayoutId id="2147483795" r:id="rId9"/>
    <p:sldLayoutId id="2147483796" r:id="rId10"/>
    <p:sldLayoutId id="2147483797" r:id="rId11"/>
    <p:sldLayoutId id="2147483798" r:id="rId12"/>
    <p:sldLayoutId id="2147483799" r:id="rId13"/>
    <p:sldLayoutId id="2147483800" r:id="rId14"/>
    <p:sldLayoutId id="2147483801" r:id="rId15"/>
    <p:sldLayoutId id="2147483802" r:id="rId16"/>
    <p:sldLayoutId id="2147483803" r:id="rId17"/>
  </p:sldLayoutIdLst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1536328-2DDF-2DC0-7DFC-436031EEE42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81DFCCE-EFDD-C69F-4E58-46120F27780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-1" y="1"/>
            <a:ext cx="10261601" cy="625392"/>
          </a:xfrm>
        </p:spPr>
        <p:txBody>
          <a:bodyPr>
            <a:normAutofit/>
          </a:bodyPr>
          <a:lstStyle/>
          <a:p>
            <a:r>
              <a:rPr lang="fr-FR" sz="3200" b="1" dirty="0">
                <a:latin typeface="Arial" panose="020B0604020202020204" pitchFamily="34" charset="0"/>
                <a:cs typeface="Arial" panose="020B0604020202020204" pitchFamily="34" charset="0"/>
              </a:rPr>
              <a:t>5. La facture électronique</a:t>
            </a:r>
            <a:endParaRPr lang="fr-FR" sz="5400" b="1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F0EDB3A8-69F6-8908-1C25-112B1E517865}"/>
              </a:ext>
            </a:extLst>
          </p:cNvPr>
          <p:cNvSpPr txBox="1"/>
          <p:nvPr/>
        </p:nvSpPr>
        <p:spPr>
          <a:xfrm>
            <a:off x="715411" y="1602112"/>
            <a:ext cx="10806977" cy="373948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Bef>
                <a:spcPts val="1800"/>
              </a:spcBef>
              <a:buNone/>
            </a:pPr>
            <a:r>
              <a:rPr lang="fr-FR" sz="2400" dirty="0">
                <a:latin typeface="Arial" panose="020B0604020202020204" pitchFamily="34" charset="0"/>
                <a:cs typeface="Arial" panose="020B0604020202020204" pitchFamily="34" charset="0"/>
              </a:rPr>
              <a:t>À compter du </a:t>
            </a:r>
            <a:r>
              <a:rPr lang="fr-FR" sz="2400" b="1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fr-FR" sz="2400" b="1" baseline="30000" dirty="0">
                <a:latin typeface="Arial" panose="020B0604020202020204" pitchFamily="34" charset="0"/>
                <a:cs typeface="Arial" panose="020B0604020202020204" pitchFamily="34" charset="0"/>
              </a:rPr>
              <a:t>er</a:t>
            </a:r>
            <a:r>
              <a:rPr lang="fr-FR" sz="2400" b="1" dirty="0">
                <a:latin typeface="Arial" panose="020B0604020202020204" pitchFamily="34" charset="0"/>
                <a:cs typeface="Arial" panose="020B0604020202020204" pitchFamily="34" charset="0"/>
              </a:rPr>
              <a:t> septembre 2026</a:t>
            </a:r>
            <a:r>
              <a:rPr lang="fr-FR" sz="2400" dirty="0">
                <a:latin typeface="Arial" panose="020B0604020202020204" pitchFamily="34" charset="0"/>
                <a:cs typeface="Arial" panose="020B0604020202020204" pitchFamily="34" charset="0"/>
              </a:rPr>
              <a:t>, la facturation électronique devient progressivement obligatoire pour les </a:t>
            </a:r>
            <a:r>
              <a:rPr lang="fr-FR" sz="2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entreprises établies en France. </a:t>
            </a:r>
          </a:p>
          <a:p>
            <a:pPr marL="342900" lvl="0" indent="-342900">
              <a:spcBef>
                <a:spcPts val="1800"/>
              </a:spcBef>
              <a:buFont typeface="Symbol" panose="05050102010706020507" pitchFamily="18" charset="2"/>
              <a:buChar char=""/>
            </a:pPr>
            <a:r>
              <a:rPr lang="fr-FR" sz="2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toutes devront </a:t>
            </a:r>
            <a:r>
              <a:rPr lang="fr-FR" sz="24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recevoir</a:t>
            </a:r>
            <a:r>
              <a:rPr lang="fr-FR" sz="2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des factures électroniques dès cette date ;</a:t>
            </a:r>
          </a:p>
          <a:p>
            <a:pPr marL="342900" lvl="0" indent="-342900">
              <a:spcBef>
                <a:spcPts val="1800"/>
              </a:spcBef>
              <a:buFont typeface="Symbol" panose="05050102010706020507" pitchFamily="18" charset="2"/>
              <a:buChar char=""/>
            </a:pPr>
            <a:r>
              <a:rPr lang="fr-FR" sz="2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l’</a:t>
            </a:r>
            <a:r>
              <a:rPr lang="fr-FR" sz="24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émission</a:t>
            </a:r>
            <a:r>
              <a:rPr lang="fr-FR" sz="2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sera obligatoire à partir du </a:t>
            </a:r>
            <a:r>
              <a:rPr lang="fr-FR" sz="24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1</a:t>
            </a:r>
            <a:r>
              <a:rPr lang="fr-FR" sz="2400" b="1" baseline="30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er</a:t>
            </a:r>
            <a:r>
              <a:rPr lang="fr-FR" sz="24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septembre 2026</a:t>
            </a:r>
            <a:r>
              <a:rPr lang="fr-FR" sz="2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pour les grandes entreprises et les ETI, puis du </a:t>
            </a:r>
            <a:r>
              <a:rPr lang="fr-FR" sz="24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1</a:t>
            </a:r>
            <a:r>
              <a:rPr lang="fr-FR" sz="2400" b="1" baseline="30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er</a:t>
            </a:r>
            <a:r>
              <a:rPr lang="fr-FR" sz="24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septembre 2027</a:t>
            </a:r>
            <a:r>
              <a:rPr lang="fr-FR" sz="2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pour les PME et micro-entreprises. </a:t>
            </a:r>
          </a:p>
          <a:p>
            <a:pPr marL="342900" lvl="0" indent="-342900">
              <a:spcBef>
                <a:spcPts val="1800"/>
              </a:spcBef>
              <a:buFont typeface="Wingdings" panose="05000000000000000000" pitchFamily="2" charset="2"/>
              <a:buChar char=""/>
            </a:pPr>
            <a:r>
              <a:rPr lang="fr-FR" sz="2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Les entreprises devront obligatoirement passer par une </a:t>
            </a:r>
            <a:r>
              <a:rPr lang="fr-FR" sz="24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plateforme agréée (PA) par l’État</a:t>
            </a:r>
            <a:r>
              <a:rPr lang="fr-FR" sz="2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2527776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-1" y="1"/>
            <a:ext cx="10261601" cy="625392"/>
          </a:xfrm>
        </p:spPr>
        <p:txBody>
          <a:bodyPr>
            <a:normAutofit/>
          </a:bodyPr>
          <a:lstStyle/>
          <a:p>
            <a:r>
              <a:rPr lang="fr-FR" sz="3200" b="1" dirty="0">
                <a:latin typeface="Arial" panose="020B0604020202020204" pitchFamily="34" charset="0"/>
                <a:cs typeface="Arial" panose="020B0604020202020204" pitchFamily="34" charset="0"/>
              </a:rPr>
              <a:t>5. La facture électronique</a:t>
            </a:r>
            <a:endParaRPr lang="fr-FR" sz="5400" b="1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39332625-5BF3-1FA0-5CB2-CAEE0BFB96AE}"/>
              </a:ext>
            </a:extLst>
          </p:cNvPr>
          <p:cNvSpPr txBox="1"/>
          <p:nvPr/>
        </p:nvSpPr>
        <p:spPr>
          <a:xfrm>
            <a:off x="573277" y="1506628"/>
            <a:ext cx="10764335" cy="36009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Bef>
                <a:spcPts val="1800"/>
              </a:spcBef>
              <a:buNone/>
            </a:pPr>
            <a:r>
              <a:rPr lang="fr-FR" sz="2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 réforme concerne </a:t>
            </a:r>
          </a:p>
          <a:p>
            <a:pPr algn="ctr">
              <a:spcBef>
                <a:spcPts val="1800"/>
              </a:spcBef>
              <a:buNone/>
            </a:pPr>
            <a:r>
              <a:rPr lang="fr-FR" sz="2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l’ensemble des </a:t>
            </a:r>
            <a:r>
              <a:rPr lang="fr-FR" sz="24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opérations B2B soumises à la TVA en France</a:t>
            </a:r>
            <a:r>
              <a:rPr lang="fr-FR" sz="2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algn="ctr">
              <a:spcBef>
                <a:spcPts val="1800"/>
              </a:spcBef>
              <a:buNone/>
            </a:pPr>
            <a:r>
              <a:rPr lang="fr-FR" sz="2400" b="1" dirty="0">
                <a:solidFill>
                  <a:srgbClr val="92D05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(livraisons de biens, prestations de services, acomptes, ventes aux enchères de certains biens). </a:t>
            </a:r>
          </a:p>
          <a:p>
            <a:pPr algn="ctr">
              <a:spcBef>
                <a:spcPts val="1800"/>
              </a:spcBef>
              <a:buNone/>
            </a:pPr>
            <a:r>
              <a:rPr lang="fr-FR" sz="2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 </a:t>
            </a:r>
            <a:r>
              <a:rPr lang="fr-FR" sz="24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nouvelles mentions obligatoires</a:t>
            </a:r>
            <a:r>
              <a:rPr lang="fr-FR" sz="2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devront figurer sur les factures </a:t>
            </a:r>
          </a:p>
          <a:p>
            <a:pPr algn="ctr">
              <a:spcBef>
                <a:spcPts val="1800"/>
              </a:spcBef>
              <a:buNone/>
            </a:pPr>
            <a:r>
              <a:rPr lang="fr-FR" sz="2400" b="1" dirty="0">
                <a:solidFill>
                  <a:srgbClr val="92D05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SIREN du client, adresse de livraison si différente, nature des opérations, option TVA sur les débits.</a:t>
            </a:r>
          </a:p>
        </p:txBody>
      </p:sp>
    </p:spTree>
    <p:extLst>
      <p:ext uri="{BB962C8B-B14F-4D97-AF65-F5344CB8AC3E}">
        <p14:creationId xmlns:p14="http://schemas.microsoft.com/office/powerpoint/2010/main" val="5877084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DEEB2CE-24ED-0B86-658F-C56D819A8C5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B162D29-55FF-0B71-6C3C-3C3C77EE0EB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-1" y="1"/>
            <a:ext cx="10261601" cy="625392"/>
          </a:xfrm>
        </p:spPr>
        <p:txBody>
          <a:bodyPr>
            <a:normAutofit/>
          </a:bodyPr>
          <a:lstStyle/>
          <a:p>
            <a:r>
              <a:rPr lang="fr-FR" sz="3200" b="1" dirty="0">
                <a:latin typeface="Arial" panose="020B0604020202020204" pitchFamily="34" charset="0"/>
                <a:cs typeface="Arial" panose="020B0604020202020204" pitchFamily="34" charset="0"/>
              </a:rPr>
              <a:t>5. La facture électronique</a:t>
            </a:r>
            <a:endParaRPr lang="fr-FR" sz="5400" b="1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88B073F0-6FA7-9388-D775-7D49EF27D48B}"/>
              </a:ext>
            </a:extLst>
          </p:cNvPr>
          <p:cNvSpPr txBox="1"/>
          <p:nvPr/>
        </p:nvSpPr>
        <p:spPr>
          <a:xfrm>
            <a:off x="795953" y="1280267"/>
            <a:ext cx="10261601" cy="484748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Bef>
                <a:spcPts val="1800"/>
              </a:spcBef>
              <a:buNone/>
            </a:pPr>
            <a:r>
              <a:rPr lang="fr-FR" sz="2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Les factures électroniques devront être </a:t>
            </a:r>
            <a:r>
              <a:rPr lang="fr-FR" sz="24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sécurisées</a:t>
            </a:r>
            <a:r>
              <a:rPr lang="fr-FR" sz="2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(notamment via un cachet électronique qualifié) et </a:t>
            </a:r>
            <a:r>
              <a:rPr lang="fr-FR" sz="24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conservées pendant 6 ans</a:t>
            </a:r>
            <a:r>
              <a:rPr lang="fr-FR" sz="2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sous format numérique. </a:t>
            </a:r>
          </a:p>
          <a:p>
            <a:pPr marL="342900" lvl="0" indent="-342900" algn="ctr">
              <a:spcBef>
                <a:spcPts val="1800"/>
              </a:spcBef>
              <a:buFont typeface="Wingdings" panose="05000000000000000000" pitchFamily="2" charset="2"/>
              <a:buChar char=""/>
            </a:pPr>
            <a:r>
              <a:rPr lang="fr-FR" sz="2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Cette transition nécessite une </a:t>
            </a:r>
            <a:r>
              <a:rPr lang="fr-FR" sz="24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anticipation organisationnelle</a:t>
            </a:r>
            <a:r>
              <a:rPr lang="fr-FR" sz="2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: adaptation des processus de facturation et de comptabilité, identification des acteurs concernés et choix d’une plateforme de réception.</a:t>
            </a:r>
          </a:p>
          <a:p>
            <a:pPr algn="ctr">
              <a:spcBef>
                <a:spcPts val="1800"/>
              </a:spcBef>
              <a:buNone/>
            </a:pPr>
            <a:r>
              <a:rPr lang="fr-FR" sz="2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Les objectifs principaux de la réforme sont </a:t>
            </a:r>
            <a:r>
              <a:rPr lang="fr-FR" sz="24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</a:p>
          <a:p>
            <a:pPr algn="ctr">
              <a:spcBef>
                <a:spcPts val="1800"/>
              </a:spcBef>
              <a:buNone/>
            </a:pPr>
            <a:r>
              <a:rPr lang="fr-FR" sz="2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2400" b="1" dirty="0">
                <a:solidFill>
                  <a:srgbClr val="92D05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</a:t>
            </a:r>
            <a:r>
              <a:rPr lang="fr-FR" sz="2400" b="1" dirty="0">
                <a:solidFill>
                  <a:srgbClr val="92D05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utter contre la fraude à la TVA, améliorer la compétitivité par la dématérialisation, simplifier les obligations déclaratives (pré-remplissage) et mieux suivre l’activité économique en temps réel.</a:t>
            </a:r>
          </a:p>
        </p:txBody>
      </p:sp>
    </p:spTree>
    <p:extLst>
      <p:ext uri="{BB962C8B-B14F-4D97-AF65-F5344CB8AC3E}">
        <p14:creationId xmlns:p14="http://schemas.microsoft.com/office/powerpoint/2010/main" val="30379463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7682FA1-F0D5-3E63-5E69-78E7288D489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 descr="Une image contenant texte, capture d’écran, Police, diagramme&#10;&#10;Le contenu généré par l’IA peut être incorrect.">
            <a:extLst>
              <a:ext uri="{FF2B5EF4-FFF2-40B4-BE49-F238E27FC236}">
                <a16:creationId xmlns:a16="http://schemas.microsoft.com/office/drawing/2014/main" id="{6CCB2C63-510B-1AD5-88CF-50877B527FE5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659" r="1686"/>
          <a:stretch>
            <a:fillRect/>
          </a:stretch>
        </p:blipFill>
        <p:spPr bwMode="auto">
          <a:xfrm>
            <a:off x="1476510" y="611180"/>
            <a:ext cx="9153657" cy="6132224"/>
          </a:xfrm>
          <a:prstGeom prst="rect">
            <a:avLst/>
          </a:prstGeom>
          <a:ln>
            <a:solidFill>
              <a:schemeClr val="accent1"/>
            </a:solidFill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5" name="ZoneTexte 4">
            <a:extLst>
              <a:ext uri="{FF2B5EF4-FFF2-40B4-BE49-F238E27FC236}">
                <a16:creationId xmlns:a16="http://schemas.microsoft.com/office/drawing/2014/main" id="{C5AD1390-338C-8EEA-6588-A68C17B4958E}"/>
              </a:ext>
            </a:extLst>
          </p:cNvPr>
          <p:cNvSpPr txBox="1"/>
          <p:nvPr/>
        </p:nvSpPr>
        <p:spPr>
          <a:xfrm>
            <a:off x="2304952" y="56400"/>
            <a:ext cx="747391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Bef>
                <a:spcPts val="600"/>
              </a:spcBef>
              <a:buNone/>
            </a:pPr>
            <a:r>
              <a:rPr lang="fr-FR" sz="24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Fonctionnement de la facture électronique</a:t>
            </a:r>
            <a:endParaRPr lang="fr-FR" sz="2400" dirty="0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74420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EE5818"/>
      </a:dk2>
      <a:lt2>
        <a:srgbClr val="EBEBEB"/>
      </a:lt2>
      <a:accent1>
        <a:srgbClr val="F5A408"/>
      </a:accent1>
      <a:accent2>
        <a:srgbClr val="FA731A"/>
      </a:accent2>
      <a:accent3>
        <a:srgbClr val="AB9281"/>
      </a:accent3>
      <a:accent4>
        <a:srgbClr val="A18CD0"/>
      </a:accent4>
      <a:accent5>
        <a:srgbClr val="8EBBD2"/>
      </a:accent5>
      <a:accent6>
        <a:srgbClr val="ACC995"/>
      </a:accent6>
      <a:hlink>
        <a:srgbClr val="FAC96A"/>
      </a:hlink>
      <a:folHlink>
        <a:srgbClr val="FCDB9B"/>
      </a:folHlink>
    </a:clrScheme>
    <a:fontScheme name="Ion">
      <a:majorFont>
        <a:latin typeface="Century Gothic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04000"/>
                <a:satMod val="128000"/>
                <a:lumMod val="10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68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42000"/>
                <a:hueMod val="42000"/>
                <a:satMod val="124000"/>
                <a:lumMod val="62000"/>
              </a:schemeClr>
              <a:schemeClr val="phClr">
                <a:tint val="96000"/>
                <a:satMod val="13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5A2F9111-B2DB-470C-BA56-608F9B6588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287</TotalTime>
  <Words>243</Words>
  <Application>Microsoft Office PowerPoint</Application>
  <PresentationFormat>Grand écran</PresentationFormat>
  <Paragraphs>17</Paragraphs>
  <Slides>4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4</vt:i4>
      </vt:variant>
    </vt:vector>
  </HeadingPairs>
  <TitlesOfParts>
    <vt:vector size="10" baseType="lpstr">
      <vt:lpstr>Arial</vt:lpstr>
      <vt:lpstr>Century Gothic</vt:lpstr>
      <vt:lpstr>Symbol</vt:lpstr>
      <vt:lpstr>Wingdings</vt:lpstr>
      <vt:lpstr>Wingdings 3</vt:lpstr>
      <vt:lpstr>Ion</vt:lpstr>
      <vt:lpstr>5. La facture électronique</vt:lpstr>
      <vt:lpstr>5. La facture électronique</vt:lpstr>
      <vt:lpstr>5. La facture électronique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A41. Organisation et amélioration du travail administratif</dc:title>
  <dc:creator>Claude Terrier</dc:creator>
  <cp:lastModifiedBy>Claude Terrier</cp:lastModifiedBy>
  <cp:revision>42</cp:revision>
  <dcterms:created xsi:type="dcterms:W3CDTF">2014-01-14T07:42:30Z</dcterms:created>
  <dcterms:modified xsi:type="dcterms:W3CDTF">2026-01-27T23:35:30Z</dcterms:modified>
</cp:coreProperties>
</file>