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61" r:id="rId2"/>
    <p:sldId id="256" r:id="rId3"/>
    <p:sldId id="260" r:id="rId4"/>
    <p:sldId id="257" r:id="rId5"/>
    <p:sldId id="258"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1D28A9-2365-41F6-A38B-7CC250B48A1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1EE55AC2-069A-47E5-B0D6-92B9ABC7D25D}">
      <dgm:prSet phldrT="[Texte]" custT="1"/>
      <dgm:spPr/>
      <dgm:t>
        <a:bodyPr/>
        <a:lstStyle/>
        <a:p>
          <a:r>
            <a:rPr lang="fr-FR" sz="2800" dirty="0">
              <a:latin typeface="Arial" panose="020B0604020202020204" pitchFamily="34" charset="0"/>
              <a:ea typeface="Calibri" panose="020F0502020204030204" pitchFamily="34" charset="0"/>
              <a:cs typeface="Arial" panose="020B0604020202020204" pitchFamily="34" charset="0"/>
            </a:rPr>
            <a:t>Les différents régimes de TVA</a:t>
          </a:r>
          <a:endParaRPr lang="fr-FR" sz="2800" dirty="0"/>
        </a:p>
      </dgm:t>
    </dgm:pt>
    <dgm:pt modelId="{EAE14DAE-8656-45A8-817F-F162FAC8B27C}" type="parTrans" cxnId="{EDC25800-BD14-4ACD-BF3D-85B81CA2DBF3}">
      <dgm:prSet/>
      <dgm:spPr/>
      <dgm:t>
        <a:bodyPr/>
        <a:lstStyle/>
        <a:p>
          <a:endParaRPr lang="fr-FR"/>
        </a:p>
      </dgm:t>
    </dgm:pt>
    <dgm:pt modelId="{AFE8BA5A-FA48-432A-8282-789068F4D46B}" type="sibTrans" cxnId="{EDC25800-BD14-4ACD-BF3D-85B81CA2DBF3}">
      <dgm:prSet/>
      <dgm:spPr/>
      <dgm:t>
        <a:bodyPr/>
        <a:lstStyle/>
        <a:p>
          <a:endParaRPr lang="fr-FR"/>
        </a:p>
      </dgm:t>
    </dgm:pt>
    <dgm:pt modelId="{D2099D27-6505-4A7A-B603-180ACC5E244C}">
      <dgm:prSet custT="1"/>
      <dgm:spPr/>
      <dgm:t>
        <a:bodyPr/>
        <a:lstStyle/>
        <a:p>
          <a:pPr algn="l"/>
          <a:r>
            <a:rPr lang="fr-FR" sz="1800" b="1" dirty="0">
              <a:latin typeface="Arial" panose="020B0604020202020204" pitchFamily="34" charset="0"/>
              <a:ea typeface="Times New Roman" panose="02020603050405020304" pitchFamily="18" charset="0"/>
              <a:cs typeface="Arial" panose="020B0604020202020204" pitchFamily="34" charset="0"/>
            </a:rPr>
            <a:t>Régime de la franchise de TVA</a:t>
          </a:r>
          <a:r>
            <a:rPr lang="fr-FR" sz="1800" dirty="0">
              <a:latin typeface="Arial" panose="020B0604020202020204" pitchFamily="34" charset="0"/>
              <a:ea typeface="Times New Roman" panose="02020603050405020304" pitchFamily="18" charset="0"/>
              <a:cs typeface="Arial" panose="020B0604020202020204" pitchFamily="34" charset="0"/>
            </a:rPr>
            <a:t> : l’entreprise n’est pas redevable de la TVA et ne fait pas de déclaration.</a:t>
          </a:r>
        </a:p>
      </dgm:t>
    </dgm:pt>
    <dgm:pt modelId="{41531539-CE37-4722-BF4A-A5F9A47B61F7}" type="parTrans" cxnId="{E4044F5F-DD6E-426C-A797-F3D32B5C312B}">
      <dgm:prSet/>
      <dgm:spPr/>
      <dgm:t>
        <a:bodyPr/>
        <a:lstStyle/>
        <a:p>
          <a:endParaRPr lang="fr-FR"/>
        </a:p>
      </dgm:t>
    </dgm:pt>
    <dgm:pt modelId="{B1C5796C-7886-4E28-926F-2B2E4AA0C2DF}" type="sibTrans" cxnId="{E4044F5F-DD6E-426C-A797-F3D32B5C312B}">
      <dgm:prSet/>
      <dgm:spPr/>
      <dgm:t>
        <a:bodyPr/>
        <a:lstStyle/>
        <a:p>
          <a:endParaRPr lang="fr-FR"/>
        </a:p>
      </dgm:t>
    </dgm:pt>
    <dgm:pt modelId="{03138390-0357-44E6-8F64-0436F555977A}">
      <dgm:prSet custT="1"/>
      <dgm:spPr/>
      <dgm:t>
        <a:bodyPr/>
        <a:lstStyle/>
        <a:p>
          <a:pPr algn="l"/>
          <a:r>
            <a:rPr lang="fr-FR" sz="1800" b="1" dirty="0">
              <a:latin typeface="Arial" panose="020B0604020202020204" pitchFamily="34" charset="0"/>
              <a:ea typeface="Times New Roman" panose="02020603050405020304" pitchFamily="18" charset="0"/>
              <a:cs typeface="Arial" panose="020B0604020202020204" pitchFamily="34" charset="0"/>
            </a:rPr>
            <a:t>Régime réel simplifié</a:t>
          </a:r>
          <a:r>
            <a:rPr lang="fr-FR" sz="1800" dirty="0">
              <a:latin typeface="Arial" panose="020B0604020202020204" pitchFamily="34" charset="0"/>
              <a:ea typeface="Times New Roman" panose="02020603050405020304" pitchFamily="18" charset="0"/>
              <a:cs typeface="Arial" panose="020B0604020202020204" pitchFamily="34" charset="0"/>
            </a:rPr>
            <a:t> : l’entreprise verse des acomptes durant l’exercice comptable en avril, juillet, octobre et décembre sur la base de TVA de l’année précédente. Lorsque l’entreprise clôture son exercice comptable, une déclaration annuelle CA12 doit être déposée afin de régler ou se faire rembourser le solde de la TVA.</a:t>
          </a:r>
        </a:p>
      </dgm:t>
    </dgm:pt>
    <dgm:pt modelId="{0184920B-E458-4944-B7E6-57DBC70D439D}" type="parTrans" cxnId="{A5AFD2D7-34E4-4F38-9E16-CCB583DAF07D}">
      <dgm:prSet/>
      <dgm:spPr/>
      <dgm:t>
        <a:bodyPr/>
        <a:lstStyle/>
        <a:p>
          <a:endParaRPr lang="fr-FR"/>
        </a:p>
      </dgm:t>
    </dgm:pt>
    <dgm:pt modelId="{7264BC99-ED99-420A-A5A8-BDC0C5192AAC}" type="sibTrans" cxnId="{A5AFD2D7-34E4-4F38-9E16-CCB583DAF07D}">
      <dgm:prSet/>
      <dgm:spPr/>
      <dgm:t>
        <a:bodyPr/>
        <a:lstStyle/>
        <a:p>
          <a:endParaRPr lang="fr-FR"/>
        </a:p>
      </dgm:t>
    </dgm:pt>
    <dgm:pt modelId="{43EC91BD-99F6-4E55-A3A5-F434C98D6141}">
      <dgm:prSet custT="1"/>
      <dgm:spPr/>
      <dgm:t>
        <a:bodyPr/>
        <a:lstStyle/>
        <a:p>
          <a:pPr algn="l"/>
          <a:r>
            <a:rPr lang="fr-FR" sz="1800" b="1" dirty="0">
              <a:latin typeface="Arial" panose="020B0604020202020204" pitchFamily="34" charset="0"/>
              <a:ea typeface="Times New Roman" panose="02020603050405020304" pitchFamily="18" charset="0"/>
              <a:cs typeface="Arial" panose="020B0604020202020204" pitchFamily="34" charset="0"/>
            </a:rPr>
            <a:t>Régime réel normal</a:t>
          </a:r>
          <a:r>
            <a:rPr lang="fr-FR" sz="1800" dirty="0">
              <a:latin typeface="Arial" panose="020B0604020202020204" pitchFamily="34" charset="0"/>
              <a:ea typeface="Times New Roman" panose="02020603050405020304" pitchFamily="18" charset="0"/>
              <a:cs typeface="Arial" panose="020B0604020202020204" pitchFamily="34" charset="0"/>
            </a:rPr>
            <a:t> : l’entreprise fait une déclaration mensuelle (CA3) et paye la TVA due mensuellement.</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dgm:t>
    </dgm:pt>
    <dgm:pt modelId="{3212C818-34B4-4E9F-AC51-84C6FCAC79D4}" type="parTrans" cxnId="{84A952D5-4C21-4FE7-93E5-512DDA1507F0}">
      <dgm:prSet/>
      <dgm:spPr/>
      <dgm:t>
        <a:bodyPr/>
        <a:lstStyle/>
        <a:p>
          <a:endParaRPr lang="fr-FR"/>
        </a:p>
      </dgm:t>
    </dgm:pt>
    <dgm:pt modelId="{96BA380E-86AF-4A7D-A249-C3DD238A22DC}" type="sibTrans" cxnId="{84A952D5-4C21-4FE7-93E5-512DDA1507F0}">
      <dgm:prSet/>
      <dgm:spPr/>
      <dgm:t>
        <a:bodyPr/>
        <a:lstStyle/>
        <a:p>
          <a:endParaRPr lang="fr-FR"/>
        </a:p>
      </dgm:t>
    </dgm:pt>
    <dgm:pt modelId="{D7A3DB81-1A75-40A6-9DE2-8DFDD9CABA09}" type="pres">
      <dgm:prSet presAssocID="{C51D28A9-2365-41F6-A38B-7CC250B48A1B}" presName="diagram" presStyleCnt="0">
        <dgm:presLayoutVars>
          <dgm:chPref val="1"/>
          <dgm:dir/>
          <dgm:animOne val="branch"/>
          <dgm:animLvl val="lvl"/>
          <dgm:resizeHandles/>
        </dgm:presLayoutVars>
      </dgm:prSet>
      <dgm:spPr/>
    </dgm:pt>
    <dgm:pt modelId="{5C1C8281-7A89-4258-9972-3CF7B3697169}" type="pres">
      <dgm:prSet presAssocID="{1EE55AC2-069A-47E5-B0D6-92B9ABC7D25D}" presName="root" presStyleCnt="0"/>
      <dgm:spPr/>
    </dgm:pt>
    <dgm:pt modelId="{4C5727CB-DB23-4C87-BA5A-B3FB5F9531BC}" type="pres">
      <dgm:prSet presAssocID="{1EE55AC2-069A-47E5-B0D6-92B9ABC7D25D}" presName="rootComposite" presStyleCnt="0"/>
      <dgm:spPr/>
    </dgm:pt>
    <dgm:pt modelId="{E55D274C-BC88-4B66-B8BC-3E16EDE13219}" type="pres">
      <dgm:prSet presAssocID="{1EE55AC2-069A-47E5-B0D6-92B9ABC7D25D}" presName="rootText" presStyleLbl="node1" presStyleIdx="0" presStyleCnt="1" custScaleX="356794" custScaleY="52460"/>
      <dgm:spPr/>
    </dgm:pt>
    <dgm:pt modelId="{E402DF92-4E93-4DE9-B63F-73CC6E2B2124}" type="pres">
      <dgm:prSet presAssocID="{1EE55AC2-069A-47E5-B0D6-92B9ABC7D25D}" presName="rootConnector" presStyleLbl="node1" presStyleIdx="0" presStyleCnt="1"/>
      <dgm:spPr/>
    </dgm:pt>
    <dgm:pt modelId="{0DC6ACEB-0104-41C7-B5CB-49AABDFA204A}" type="pres">
      <dgm:prSet presAssocID="{1EE55AC2-069A-47E5-B0D6-92B9ABC7D25D}" presName="childShape" presStyleCnt="0"/>
      <dgm:spPr/>
    </dgm:pt>
    <dgm:pt modelId="{EA320C16-B3BB-4C7D-B338-17EB12C8ACB5}" type="pres">
      <dgm:prSet presAssocID="{41531539-CE37-4722-BF4A-A5F9A47B61F7}" presName="Name13" presStyleLbl="parChTrans1D2" presStyleIdx="0" presStyleCnt="3"/>
      <dgm:spPr/>
    </dgm:pt>
    <dgm:pt modelId="{B6E3BACD-3836-4717-8397-0ACDF91E2D33}" type="pres">
      <dgm:prSet presAssocID="{D2099D27-6505-4A7A-B603-180ACC5E244C}" presName="childText" presStyleLbl="bgAcc1" presStyleIdx="0" presStyleCnt="3" custScaleX="388008" custScaleY="64875" custLinFactNeighborX="203" custLinFactNeighborY="5411">
        <dgm:presLayoutVars>
          <dgm:bulletEnabled val="1"/>
        </dgm:presLayoutVars>
      </dgm:prSet>
      <dgm:spPr/>
    </dgm:pt>
    <dgm:pt modelId="{3E3311D2-2042-48B1-9A63-4FB42990BEA4}" type="pres">
      <dgm:prSet presAssocID="{0184920B-E458-4944-B7E6-57DBC70D439D}" presName="Name13" presStyleLbl="parChTrans1D2" presStyleIdx="1" presStyleCnt="3"/>
      <dgm:spPr/>
    </dgm:pt>
    <dgm:pt modelId="{BC676F30-DC1A-449E-84AE-E171F2E1DFED}" type="pres">
      <dgm:prSet presAssocID="{03138390-0357-44E6-8F64-0436F555977A}" presName="childText" presStyleLbl="bgAcc1" presStyleIdx="1" presStyleCnt="3" custScaleX="388008" custScaleY="114158" custLinFactNeighborX="203" custLinFactNeighborY="5411">
        <dgm:presLayoutVars>
          <dgm:bulletEnabled val="1"/>
        </dgm:presLayoutVars>
      </dgm:prSet>
      <dgm:spPr/>
    </dgm:pt>
    <dgm:pt modelId="{8C3ED8AD-B9D5-41AC-9ACB-25FC80E1B32A}" type="pres">
      <dgm:prSet presAssocID="{3212C818-34B4-4E9F-AC51-84C6FCAC79D4}" presName="Name13" presStyleLbl="parChTrans1D2" presStyleIdx="2" presStyleCnt="3"/>
      <dgm:spPr/>
    </dgm:pt>
    <dgm:pt modelId="{EB038ACF-B748-4162-983F-4EED1F7FF781}" type="pres">
      <dgm:prSet presAssocID="{43EC91BD-99F6-4E55-A3A5-F434C98D6141}" presName="childText" presStyleLbl="bgAcc1" presStyleIdx="2" presStyleCnt="3" custScaleX="388008" custScaleY="71144">
        <dgm:presLayoutVars>
          <dgm:bulletEnabled val="1"/>
        </dgm:presLayoutVars>
      </dgm:prSet>
      <dgm:spPr/>
    </dgm:pt>
  </dgm:ptLst>
  <dgm:cxnLst>
    <dgm:cxn modelId="{EDC25800-BD14-4ACD-BF3D-85B81CA2DBF3}" srcId="{C51D28A9-2365-41F6-A38B-7CC250B48A1B}" destId="{1EE55AC2-069A-47E5-B0D6-92B9ABC7D25D}" srcOrd="0" destOrd="0" parTransId="{EAE14DAE-8656-45A8-817F-F162FAC8B27C}" sibTransId="{AFE8BA5A-FA48-432A-8282-789068F4D46B}"/>
    <dgm:cxn modelId="{76E76001-0CDC-4F31-8CD9-B04813DEDC56}" type="presOf" srcId="{43EC91BD-99F6-4E55-A3A5-F434C98D6141}" destId="{EB038ACF-B748-4162-983F-4EED1F7FF781}" srcOrd="0" destOrd="0" presId="urn:microsoft.com/office/officeart/2005/8/layout/hierarchy3"/>
    <dgm:cxn modelId="{49EC6705-EF42-4209-8CA7-A0F5D35DCEB0}" type="presOf" srcId="{03138390-0357-44E6-8F64-0436F555977A}" destId="{BC676F30-DC1A-449E-84AE-E171F2E1DFED}" srcOrd="0" destOrd="0" presId="urn:microsoft.com/office/officeart/2005/8/layout/hierarchy3"/>
    <dgm:cxn modelId="{E2769307-48CF-47B6-B4E4-77A550738645}" type="presOf" srcId="{0184920B-E458-4944-B7E6-57DBC70D439D}" destId="{3E3311D2-2042-48B1-9A63-4FB42990BEA4}" srcOrd="0" destOrd="0" presId="urn:microsoft.com/office/officeart/2005/8/layout/hierarchy3"/>
    <dgm:cxn modelId="{54802538-2605-45CE-A989-AD252E546DB3}" type="presOf" srcId="{1EE55AC2-069A-47E5-B0D6-92B9ABC7D25D}" destId="{E402DF92-4E93-4DE9-B63F-73CC6E2B2124}" srcOrd="1" destOrd="0" presId="urn:microsoft.com/office/officeart/2005/8/layout/hierarchy3"/>
    <dgm:cxn modelId="{E4044F5F-DD6E-426C-A797-F3D32B5C312B}" srcId="{1EE55AC2-069A-47E5-B0D6-92B9ABC7D25D}" destId="{D2099D27-6505-4A7A-B603-180ACC5E244C}" srcOrd="0" destOrd="0" parTransId="{41531539-CE37-4722-BF4A-A5F9A47B61F7}" sibTransId="{B1C5796C-7886-4E28-926F-2B2E4AA0C2DF}"/>
    <dgm:cxn modelId="{DB11394C-282F-4272-8BD6-52F460912C8E}" type="presOf" srcId="{41531539-CE37-4722-BF4A-A5F9A47B61F7}" destId="{EA320C16-B3BB-4C7D-B338-17EB12C8ACB5}" srcOrd="0" destOrd="0" presId="urn:microsoft.com/office/officeart/2005/8/layout/hierarchy3"/>
    <dgm:cxn modelId="{11D22A76-361B-4F77-A6A8-71DF56330ACD}" type="presOf" srcId="{1EE55AC2-069A-47E5-B0D6-92B9ABC7D25D}" destId="{E55D274C-BC88-4B66-B8BC-3E16EDE13219}" srcOrd="0" destOrd="0" presId="urn:microsoft.com/office/officeart/2005/8/layout/hierarchy3"/>
    <dgm:cxn modelId="{20C91398-C90D-4A1F-8432-E183BBA5375E}" type="presOf" srcId="{C51D28A9-2365-41F6-A38B-7CC250B48A1B}" destId="{D7A3DB81-1A75-40A6-9DE2-8DFDD9CABA09}" srcOrd="0" destOrd="0" presId="urn:microsoft.com/office/officeart/2005/8/layout/hierarchy3"/>
    <dgm:cxn modelId="{901772C6-CFA1-4724-913F-2A8B38D92E7E}" type="presOf" srcId="{3212C818-34B4-4E9F-AC51-84C6FCAC79D4}" destId="{8C3ED8AD-B9D5-41AC-9ACB-25FC80E1B32A}" srcOrd="0" destOrd="0" presId="urn:microsoft.com/office/officeart/2005/8/layout/hierarchy3"/>
    <dgm:cxn modelId="{84A952D5-4C21-4FE7-93E5-512DDA1507F0}" srcId="{1EE55AC2-069A-47E5-B0D6-92B9ABC7D25D}" destId="{43EC91BD-99F6-4E55-A3A5-F434C98D6141}" srcOrd="2" destOrd="0" parTransId="{3212C818-34B4-4E9F-AC51-84C6FCAC79D4}" sibTransId="{96BA380E-86AF-4A7D-A249-C3DD238A22DC}"/>
    <dgm:cxn modelId="{A5AFD2D7-34E4-4F38-9E16-CCB583DAF07D}" srcId="{1EE55AC2-069A-47E5-B0D6-92B9ABC7D25D}" destId="{03138390-0357-44E6-8F64-0436F555977A}" srcOrd="1" destOrd="0" parTransId="{0184920B-E458-4944-B7E6-57DBC70D439D}" sibTransId="{7264BC99-ED99-420A-A5A8-BDC0C5192AAC}"/>
    <dgm:cxn modelId="{FD429CFC-D9AC-4598-8DBA-A7580CF1FDA9}" type="presOf" srcId="{D2099D27-6505-4A7A-B603-180ACC5E244C}" destId="{B6E3BACD-3836-4717-8397-0ACDF91E2D33}" srcOrd="0" destOrd="0" presId="urn:microsoft.com/office/officeart/2005/8/layout/hierarchy3"/>
    <dgm:cxn modelId="{5ED619D7-6A0B-42CE-B713-DFBD9795426A}" type="presParOf" srcId="{D7A3DB81-1A75-40A6-9DE2-8DFDD9CABA09}" destId="{5C1C8281-7A89-4258-9972-3CF7B3697169}" srcOrd="0" destOrd="0" presId="urn:microsoft.com/office/officeart/2005/8/layout/hierarchy3"/>
    <dgm:cxn modelId="{049010BA-86CC-4C7C-8838-75CBBB73F2D7}" type="presParOf" srcId="{5C1C8281-7A89-4258-9972-3CF7B3697169}" destId="{4C5727CB-DB23-4C87-BA5A-B3FB5F9531BC}" srcOrd="0" destOrd="0" presId="urn:microsoft.com/office/officeart/2005/8/layout/hierarchy3"/>
    <dgm:cxn modelId="{F05EE347-B9A8-4132-8E80-894E84B3A65B}" type="presParOf" srcId="{4C5727CB-DB23-4C87-BA5A-B3FB5F9531BC}" destId="{E55D274C-BC88-4B66-B8BC-3E16EDE13219}" srcOrd="0" destOrd="0" presId="urn:microsoft.com/office/officeart/2005/8/layout/hierarchy3"/>
    <dgm:cxn modelId="{18AA86B2-1446-4C4D-A196-0327D1C9965A}" type="presParOf" srcId="{4C5727CB-DB23-4C87-BA5A-B3FB5F9531BC}" destId="{E402DF92-4E93-4DE9-B63F-73CC6E2B2124}" srcOrd="1" destOrd="0" presId="urn:microsoft.com/office/officeart/2005/8/layout/hierarchy3"/>
    <dgm:cxn modelId="{32165AFF-161E-41C2-B2B3-0F93D1FDA724}" type="presParOf" srcId="{5C1C8281-7A89-4258-9972-3CF7B3697169}" destId="{0DC6ACEB-0104-41C7-B5CB-49AABDFA204A}" srcOrd="1" destOrd="0" presId="urn:microsoft.com/office/officeart/2005/8/layout/hierarchy3"/>
    <dgm:cxn modelId="{5699A0D1-B4DA-4CCB-81E9-2D878F8A4957}" type="presParOf" srcId="{0DC6ACEB-0104-41C7-B5CB-49AABDFA204A}" destId="{EA320C16-B3BB-4C7D-B338-17EB12C8ACB5}" srcOrd="0" destOrd="0" presId="urn:microsoft.com/office/officeart/2005/8/layout/hierarchy3"/>
    <dgm:cxn modelId="{7548076D-0169-4A15-91E2-29D36D268C73}" type="presParOf" srcId="{0DC6ACEB-0104-41C7-B5CB-49AABDFA204A}" destId="{B6E3BACD-3836-4717-8397-0ACDF91E2D33}" srcOrd="1" destOrd="0" presId="urn:microsoft.com/office/officeart/2005/8/layout/hierarchy3"/>
    <dgm:cxn modelId="{A9E2C72D-3633-4889-BB9B-4D2C660B2F5E}" type="presParOf" srcId="{0DC6ACEB-0104-41C7-B5CB-49AABDFA204A}" destId="{3E3311D2-2042-48B1-9A63-4FB42990BEA4}" srcOrd="2" destOrd="0" presId="urn:microsoft.com/office/officeart/2005/8/layout/hierarchy3"/>
    <dgm:cxn modelId="{B0DF746A-F551-4335-B202-F9B79699C666}" type="presParOf" srcId="{0DC6ACEB-0104-41C7-B5CB-49AABDFA204A}" destId="{BC676F30-DC1A-449E-84AE-E171F2E1DFED}" srcOrd="3" destOrd="0" presId="urn:microsoft.com/office/officeart/2005/8/layout/hierarchy3"/>
    <dgm:cxn modelId="{6D3D274D-2802-4E71-A8A5-8617EEFDDB2A}" type="presParOf" srcId="{0DC6ACEB-0104-41C7-B5CB-49AABDFA204A}" destId="{8C3ED8AD-B9D5-41AC-9ACB-25FC80E1B32A}" srcOrd="4" destOrd="0" presId="urn:microsoft.com/office/officeart/2005/8/layout/hierarchy3"/>
    <dgm:cxn modelId="{4A3A4374-15C3-4136-B456-C663DEDA3420}" type="presParOf" srcId="{0DC6ACEB-0104-41C7-B5CB-49AABDFA204A}" destId="{EB038ACF-B748-4162-983F-4EED1F7FF781}"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5D274C-BC88-4B66-B8BC-3E16EDE13219}">
      <dsp:nvSpPr>
        <dsp:cNvPr id="0" name=""/>
        <dsp:cNvSpPr/>
      </dsp:nvSpPr>
      <dsp:spPr>
        <a:xfrm>
          <a:off x="4314" y="56069"/>
          <a:ext cx="9491329" cy="697762"/>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fr-FR" sz="2800" kern="1200" dirty="0">
              <a:latin typeface="Arial" panose="020B0604020202020204" pitchFamily="34" charset="0"/>
              <a:ea typeface="Calibri" panose="020F0502020204030204" pitchFamily="34" charset="0"/>
              <a:cs typeface="Arial" panose="020B0604020202020204" pitchFamily="34" charset="0"/>
            </a:rPr>
            <a:t>Les différents régimes de TVA</a:t>
          </a:r>
          <a:endParaRPr lang="fr-FR" sz="2800" kern="1200" dirty="0"/>
        </a:p>
      </dsp:txBody>
      <dsp:txXfrm>
        <a:off x="24751" y="76506"/>
        <a:ext cx="9450455" cy="656888"/>
      </dsp:txXfrm>
    </dsp:sp>
    <dsp:sp modelId="{EA320C16-B3BB-4C7D-B338-17EB12C8ACB5}">
      <dsp:nvSpPr>
        <dsp:cNvPr id="0" name=""/>
        <dsp:cNvSpPr/>
      </dsp:nvSpPr>
      <dsp:spPr>
        <a:xfrm>
          <a:off x="953447" y="753832"/>
          <a:ext cx="953447" cy="835938"/>
        </a:xfrm>
        <a:custGeom>
          <a:avLst/>
          <a:gdLst/>
          <a:ahLst/>
          <a:cxnLst/>
          <a:rect l="0" t="0" r="0" b="0"/>
          <a:pathLst>
            <a:path>
              <a:moveTo>
                <a:pt x="0" y="0"/>
              </a:moveTo>
              <a:lnTo>
                <a:pt x="0" y="835938"/>
              </a:lnTo>
              <a:lnTo>
                <a:pt x="953447" y="83593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E3BACD-3836-4717-8397-0ACDF91E2D33}">
      <dsp:nvSpPr>
        <dsp:cNvPr id="0" name=""/>
        <dsp:cNvSpPr/>
      </dsp:nvSpPr>
      <dsp:spPr>
        <a:xfrm>
          <a:off x="1906894" y="1158324"/>
          <a:ext cx="8257339" cy="86289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Arial" panose="020B0604020202020204" pitchFamily="34" charset="0"/>
              <a:ea typeface="Times New Roman" panose="02020603050405020304" pitchFamily="18" charset="0"/>
              <a:cs typeface="Arial" panose="020B0604020202020204" pitchFamily="34" charset="0"/>
            </a:rPr>
            <a:t>Régime de la franchise de TVA</a:t>
          </a:r>
          <a:r>
            <a:rPr lang="fr-FR" sz="1800" kern="1200" dirty="0">
              <a:latin typeface="Arial" panose="020B0604020202020204" pitchFamily="34" charset="0"/>
              <a:ea typeface="Times New Roman" panose="02020603050405020304" pitchFamily="18" charset="0"/>
              <a:cs typeface="Arial" panose="020B0604020202020204" pitchFamily="34" charset="0"/>
            </a:rPr>
            <a:t> : l’entreprise n’est pas redevable de la TVA et ne fait pas de déclaration.</a:t>
          </a:r>
        </a:p>
      </dsp:txBody>
      <dsp:txXfrm>
        <a:off x="1932167" y="1183597"/>
        <a:ext cx="8206793" cy="812346"/>
      </dsp:txXfrm>
    </dsp:sp>
    <dsp:sp modelId="{3E3311D2-2042-48B1-9A63-4FB42990BEA4}">
      <dsp:nvSpPr>
        <dsp:cNvPr id="0" name=""/>
        <dsp:cNvSpPr/>
      </dsp:nvSpPr>
      <dsp:spPr>
        <a:xfrm>
          <a:off x="953447" y="753832"/>
          <a:ext cx="953447" cy="2359105"/>
        </a:xfrm>
        <a:custGeom>
          <a:avLst/>
          <a:gdLst/>
          <a:ahLst/>
          <a:cxnLst/>
          <a:rect l="0" t="0" r="0" b="0"/>
          <a:pathLst>
            <a:path>
              <a:moveTo>
                <a:pt x="0" y="0"/>
              </a:moveTo>
              <a:lnTo>
                <a:pt x="0" y="2359105"/>
              </a:lnTo>
              <a:lnTo>
                <a:pt x="953447" y="235910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676F30-DC1A-449E-84AE-E171F2E1DFED}">
      <dsp:nvSpPr>
        <dsp:cNvPr id="0" name=""/>
        <dsp:cNvSpPr/>
      </dsp:nvSpPr>
      <dsp:spPr>
        <a:xfrm>
          <a:off x="1906894" y="2353739"/>
          <a:ext cx="8257339" cy="151839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Arial" panose="020B0604020202020204" pitchFamily="34" charset="0"/>
              <a:ea typeface="Times New Roman" panose="02020603050405020304" pitchFamily="18" charset="0"/>
              <a:cs typeface="Arial" panose="020B0604020202020204" pitchFamily="34" charset="0"/>
            </a:rPr>
            <a:t>Régime réel simplifié</a:t>
          </a:r>
          <a:r>
            <a:rPr lang="fr-FR" sz="1800" kern="1200" dirty="0">
              <a:latin typeface="Arial" panose="020B0604020202020204" pitchFamily="34" charset="0"/>
              <a:ea typeface="Times New Roman" panose="02020603050405020304" pitchFamily="18" charset="0"/>
              <a:cs typeface="Arial" panose="020B0604020202020204" pitchFamily="34" charset="0"/>
            </a:rPr>
            <a:t> : l’entreprise verse des acomptes durant l’exercice comptable en avril, juillet, octobre et décembre sur la base de TVA de l’année précédente. Lorsque l’entreprise clôture son exercice comptable, une déclaration annuelle CA12 doit être déposée afin de régler ou se faire rembourser le solde de la TVA.</a:t>
          </a:r>
        </a:p>
      </dsp:txBody>
      <dsp:txXfrm>
        <a:off x="1951366" y="2398211"/>
        <a:ext cx="8168395" cy="1429454"/>
      </dsp:txXfrm>
    </dsp:sp>
    <dsp:sp modelId="{8C3ED8AD-B9D5-41AC-9ACB-25FC80E1B32A}">
      <dsp:nvSpPr>
        <dsp:cNvPr id="0" name=""/>
        <dsp:cNvSpPr/>
      </dsp:nvSpPr>
      <dsp:spPr>
        <a:xfrm>
          <a:off x="953447" y="753832"/>
          <a:ext cx="949132" cy="3851993"/>
        </a:xfrm>
        <a:custGeom>
          <a:avLst/>
          <a:gdLst/>
          <a:ahLst/>
          <a:cxnLst/>
          <a:rect l="0" t="0" r="0" b="0"/>
          <a:pathLst>
            <a:path>
              <a:moveTo>
                <a:pt x="0" y="0"/>
              </a:moveTo>
              <a:lnTo>
                <a:pt x="0" y="3851993"/>
              </a:lnTo>
              <a:lnTo>
                <a:pt x="949132" y="38519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038ACF-B748-4162-983F-4EED1F7FF781}">
      <dsp:nvSpPr>
        <dsp:cNvPr id="0" name=""/>
        <dsp:cNvSpPr/>
      </dsp:nvSpPr>
      <dsp:spPr>
        <a:xfrm>
          <a:off x="1902579" y="4132688"/>
          <a:ext cx="8257339" cy="94627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fr-FR" sz="1800" b="1" kern="1200" dirty="0">
              <a:latin typeface="Arial" panose="020B0604020202020204" pitchFamily="34" charset="0"/>
              <a:ea typeface="Times New Roman" panose="02020603050405020304" pitchFamily="18" charset="0"/>
              <a:cs typeface="Arial" panose="020B0604020202020204" pitchFamily="34" charset="0"/>
            </a:rPr>
            <a:t>Régime réel normal</a:t>
          </a:r>
          <a:r>
            <a:rPr lang="fr-FR" sz="1800" kern="1200" dirty="0">
              <a:latin typeface="Arial" panose="020B0604020202020204" pitchFamily="34" charset="0"/>
              <a:ea typeface="Times New Roman" panose="02020603050405020304" pitchFamily="18" charset="0"/>
              <a:cs typeface="Arial" panose="020B0604020202020204" pitchFamily="34" charset="0"/>
            </a:rPr>
            <a:t> : l’entreprise fait une déclaration mensuelle (CA3) et paye la TVA due mensuellement.</a:t>
          </a:r>
          <a:endParaRPr lang="fr-FR" sz="1800" kern="1200" dirty="0">
            <a:effectLst/>
            <a:latin typeface="Arial" panose="020B0604020202020204" pitchFamily="34" charset="0"/>
            <a:ea typeface="Times New Roman" panose="02020603050405020304" pitchFamily="18" charset="0"/>
            <a:cs typeface="Arial" panose="020B0604020202020204" pitchFamily="34" charset="0"/>
          </a:endParaRPr>
        </a:p>
      </dsp:txBody>
      <dsp:txXfrm>
        <a:off x="1930294" y="4160403"/>
        <a:ext cx="8201909" cy="8908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11/03/2023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11/03/2023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384665" cy="914399"/>
          </a:xfrm>
        </p:spPr>
        <p:txBody>
          <a:bodyPr>
            <a:normAutofit fontScale="90000"/>
          </a:bodyPr>
          <a:lstStyle/>
          <a:p>
            <a:pPr>
              <a:spcBef>
                <a:spcPts val="2400"/>
              </a:spcBef>
            </a:pPr>
            <a:r>
              <a:rPr lang="fr-FR" sz="3200" b="1" dirty="0">
                <a:latin typeface="Arial" panose="020B0604020202020204" pitchFamily="34" charset="0"/>
                <a:cs typeface="Arial" panose="020B0604020202020204" pitchFamily="34" charset="0"/>
              </a:rPr>
              <a:t>Chap. 16 – Comptabilisation et contrôle des achats/ventes</a:t>
            </a:r>
            <a:br>
              <a:rPr lang="fr-FR" sz="3200" b="1" dirty="0">
                <a:latin typeface="Arial" panose="020B0604020202020204" pitchFamily="34" charset="0"/>
                <a:cs typeface="Arial" panose="020B0604020202020204" pitchFamily="34" charset="0"/>
              </a:rPr>
            </a:br>
            <a:r>
              <a:rPr lang="fr-FR" sz="2700" b="1" dirty="0">
                <a:latin typeface="Arial" panose="020B0604020202020204" pitchFamily="34" charset="0"/>
                <a:cs typeface="Arial" panose="020B0604020202020204" pitchFamily="34" charset="0"/>
              </a:rPr>
              <a:t>1. Enregistrer la TVA</a:t>
            </a:r>
          </a:p>
        </p:txBody>
      </p:sp>
      <p:sp>
        <p:nvSpPr>
          <p:cNvPr id="3" name="Rectangle 2">
            <a:extLst>
              <a:ext uri="{FF2B5EF4-FFF2-40B4-BE49-F238E27FC236}">
                <a16:creationId xmlns:a16="http://schemas.microsoft.com/office/drawing/2014/main" id="{99E6F97B-B7FD-4BC4-B909-D5A1448BE5B0}"/>
              </a:ext>
            </a:extLst>
          </p:cNvPr>
          <p:cNvSpPr/>
          <p:nvPr/>
        </p:nvSpPr>
        <p:spPr>
          <a:xfrm>
            <a:off x="761999" y="1918668"/>
            <a:ext cx="10587567" cy="3570208"/>
          </a:xfrm>
          <a:prstGeom prst="rect">
            <a:avLst/>
          </a:prstGeom>
        </p:spPr>
        <p:txBody>
          <a:bodyPr wrap="square">
            <a:spAutoFit/>
          </a:bodyPr>
          <a:lstStyle/>
          <a:p>
            <a:pPr algn="ctr">
              <a:spcBef>
                <a:spcPts val="6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Calibri" panose="020F0502020204030204" pitchFamily="34" charset="0"/>
                <a:cs typeface="Arial" panose="020B0604020202020204" pitchFamily="34" charset="0"/>
              </a:rPr>
              <a:t>La </a:t>
            </a:r>
            <a:r>
              <a:rPr lang="fr-FR" sz="2800" b="1" dirty="0">
                <a:latin typeface="Arial" panose="020B0604020202020204" pitchFamily="34" charset="0"/>
                <a:ea typeface="Calibri" panose="020F0502020204030204" pitchFamily="34" charset="0"/>
                <a:cs typeface="Arial" panose="020B0604020202020204" pitchFamily="34" charset="0"/>
              </a:rPr>
              <a:t>TVA</a:t>
            </a:r>
            <a:r>
              <a:rPr lang="fr-FR" sz="2800" dirty="0">
                <a:latin typeface="Arial" panose="020B0604020202020204" pitchFamily="34" charset="0"/>
                <a:ea typeface="Calibri" panose="020F0502020204030204" pitchFamily="34" charset="0"/>
                <a:cs typeface="Arial" panose="020B0604020202020204" pitchFamily="34" charset="0"/>
              </a:rPr>
              <a:t> (taxe sur la valeur ajoutée) </a:t>
            </a:r>
          </a:p>
          <a:p>
            <a:pPr algn="ctr">
              <a:spcBef>
                <a:spcPts val="6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Calibri" panose="020F0502020204030204" pitchFamily="34" charset="0"/>
                <a:cs typeface="Arial" panose="020B0604020202020204" pitchFamily="34" charset="0"/>
              </a:rPr>
              <a:t>est un </a:t>
            </a:r>
            <a:r>
              <a:rPr lang="fr-FR" sz="2800" b="1" dirty="0">
                <a:solidFill>
                  <a:srgbClr val="FFFF00"/>
                </a:solidFill>
                <a:latin typeface="Arial" panose="020B0604020202020204" pitchFamily="34" charset="0"/>
                <a:ea typeface="Calibri" panose="020F0502020204030204" pitchFamily="34" charset="0"/>
                <a:cs typeface="Arial" panose="020B0604020202020204" pitchFamily="34" charset="0"/>
              </a:rPr>
              <a:t>impôt indirect </a:t>
            </a:r>
          </a:p>
          <a:p>
            <a:pPr algn="ctr">
              <a:spcBef>
                <a:spcPts val="6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Calibri" panose="020F0502020204030204" pitchFamily="34" charset="0"/>
                <a:cs typeface="Arial" panose="020B0604020202020204" pitchFamily="34" charset="0"/>
              </a:rPr>
              <a:t>payée sur les achats facturés </a:t>
            </a:r>
          </a:p>
          <a:p>
            <a:pPr algn="ctr">
              <a:spcBef>
                <a:spcPts val="6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Calibri" panose="020F0502020204030204" pitchFamily="34" charset="0"/>
                <a:cs typeface="Arial" panose="020B0604020202020204" pitchFamily="34" charset="0"/>
              </a:rPr>
              <a:t>encaissée sur les ventes facturées. </a:t>
            </a:r>
          </a:p>
          <a:p>
            <a:pPr algn="ctr">
              <a:spcBef>
                <a:spcPts val="600"/>
              </a:spcBef>
              <a:spcAft>
                <a:spcPts val="0"/>
              </a:spcAft>
              <a:tabLst>
                <a:tab pos="91440" algn="l"/>
                <a:tab pos="548640" algn="l"/>
                <a:tab pos="1005840" algn="l"/>
                <a:tab pos="1463040" algn="l"/>
                <a:tab pos="1920240" algn="l"/>
                <a:tab pos="2377440" algn="l"/>
                <a:tab pos="2834640" algn="l"/>
                <a:tab pos="3291840" algn="l"/>
                <a:tab pos="3749040" algn="l"/>
                <a:tab pos="4206240" algn="l"/>
              </a:tabLst>
            </a:pPr>
            <a:endParaRPr lang="fr-FR" sz="2800" dirty="0">
              <a:latin typeface="Arial" panose="020B0604020202020204" pitchFamily="34" charset="0"/>
              <a:ea typeface="Calibri" panose="020F0502020204030204" pitchFamily="34" charset="0"/>
              <a:cs typeface="Arial" panose="020B0604020202020204" pitchFamily="34" charset="0"/>
            </a:endParaRPr>
          </a:p>
          <a:p>
            <a:pPr algn="ctr">
              <a:spcBef>
                <a:spcPts val="6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Calibri" panose="020F0502020204030204" pitchFamily="34" charset="0"/>
                <a:cs typeface="Arial" panose="020B0604020202020204" pitchFamily="34" charset="0"/>
              </a:rPr>
              <a:t>Elle n’est pas calculée sur les opérations internes </a:t>
            </a:r>
          </a:p>
          <a:p>
            <a:pPr algn="ctr">
              <a:spcBef>
                <a:spcPts val="6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Calibri" panose="020F0502020204030204" pitchFamily="34" charset="0"/>
                <a:cs typeface="Arial" panose="020B0604020202020204" pitchFamily="34" charset="0"/>
              </a:rPr>
              <a:t>(virement banque -&gt; caisse ; salaire, etc.). </a:t>
            </a:r>
            <a:endParaRPr lang="fr-FR" sz="28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96706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100" y="46568"/>
            <a:ext cx="10557934" cy="634999"/>
          </a:xfrm>
        </p:spPr>
        <p:txBody>
          <a:bodyPr>
            <a:normAutofit/>
          </a:bodyPr>
          <a:lstStyle/>
          <a:p>
            <a:pPr>
              <a:spcBef>
                <a:spcPts val="1200"/>
              </a:spcBef>
            </a:pPr>
            <a:r>
              <a:rPr lang="fr-FR" sz="2700" b="1" dirty="0">
                <a:latin typeface="Arial" panose="020B0604020202020204" pitchFamily="34" charset="0"/>
                <a:cs typeface="Arial" panose="020B0604020202020204" pitchFamily="34" charset="0"/>
              </a:rPr>
              <a:t>1. Enregistrer la TVA</a:t>
            </a:r>
          </a:p>
        </p:txBody>
      </p:sp>
      <p:sp>
        <p:nvSpPr>
          <p:cNvPr id="6" name="Rectangle 5">
            <a:extLst>
              <a:ext uri="{FF2B5EF4-FFF2-40B4-BE49-F238E27FC236}">
                <a16:creationId xmlns:a16="http://schemas.microsoft.com/office/drawing/2014/main" id="{9DE8817C-143F-408E-889E-5B8888E76A13}"/>
              </a:ext>
            </a:extLst>
          </p:cNvPr>
          <p:cNvSpPr/>
          <p:nvPr/>
        </p:nvSpPr>
        <p:spPr>
          <a:xfrm>
            <a:off x="467932" y="1064330"/>
            <a:ext cx="11178862" cy="5524589"/>
          </a:xfrm>
          <a:prstGeom prst="rect">
            <a:avLst/>
          </a:prstGeom>
        </p:spPr>
        <p:txBody>
          <a:bodyPr wrap="square">
            <a:spAutoFit/>
          </a:bodyPr>
          <a:lstStyle/>
          <a:p>
            <a:pPr marL="342900" lvl="1" indent="-342900">
              <a:spcBef>
                <a:spcPts val="1200"/>
              </a:spcBef>
              <a:spcAft>
                <a:spcPts val="600"/>
              </a:spcAft>
              <a:buAutoNum type="arabicPeriod"/>
            </a:pPr>
            <a:r>
              <a:rPr lang="fr-FR" sz="2400" b="1" dirty="0">
                <a:solidFill>
                  <a:srgbClr val="FFFF00"/>
                </a:solidFill>
                <a:latin typeface="Arial" panose="020B0604020202020204" pitchFamily="34" charset="0"/>
                <a:ea typeface="Times New Roman" panose="02020603050405020304" pitchFamily="18" charset="0"/>
                <a:cs typeface="Arial" panose="020B0604020202020204" pitchFamily="34" charset="0"/>
              </a:rPr>
              <a:t>Les taux de TVA</a:t>
            </a:r>
          </a:p>
          <a:p>
            <a:pPr algn="just">
              <a:spcBef>
                <a:spcPts val="1200"/>
              </a:spcBef>
              <a:spcAft>
                <a:spcPts val="0"/>
              </a:spcAft>
            </a:pPr>
            <a:r>
              <a:rPr lang="fr-FR" sz="2300" dirty="0">
                <a:latin typeface="Arial" panose="020B0604020202020204" pitchFamily="34" charset="0"/>
                <a:ea typeface="Calibri" panose="020F0502020204030204" pitchFamily="34" charset="0"/>
                <a:cs typeface="Times New Roman" panose="02020603050405020304" pitchFamily="18" charset="0"/>
              </a:rPr>
              <a:t>Les taux de TVA sont les suivants :</a:t>
            </a:r>
          </a:p>
          <a:p>
            <a:pPr marL="342900" lvl="0" indent="-342900" algn="just">
              <a:spcBef>
                <a:spcPts val="1200"/>
              </a:spcBef>
              <a:spcAft>
                <a:spcPts val="0"/>
              </a:spcAft>
              <a:buFont typeface="Arial" panose="020B0604020202020204" pitchFamily="34" charset="0"/>
              <a:buChar char="-"/>
            </a:pPr>
            <a:r>
              <a:rPr lang="fr-FR" sz="2300" dirty="0">
                <a:latin typeface="Arial" panose="020B0604020202020204" pitchFamily="34" charset="0"/>
                <a:ea typeface="Times New Roman" panose="02020603050405020304" pitchFamily="18" charset="0"/>
                <a:cs typeface="Times New Roman" panose="02020603050405020304" pitchFamily="18" charset="0"/>
              </a:rPr>
              <a:t>le </a:t>
            </a:r>
            <a:r>
              <a:rPr lang="fr-FR" sz="2300" b="1"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taux normal</a:t>
            </a:r>
            <a:r>
              <a:rPr lang="fr-FR" sz="2300"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 </a:t>
            </a:r>
            <a:r>
              <a:rPr lang="fr-FR" sz="2300" b="1"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(20 %)</a:t>
            </a:r>
            <a:r>
              <a:rPr lang="fr-FR" sz="2300" b="1" dirty="0">
                <a:latin typeface="Arial" panose="020B0604020202020204" pitchFamily="34" charset="0"/>
                <a:ea typeface="Times New Roman" panose="02020603050405020304" pitchFamily="18" charset="0"/>
                <a:cs typeface="Times New Roman" panose="02020603050405020304" pitchFamily="18" charset="0"/>
              </a:rPr>
              <a:t> </a:t>
            </a:r>
            <a:r>
              <a:rPr lang="fr-FR" sz="2300" dirty="0">
                <a:latin typeface="Arial" panose="020B0604020202020204" pitchFamily="34" charset="0"/>
                <a:ea typeface="Times New Roman" panose="02020603050405020304" pitchFamily="18" charset="0"/>
                <a:cs typeface="Times New Roman" panose="02020603050405020304" pitchFamily="18" charset="0"/>
              </a:rPr>
              <a:t>s’applique à la majorité des biens et services ;</a:t>
            </a:r>
          </a:p>
          <a:p>
            <a:pPr marL="342900" lvl="0" indent="-342900" algn="just">
              <a:spcBef>
                <a:spcPts val="1200"/>
              </a:spcBef>
              <a:spcAft>
                <a:spcPts val="0"/>
              </a:spcAft>
              <a:buFont typeface="Arial" panose="020B0604020202020204" pitchFamily="34" charset="0"/>
              <a:buChar char="-"/>
            </a:pPr>
            <a:r>
              <a:rPr lang="fr-FR" sz="2300" dirty="0">
                <a:latin typeface="Arial" panose="020B0604020202020204" pitchFamily="34" charset="0"/>
                <a:ea typeface="Times New Roman" panose="02020603050405020304" pitchFamily="18" charset="0"/>
                <a:cs typeface="Times New Roman" panose="02020603050405020304" pitchFamily="18" charset="0"/>
              </a:rPr>
              <a:t>le </a:t>
            </a:r>
            <a:r>
              <a:rPr lang="fr-FR" sz="2300" b="1"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taux intermédiaire (10 %)</a:t>
            </a:r>
            <a:r>
              <a:rPr lang="fr-FR" sz="2300"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 </a:t>
            </a:r>
            <a:r>
              <a:rPr lang="fr-FR" sz="2300" dirty="0">
                <a:latin typeface="Arial" panose="020B0604020202020204" pitchFamily="34" charset="0"/>
                <a:ea typeface="Times New Roman" panose="02020603050405020304" pitchFamily="18" charset="0"/>
                <a:cs typeface="Times New Roman" panose="02020603050405020304" pitchFamily="18" charset="0"/>
              </a:rPr>
              <a:t>concerne la restauration, la vente de produits alimentaires préparés, les transports, les travaux de rénovation dans les logements anciens ;</a:t>
            </a:r>
          </a:p>
          <a:p>
            <a:pPr marL="342900" lvl="0" indent="-342900" algn="just">
              <a:spcBef>
                <a:spcPts val="1200"/>
              </a:spcBef>
              <a:spcAft>
                <a:spcPts val="0"/>
              </a:spcAft>
              <a:buFont typeface="Arial" panose="020B0604020202020204" pitchFamily="34" charset="0"/>
              <a:buChar char="-"/>
            </a:pPr>
            <a:r>
              <a:rPr lang="fr-FR" sz="2300" dirty="0">
                <a:latin typeface="Arial" panose="020B0604020202020204" pitchFamily="34" charset="0"/>
                <a:ea typeface="Times New Roman" panose="02020603050405020304" pitchFamily="18" charset="0"/>
                <a:cs typeface="Times New Roman" panose="02020603050405020304" pitchFamily="18" charset="0"/>
              </a:rPr>
              <a:t>Le </a:t>
            </a:r>
            <a:r>
              <a:rPr lang="fr-FR" sz="2300" b="1"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taux réduit</a:t>
            </a:r>
            <a:r>
              <a:rPr lang="fr-FR" sz="2300"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 </a:t>
            </a:r>
            <a:r>
              <a:rPr lang="fr-FR" sz="2300" b="1"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(5,5 %) </a:t>
            </a:r>
            <a:r>
              <a:rPr lang="fr-FR" sz="2300" dirty="0">
                <a:latin typeface="Arial" panose="020B0604020202020204" pitchFamily="34" charset="0"/>
                <a:ea typeface="Times New Roman" panose="02020603050405020304" pitchFamily="18" charset="0"/>
                <a:cs typeface="Times New Roman" panose="02020603050405020304" pitchFamily="18" charset="0"/>
              </a:rPr>
              <a:t>est applicable aux produits de première nécessité (produits alimentaires, boissons sans alcool, cantine scolaire et énergie) et spectacle vivant (théâtre, concert, cirque).</a:t>
            </a:r>
          </a:p>
          <a:p>
            <a:pPr marL="342900" lvl="0" indent="-342900" algn="just">
              <a:spcBef>
                <a:spcPts val="1200"/>
              </a:spcBef>
              <a:spcAft>
                <a:spcPts val="0"/>
              </a:spcAft>
              <a:buFont typeface="Arial" panose="020B0604020202020204" pitchFamily="34" charset="0"/>
              <a:buChar char="-"/>
            </a:pPr>
            <a:r>
              <a:rPr lang="fr-FR" sz="2300" dirty="0">
                <a:latin typeface="Arial" panose="020B0604020202020204" pitchFamily="34" charset="0"/>
                <a:ea typeface="Times New Roman" panose="02020603050405020304" pitchFamily="18" charset="0"/>
                <a:cs typeface="Times New Roman" panose="02020603050405020304" pitchFamily="18" charset="0"/>
              </a:rPr>
              <a:t>Le </a:t>
            </a:r>
            <a:r>
              <a:rPr lang="fr-FR" sz="2300" b="1" dirty="0">
                <a:solidFill>
                  <a:srgbClr val="92D050"/>
                </a:solidFill>
                <a:latin typeface="Arial" panose="020B0604020202020204" pitchFamily="34" charset="0"/>
                <a:ea typeface="Times New Roman" panose="02020603050405020304" pitchFamily="18" charset="0"/>
                <a:cs typeface="Times New Roman" panose="02020603050405020304" pitchFamily="18" charset="0"/>
              </a:rPr>
              <a:t>taux super-réduit (2,1 %) </a:t>
            </a:r>
            <a:r>
              <a:rPr lang="fr-FR" sz="2300" dirty="0">
                <a:latin typeface="Arial" panose="020B0604020202020204" pitchFamily="34" charset="0"/>
                <a:ea typeface="Times New Roman" panose="02020603050405020304" pitchFamily="18" charset="0"/>
                <a:cs typeface="Times New Roman" panose="02020603050405020304" pitchFamily="18" charset="0"/>
              </a:rPr>
              <a:t>s’applique </a:t>
            </a:r>
            <a:r>
              <a:rPr lang="fr-FR" sz="2300" dirty="0">
                <a:latin typeface="Arial" panose="020B0604020202020204" pitchFamily="34" charset="0"/>
                <a:ea typeface="Calibri" panose="020F0502020204030204" pitchFamily="34" charset="0"/>
                <a:cs typeface="Arial" panose="020B0604020202020204" pitchFamily="34" charset="0"/>
              </a:rPr>
              <a:t>à certains secteurs d’activité : presse, médicaments etc. </a:t>
            </a:r>
          </a:p>
          <a:p>
            <a:pPr lvl="0" algn="ctr">
              <a:spcBef>
                <a:spcPts val="1200"/>
              </a:spcBef>
              <a:spcAft>
                <a:spcPts val="0"/>
              </a:spcAft>
            </a:pPr>
            <a:r>
              <a:rPr lang="fr-FR" sz="2300" dirty="0">
                <a:latin typeface="Arial" panose="020B0604020202020204" pitchFamily="34" charset="0"/>
                <a:ea typeface="Calibri" panose="020F0502020204030204" pitchFamily="34" charset="0"/>
                <a:cs typeface="Arial" panose="020B0604020202020204" pitchFamily="34" charset="0"/>
              </a:rPr>
              <a:t>Certaines entreprises sont exemptées de TVA lorsque l’activité est réduite.</a:t>
            </a:r>
            <a:endParaRPr lang="fr-FR" sz="23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71968"/>
            <a:ext cx="10557934" cy="634999"/>
          </a:xfrm>
        </p:spPr>
        <p:txBody>
          <a:bodyPr>
            <a:normAutofit/>
          </a:bodyPr>
          <a:lstStyle/>
          <a:p>
            <a:pPr>
              <a:spcBef>
                <a:spcPts val="1200"/>
              </a:spcBef>
            </a:pPr>
            <a:r>
              <a:rPr lang="fr-FR" sz="2700" b="1" dirty="0">
                <a:latin typeface="Arial" panose="020B0604020202020204" pitchFamily="34" charset="0"/>
                <a:cs typeface="Arial" panose="020B0604020202020204" pitchFamily="34" charset="0"/>
              </a:rPr>
              <a:t>1. Enregistrer la TVA</a:t>
            </a:r>
          </a:p>
        </p:txBody>
      </p:sp>
      <p:graphicFrame>
        <p:nvGraphicFramePr>
          <p:cNvPr id="4" name="Diagramme 3">
            <a:extLst>
              <a:ext uri="{FF2B5EF4-FFF2-40B4-BE49-F238E27FC236}">
                <a16:creationId xmlns:a16="http://schemas.microsoft.com/office/drawing/2014/main" id="{50CF95FA-E05E-4A85-85C9-58236C205AB7}"/>
              </a:ext>
            </a:extLst>
          </p:cNvPr>
          <p:cNvGraphicFramePr/>
          <p:nvPr>
            <p:extLst>
              <p:ext uri="{D42A27DB-BD31-4B8C-83A1-F6EECF244321}">
                <p14:modId xmlns:p14="http://schemas.microsoft.com/office/powerpoint/2010/main" val="1053876132"/>
              </p:ext>
            </p:extLst>
          </p:nvPr>
        </p:nvGraphicFramePr>
        <p:xfrm>
          <a:off x="596899" y="1181099"/>
          <a:ext cx="10164234" cy="51350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70828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557934" cy="634999"/>
          </a:xfrm>
        </p:spPr>
        <p:txBody>
          <a:bodyPr>
            <a:normAutofit fontScale="90000"/>
          </a:bodyPr>
          <a:lstStyle/>
          <a:p>
            <a:pPr>
              <a:spcBef>
                <a:spcPts val="1200"/>
              </a:spcBef>
            </a:pPr>
            <a:br>
              <a:rPr lang="fr-FR" sz="3200" b="1" dirty="0">
                <a:latin typeface="Arial" panose="020B0604020202020204" pitchFamily="34" charset="0"/>
                <a:cs typeface="Arial" panose="020B0604020202020204" pitchFamily="34" charset="0"/>
              </a:rPr>
            </a:br>
            <a:r>
              <a:rPr lang="fr-FR" sz="2700" b="1" dirty="0">
                <a:latin typeface="Arial" panose="020B0604020202020204" pitchFamily="34" charset="0"/>
                <a:cs typeface="Arial" panose="020B0604020202020204" pitchFamily="34" charset="0"/>
              </a:rPr>
              <a:t>1.2. Enregistrer la TVA sur achats</a:t>
            </a:r>
          </a:p>
        </p:txBody>
      </p:sp>
      <p:graphicFrame>
        <p:nvGraphicFramePr>
          <p:cNvPr id="4" name="Tableau 3">
            <a:extLst>
              <a:ext uri="{FF2B5EF4-FFF2-40B4-BE49-F238E27FC236}">
                <a16:creationId xmlns:a16="http://schemas.microsoft.com/office/drawing/2014/main" id="{1459B042-8D3E-4DD4-ADB5-C52EC40EB7B1}"/>
              </a:ext>
            </a:extLst>
          </p:cNvPr>
          <p:cNvGraphicFramePr>
            <a:graphicFrameLocks noGrp="1"/>
          </p:cNvGraphicFramePr>
          <p:nvPr>
            <p:extLst>
              <p:ext uri="{D42A27DB-BD31-4B8C-83A1-F6EECF244321}">
                <p14:modId xmlns:p14="http://schemas.microsoft.com/office/powerpoint/2010/main" val="1555741663"/>
              </p:ext>
            </p:extLst>
          </p:nvPr>
        </p:nvGraphicFramePr>
        <p:xfrm>
          <a:off x="1233125" y="3144791"/>
          <a:ext cx="9453034" cy="1905575"/>
        </p:xfrm>
        <a:graphic>
          <a:graphicData uri="http://schemas.openxmlformats.org/drawingml/2006/table">
            <a:tbl>
              <a:tblPr>
                <a:tableStyleId>{5C22544A-7EE6-4342-B048-85BDC9FD1C3A}</a:tableStyleId>
              </a:tblPr>
              <a:tblGrid>
                <a:gridCol w="1069776">
                  <a:extLst>
                    <a:ext uri="{9D8B030D-6E8A-4147-A177-3AD203B41FA5}">
                      <a16:colId xmlns:a16="http://schemas.microsoft.com/office/drawing/2014/main" val="1704972791"/>
                    </a:ext>
                  </a:extLst>
                </a:gridCol>
                <a:gridCol w="1605920">
                  <a:extLst>
                    <a:ext uri="{9D8B030D-6E8A-4147-A177-3AD203B41FA5}">
                      <a16:colId xmlns:a16="http://schemas.microsoft.com/office/drawing/2014/main" val="1552306817"/>
                    </a:ext>
                  </a:extLst>
                </a:gridCol>
                <a:gridCol w="3727745">
                  <a:extLst>
                    <a:ext uri="{9D8B030D-6E8A-4147-A177-3AD203B41FA5}">
                      <a16:colId xmlns:a16="http://schemas.microsoft.com/office/drawing/2014/main" val="3318495637"/>
                    </a:ext>
                  </a:extLst>
                </a:gridCol>
                <a:gridCol w="1627042">
                  <a:extLst>
                    <a:ext uri="{9D8B030D-6E8A-4147-A177-3AD203B41FA5}">
                      <a16:colId xmlns:a16="http://schemas.microsoft.com/office/drawing/2014/main" val="2150126530"/>
                    </a:ext>
                  </a:extLst>
                </a:gridCol>
                <a:gridCol w="1422551">
                  <a:extLst>
                    <a:ext uri="{9D8B030D-6E8A-4147-A177-3AD203B41FA5}">
                      <a16:colId xmlns:a16="http://schemas.microsoft.com/office/drawing/2014/main" val="1379594147"/>
                    </a:ext>
                  </a:extLst>
                </a:gridCol>
              </a:tblGrid>
              <a:tr h="381115">
                <a:tc gridSpan="5">
                  <a:txBody>
                    <a:bodyPr/>
                    <a:lstStyle/>
                    <a:p>
                      <a:pPr marL="180340" indent="-180340" algn="ctr">
                        <a:spcBef>
                          <a:spcPts val="1200"/>
                        </a:spcBef>
                        <a:spcAft>
                          <a:spcPts val="1200"/>
                        </a:spcAft>
                        <a:tabLst>
                          <a:tab pos="91440" algn="l"/>
                          <a:tab pos="548640" algn="l"/>
                          <a:tab pos="1005840" algn="l"/>
                          <a:tab pos="1463040" algn="l"/>
                          <a:tab pos="1920240" algn="l"/>
                          <a:tab pos="2377440" algn="l"/>
                          <a:tab pos="2834640" algn="l"/>
                          <a:tab pos="3291840" algn="l"/>
                          <a:tab pos="3749040" algn="l"/>
                          <a:tab pos="4206240" algn="l"/>
                        </a:tabLst>
                      </a:pPr>
                      <a:r>
                        <a:rPr lang="fr-FR" sz="1800" b="1" dirty="0">
                          <a:effectLst/>
                          <a:latin typeface="Arial" panose="020B0604020202020204" pitchFamily="34" charset="0"/>
                          <a:cs typeface="Arial" panose="020B0604020202020204" pitchFamily="34" charset="0"/>
                        </a:rPr>
                        <a:t>Achat de marchandises 600 € TTC à crédit (TVA à 20 % = 100 €)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961968842"/>
                  </a:ext>
                </a:extLst>
              </a:tr>
              <a:tr h="381115">
                <a:tc>
                  <a:txBody>
                    <a:bodyPr/>
                    <a:lstStyle/>
                    <a:p>
                      <a:pPr algn="ctr">
                        <a:spcAft>
                          <a:spcPts val="0"/>
                        </a:spcAft>
                      </a:pPr>
                      <a:r>
                        <a:rPr lang="fr-FR" sz="1800" b="1" dirty="0">
                          <a:effectLst/>
                          <a:latin typeface="Arial" panose="020B0604020202020204" pitchFamily="34" charset="0"/>
                          <a:cs typeface="Arial" panose="020B0604020202020204" pitchFamily="34" charset="0"/>
                        </a:rPr>
                        <a:t>Dates</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N° compte</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Libellés</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Débit</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Crédit</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extLst>
                  <a:ext uri="{0D108BD9-81ED-4DB2-BD59-A6C34878D82A}">
                    <a16:rowId xmlns:a16="http://schemas.microsoft.com/office/drawing/2014/main" val="483704405"/>
                  </a:ext>
                </a:extLst>
              </a:tr>
              <a:tr h="381115">
                <a:tc>
                  <a:txBody>
                    <a:bodyPr/>
                    <a:lstStyle/>
                    <a:p>
                      <a:pPr algn="ctr">
                        <a:spcAft>
                          <a:spcPts val="0"/>
                        </a:spcAft>
                      </a:pPr>
                      <a:r>
                        <a:rPr lang="fr-FR" sz="1800">
                          <a:effectLst/>
                          <a:latin typeface="Arial" panose="020B0604020202020204" pitchFamily="34" charset="0"/>
                          <a:cs typeface="Arial" panose="020B0604020202020204" pitchFamily="34" charset="0"/>
                        </a:rPr>
                        <a:t>01-01</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ctr">
                        <a:spcAft>
                          <a:spcPts val="0"/>
                        </a:spcAft>
                      </a:pPr>
                      <a:r>
                        <a:rPr lang="fr-FR" sz="1800">
                          <a:effectLst/>
                          <a:latin typeface="Arial" panose="020B0604020202020204" pitchFamily="34" charset="0"/>
                          <a:cs typeface="Arial" panose="020B0604020202020204" pitchFamily="34" charset="0"/>
                        </a:rPr>
                        <a:t>607000</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spcAft>
                          <a:spcPts val="0"/>
                        </a:spcAft>
                      </a:pPr>
                      <a:r>
                        <a:rPr lang="fr-FR" sz="1800" dirty="0">
                          <a:effectLst/>
                          <a:latin typeface="Arial" panose="020B0604020202020204" pitchFamily="34" charset="0"/>
                          <a:cs typeface="Arial" panose="020B0604020202020204" pitchFamily="34" charset="0"/>
                        </a:rPr>
                        <a:t>Achats de marchandises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dirty="0">
                          <a:effectLst/>
                          <a:latin typeface="Arial" panose="020B0604020202020204" pitchFamily="34" charset="0"/>
                          <a:cs typeface="Arial" panose="020B0604020202020204" pitchFamily="34" charset="0"/>
                        </a:rPr>
                        <a:t>500,00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ctr">
                        <a:spcAft>
                          <a:spcPts val="0"/>
                        </a:spcAft>
                      </a:pP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2754470394"/>
                  </a:ext>
                </a:extLst>
              </a:tr>
              <a:tr h="381115">
                <a:tc>
                  <a:txBody>
                    <a:bodyPr/>
                    <a:lstStyle/>
                    <a:p>
                      <a:pPr algn="ctr">
                        <a:spcAft>
                          <a:spcPts val="0"/>
                        </a:spcAft>
                      </a:pPr>
                      <a:r>
                        <a:rPr lang="fr-FR" sz="1800">
                          <a:effectLst/>
                          <a:latin typeface="Arial" panose="020B0604020202020204" pitchFamily="34" charset="0"/>
                          <a:cs typeface="Arial" panose="020B0604020202020204" pitchFamily="34" charset="0"/>
                        </a:rPr>
                        <a:t>01-01</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ctr">
                        <a:spcAft>
                          <a:spcPts val="0"/>
                        </a:spcAft>
                      </a:pPr>
                      <a:r>
                        <a:rPr lang="fr-FR" sz="1800">
                          <a:effectLst/>
                          <a:latin typeface="Arial" panose="020B0604020202020204" pitchFamily="34" charset="0"/>
                          <a:cs typeface="Arial" panose="020B0604020202020204" pitchFamily="34" charset="0"/>
                        </a:rPr>
                        <a:t>445660</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spcAft>
                          <a:spcPts val="0"/>
                        </a:spcAft>
                      </a:pPr>
                      <a:r>
                        <a:rPr lang="fr-FR" sz="1800" dirty="0">
                          <a:effectLst/>
                          <a:latin typeface="Arial" panose="020B0604020202020204" pitchFamily="34" charset="0"/>
                          <a:cs typeface="Arial" panose="020B0604020202020204" pitchFamily="34" charset="0"/>
                        </a:rPr>
                        <a:t>TVA déductible sur ABS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dirty="0">
                          <a:effectLst/>
                          <a:latin typeface="Arial" panose="020B0604020202020204" pitchFamily="34" charset="0"/>
                          <a:cs typeface="Arial" panose="020B0604020202020204" pitchFamily="34" charset="0"/>
                        </a:rPr>
                        <a:t>100,00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ctr">
                        <a:spcAft>
                          <a:spcPts val="0"/>
                        </a:spcAft>
                      </a:pP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3891027216"/>
                  </a:ext>
                </a:extLst>
              </a:tr>
              <a:tr h="381115">
                <a:tc>
                  <a:txBody>
                    <a:bodyPr/>
                    <a:lstStyle/>
                    <a:p>
                      <a:pPr algn="ctr">
                        <a:spcAft>
                          <a:spcPts val="0"/>
                        </a:spcAft>
                      </a:pPr>
                      <a:r>
                        <a:rPr lang="fr-FR" sz="1800">
                          <a:effectLst/>
                          <a:latin typeface="Arial" panose="020B0604020202020204" pitchFamily="34" charset="0"/>
                          <a:cs typeface="Arial" panose="020B0604020202020204" pitchFamily="34" charset="0"/>
                        </a:rPr>
                        <a:t>01-01</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ctr">
                        <a:spcAft>
                          <a:spcPts val="0"/>
                        </a:spcAft>
                      </a:pPr>
                      <a:r>
                        <a:rPr lang="fr-FR" sz="1800">
                          <a:effectLst/>
                          <a:latin typeface="Arial" panose="020B0604020202020204" pitchFamily="34" charset="0"/>
                          <a:cs typeface="Arial" panose="020B0604020202020204" pitchFamily="34" charset="0"/>
                        </a:rPr>
                        <a:t>401000</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a:effectLst/>
                          <a:latin typeface="Arial" panose="020B0604020202020204" pitchFamily="34" charset="0"/>
                          <a:cs typeface="Arial" panose="020B0604020202020204" pitchFamily="34" charset="0"/>
                        </a:rPr>
                        <a:t>Fournisseur Dupont</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dirty="0">
                          <a:effectLst/>
                          <a:latin typeface="Arial" panose="020B0604020202020204" pitchFamily="34" charset="0"/>
                          <a:cs typeface="Arial" panose="020B0604020202020204" pitchFamily="34" charset="0"/>
                        </a:rPr>
                        <a:t>600,00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3382181090"/>
                  </a:ext>
                </a:extLst>
              </a:tr>
            </a:tbl>
          </a:graphicData>
        </a:graphic>
      </p:graphicFrame>
      <p:sp>
        <p:nvSpPr>
          <p:cNvPr id="5" name="Rectangle 1">
            <a:extLst>
              <a:ext uri="{FF2B5EF4-FFF2-40B4-BE49-F238E27FC236}">
                <a16:creationId xmlns:a16="http://schemas.microsoft.com/office/drawing/2014/main" id="{A5A35AF7-6E35-4F2B-A923-9786A994BE7E}"/>
              </a:ext>
            </a:extLst>
          </p:cNvPr>
          <p:cNvSpPr>
            <a:spLocks noChangeArrowheads="1"/>
          </p:cNvSpPr>
          <p:nvPr/>
        </p:nvSpPr>
        <p:spPr bwMode="auto">
          <a:xfrm>
            <a:off x="1002567" y="1179571"/>
            <a:ext cx="9956308" cy="2077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76176" numCol="1" anchor="ctr" anchorCtr="0" compatLnSpc="1">
            <a:prstTxWarp prst="textNoShape">
              <a:avLst/>
            </a:prstTxWarp>
            <a:spAutoFit/>
          </a:bodyPr>
          <a:lstStyle>
            <a:lvl1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1pPr>
            <a:lvl2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2pPr>
            <a:lvl3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3pPr>
            <a:lvl4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4pPr>
            <a:lvl5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5pPr>
            <a:lvl6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6pPr>
            <a:lvl7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7pPr>
            <a:lvl8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8pPr>
            <a:lvl9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r>
              <a:rPr kumimoji="0" lang="fr-FR" altLang="fr-FR" sz="2000" b="0" i="0" u="none" strike="noStrike" cap="none" normalizeH="0" baseline="0" dirty="0">
                <a:ln>
                  <a:noFill/>
                </a:ln>
                <a:solidFill>
                  <a:schemeClr val="tx1"/>
                </a:solidFill>
                <a:effectLst/>
                <a:ea typeface="Calibri" panose="020F0502020204030204" pitchFamily="34" charset="0"/>
                <a:cs typeface="Arial" panose="020B0604020202020204" pitchFamily="34" charset="0"/>
              </a:rPr>
              <a:t>La TVA est enregistrée en même temps que l’achat dans le compte </a:t>
            </a:r>
          </a:p>
          <a:p>
            <a:pPr marL="0" marR="0" lvl="0" indent="0" algn="ctr" defTabSz="914400" rtl="0" eaLnBrk="0" fontAlgn="base" latinLnBrk="0" hangingPunct="0">
              <a:lnSpc>
                <a:spcPct val="100000"/>
              </a:lnSpc>
              <a:spcBef>
                <a:spcPts val="120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r>
              <a:rPr kumimoji="0" lang="fr-FR" altLang="fr-FR" sz="2000" b="1" i="0" u="none" strike="noStrike" cap="none" normalizeH="0" baseline="0" dirty="0">
                <a:ln>
                  <a:noFill/>
                </a:ln>
                <a:solidFill>
                  <a:schemeClr val="tx1"/>
                </a:solidFill>
                <a:effectLst/>
                <a:ea typeface="Calibri" panose="020F0502020204030204" pitchFamily="34" charset="0"/>
                <a:cs typeface="Arial" panose="020B0604020202020204" pitchFamily="34" charset="0"/>
              </a:rPr>
              <a:t>44566 – TVA déductible sur autres biens et services (ABS)</a:t>
            </a:r>
            <a:endParaRPr kumimoji="0" lang="fr-FR" altLang="fr-FR"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ts val="120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endParaRPr kumimoji="0" lang="fr-FR" altLang="fr-FR" sz="2000" b="1" i="0" u="none" strike="noStrike" cap="none" normalizeH="0" baseline="0" dirty="0">
              <a:ln>
                <a:noFill/>
              </a:ln>
              <a:solidFill>
                <a:schemeClr val="tx1"/>
              </a:solidFill>
              <a:effectLs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r>
              <a:rPr kumimoji="0" lang="fr-FR" altLang="fr-FR" sz="2000" b="1" i="0" u="none" strike="noStrike" cap="none" normalizeH="0" baseline="0" dirty="0">
                <a:ln>
                  <a:noFill/>
                </a:ln>
                <a:solidFill>
                  <a:schemeClr val="tx1"/>
                </a:solidFill>
                <a:effectLst/>
                <a:ea typeface="Calibri" panose="020F0502020204030204" pitchFamily="34" charset="0"/>
                <a:cs typeface="Arial" panose="020B0604020202020204" pitchFamily="34" charset="0"/>
              </a:rPr>
              <a:t>Exemple :</a:t>
            </a:r>
            <a:endParaRPr kumimoji="0" lang="fr-FR" altLang="fr-F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endParaRPr kumimoji="0" lang="fr-FR" altLang="fr-FR" sz="2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4465863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557934" cy="634999"/>
          </a:xfrm>
        </p:spPr>
        <p:txBody>
          <a:bodyPr>
            <a:normAutofit/>
          </a:bodyPr>
          <a:lstStyle/>
          <a:p>
            <a:pPr>
              <a:spcBef>
                <a:spcPts val="1200"/>
              </a:spcBef>
            </a:pPr>
            <a:r>
              <a:rPr lang="fr-FR" sz="2700" b="1" dirty="0">
                <a:latin typeface="Arial" panose="020B0604020202020204" pitchFamily="34" charset="0"/>
                <a:cs typeface="Arial" panose="020B0604020202020204" pitchFamily="34" charset="0"/>
              </a:rPr>
              <a:t>1.3. Enregistrer la TVA sur ventes</a:t>
            </a:r>
          </a:p>
        </p:txBody>
      </p:sp>
      <p:graphicFrame>
        <p:nvGraphicFramePr>
          <p:cNvPr id="4" name="Tableau 3">
            <a:extLst>
              <a:ext uri="{FF2B5EF4-FFF2-40B4-BE49-F238E27FC236}">
                <a16:creationId xmlns:a16="http://schemas.microsoft.com/office/drawing/2014/main" id="{724A7D84-1D14-48FE-A4C0-87F07A3B7626}"/>
              </a:ext>
            </a:extLst>
          </p:cNvPr>
          <p:cNvGraphicFramePr>
            <a:graphicFrameLocks noGrp="1"/>
          </p:cNvGraphicFramePr>
          <p:nvPr>
            <p:extLst>
              <p:ext uri="{D42A27DB-BD31-4B8C-83A1-F6EECF244321}">
                <p14:modId xmlns:p14="http://schemas.microsoft.com/office/powerpoint/2010/main" val="3069779448"/>
              </p:ext>
            </p:extLst>
          </p:nvPr>
        </p:nvGraphicFramePr>
        <p:xfrm>
          <a:off x="1050944" y="2945975"/>
          <a:ext cx="9350035" cy="2048655"/>
        </p:xfrm>
        <a:graphic>
          <a:graphicData uri="http://schemas.openxmlformats.org/drawingml/2006/table">
            <a:tbl>
              <a:tblPr>
                <a:tableStyleId>{5C22544A-7EE6-4342-B048-85BDC9FD1C3A}</a:tableStyleId>
              </a:tblPr>
              <a:tblGrid>
                <a:gridCol w="1167894">
                  <a:extLst>
                    <a:ext uri="{9D8B030D-6E8A-4147-A177-3AD203B41FA5}">
                      <a16:colId xmlns:a16="http://schemas.microsoft.com/office/drawing/2014/main" val="85904968"/>
                    </a:ext>
                  </a:extLst>
                </a:gridCol>
                <a:gridCol w="1245709">
                  <a:extLst>
                    <a:ext uri="{9D8B030D-6E8A-4147-A177-3AD203B41FA5}">
                      <a16:colId xmlns:a16="http://schemas.microsoft.com/office/drawing/2014/main" val="4057839928"/>
                    </a:ext>
                  </a:extLst>
                </a:gridCol>
                <a:gridCol w="3905686">
                  <a:extLst>
                    <a:ext uri="{9D8B030D-6E8A-4147-A177-3AD203B41FA5}">
                      <a16:colId xmlns:a16="http://schemas.microsoft.com/office/drawing/2014/main" val="3300854777"/>
                    </a:ext>
                  </a:extLst>
                </a:gridCol>
                <a:gridCol w="1549400">
                  <a:extLst>
                    <a:ext uri="{9D8B030D-6E8A-4147-A177-3AD203B41FA5}">
                      <a16:colId xmlns:a16="http://schemas.microsoft.com/office/drawing/2014/main" val="1659958487"/>
                    </a:ext>
                  </a:extLst>
                </a:gridCol>
                <a:gridCol w="1481346">
                  <a:extLst>
                    <a:ext uri="{9D8B030D-6E8A-4147-A177-3AD203B41FA5}">
                      <a16:colId xmlns:a16="http://schemas.microsoft.com/office/drawing/2014/main" val="3327333195"/>
                    </a:ext>
                  </a:extLst>
                </a:gridCol>
              </a:tblGrid>
              <a:tr h="435330">
                <a:tc gridSpan="5">
                  <a:txBody>
                    <a:bodyPr/>
                    <a:lstStyle/>
                    <a:p>
                      <a:pPr marL="180340" indent="-180340" algn="ctr">
                        <a:spcBef>
                          <a:spcPts val="200"/>
                        </a:spcBef>
                        <a:spcAft>
                          <a:spcPts val="200"/>
                        </a:spcAft>
                        <a:tabLst>
                          <a:tab pos="91440" algn="l"/>
                          <a:tab pos="548640" algn="l"/>
                          <a:tab pos="1005840" algn="l"/>
                          <a:tab pos="1463040" algn="l"/>
                          <a:tab pos="1920240" algn="l"/>
                          <a:tab pos="2377440" algn="l"/>
                          <a:tab pos="2834640" algn="l"/>
                          <a:tab pos="3291840" algn="l"/>
                          <a:tab pos="3749040" algn="l"/>
                          <a:tab pos="4206240" algn="l"/>
                        </a:tabLst>
                      </a:pPr>
                      <a:r>
                        <a:rPr lang="fr-FR" sz="1800" b="1" dirty="0">
                          <a:effectLst/>
                          <a:latin typeface="Arial" panose="020B0604020202020204" pitchFamily="34" charset="0"/>
                          <a:cs typeface="Arial" panose="020B0604020202020204" pitchFamily="34" charset="0"/>
                        </a:rPr>
                        <a:t>Vente de marchandises 600 € TTC à crédit (TVA à 20 % = 100 €)</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473617292"/>
                  </a:ext>
                </a:extLst>
              </a:tr>
              <a:tr h="435330">
                <a:tc>
                  <a:txBody>
                    <a:bodyPr/>
                    <a:lstStyle/>
                    <a:p>
                      <a:pPr algn="ctr">
                        <a:spcAft>
                          <a:spcPts val="0"/>
                        </a:spcAft>
                      </a:pPr>
                      <a:r>
                        <a:rPr lang="fr-FR" sz="1800" b="1" dirty="0">
                          <a:effectLst/>
                          <a:latin typeface="Arial" panose="020B0604020202020204" pitchFamily="34" charset="0"/>
                          <a:cs typeface="Arial" panose="020B0604020202020204" pitchFamily="34" charset="0"/>
                        </a:rPr>
                        <a:t>Dates</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N° compte</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Libellés</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Débit</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tc>
                  <a:txBody>
                    <a:bodyPr/>
                    <a:lstStyle/>
                    <a:p>
                      <a:pPr algn="ctr">
                        <a:spcAft>
                          <a:spcPts val="0"/>
                        </a:spcAft>
                      </a:pPr>
                      <a:r>
                        <a:rPr lang="fr-FR" sz="1800" b="1" dirty="0">
                          <a:effectLst/>
                          <a:latin typeface="Arial" panose="020B0604020202020204" pitchFamily="34" charset="0"/>
                          <a:cs typeface="Arial" panose="020B0604020202020204" pitchFamily="34" charset="0"/>
                        </a:rPr>
                        <a:t>Crédit</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chemeClr val="accent1"/>
                    </a:solidFill>
                  </a:tcPr>
                </a:tc>
                <a:extLst>
                  <a:ext uri="{0D108BD9-81ED-4DB2-BD59-A6C34878D82A}">
                    <a16:rowId xmlns:a16="http://schemas.microsoft.com/office/drawing/2014/main" val="2334320396"/>
                  </a:ext>
                </a:extLst>
              </a:tr>
              <a:tr h="358836">
                <a:tc>
                  <a:txBody>
                    <a:bodyPr/>
                    <a:lstStyle/>
                    <a:p>
                      <a:pPr algn="ctr">
                        <a:spcAft>
                          <a:spcPts val="0"/>
                        </a:spcAft>
                      </a:pPr>
                      <a:r>
                        <a:rPr lang="fr-FR" sz="1800">
                          <a:effectLst/>
                          <a:latin typeface="Arial" panose="020B0604020202020204" pitchFamily="34" charset="0"/>
                          <a:cs typeface="Arial" panose="020B0604020202020204" pitchFamily="34" charset="0"/>
                        </a:rPr>
                        <a:t>01-01</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spcAft>
                          <a:spcPts val="0"/>
                        </a:spcAft>
                      </a:pPr>
                      <a:r>
                        <a:rPr lang="fr-FR" sz="1800" dirty="0">
                          <a:effectLst/>
                          <a:latin typeface="Arial" panose="020B0604020202020204" pitchFamily="34" charset="0"/>
                          <a:cs typeface="Arial" panose="020B0604020202020204" pitchFamily="34" charset="0"/>
                        </a:rPr>
                        <a:t>411000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spcAft>
                          <a:spcPts val="0"/>
                        </a:spcAft>
                      </a:pPr>
                      <a:r>
                        <a:rPr lang="fr-FR" sz="1800" dirty="0">
                          <a:effectLst/>
                          <a:latin typeface="Arial" panose="020B0604020202020204" pitchFamily="34" charset="0"/>
                          <a:cs typeface="Arial" panose="020B0604020202020204" pitchFamily="34" charset="0"/>
                        </a:rPr>
                        <a:t>Client Dupont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a:effectLst/>
                          <a:latin typeface="Arial" panose="020B0604020202020204" pitchFamily="34" charset="0"/>
                          <a:cs typeface="Arial" panose="020B0604020202020204" pitchFamily="34" charset="0"/>
                        </a:rPr>
                        <a:t>600,00</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3410626073"/>
                  </a:ext>
                </a:extLst>
              </a:tr>
              <a:tr h="383829">
                <a:tc>
                  <a:txBody>
                    <a:bodyPr/>
                    <a:lstStyle/>
                    <a:p>
                      <a:pPr algn="ctr">
                        <a:spcAft>
                          <a:spcPts val="0"/>
                        </a:spcAft>
                      </a:pPr>
                      <a:r>
                        <a:rPr lang="fr-FR" sz="1800">
                          <a:effectLst/>
                          <a:latin typeface="Arial" panose="020B0604020202020204" pitchFamily="34" charset="0"/>
                          <a:cs typeface="Arial" panose="020B0604020202020204" pitchFamily="34" charset="0"/>
                        </a:rPr>
                        <a:t>01-01</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spcAft>
                          <a:spcPts val="0"/>
                        </a:spcAft>
                      </a:pPr>
                      <a:r>
                        <a:rPr lang="fr-FR" sz="1800">
                          <a:effectLst/>
                          <a:latin typeface="Arial" panose="020B0604020202020204" pitchFamily="34" charset="0"/>
                          <a:cs typeface="Arial" panose="020B0604020202020204" pitchFamily="34" charset="0"/>
                        </a:rPr>
                        <a:t>707000</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a:effectLst/>
                          <a:latin typeface="Arial" panose="020B0604020202020204" pitchFamily="34" charset="0"/>
                          <a:cs typeface="Arial" panose="020B0604020202020204" pitchFamily="34" charset="0"/>
                        </a:rPr>
                        <a:t>Ventes marchandises</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a:effectLst/>
                          <a:latin typeface="Arial" panose="020B0604020202020204" pitchFamily="34" charset="0"/>
                          <a:cs typeface="Arial" panose="020B0604020202020204" pitchFamily="34" charset="0"/>
                        </a:rPr>
                        <a:t>500,00</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3570617147"/>
                  </a:ext>
                </a:extLst>
              </a:tr>
              <a:tr h="435330">
                <a:tc>
                  <a:txBody>
                    <a:bodyPr/>
                    <a:lstStyle/>
                    <a:p>
                      <a:pPr algn="ctr">
                        <a:spcAft>
                          <a:spcPts val="0"/>
                        </a:spcAft>
                      </a:pPr>
                      <a:r>
                        <a:rPr lang="fr-FR" sz="1800">
                          <a:effectLst/>
                          <a:latin typeface="Arial" panose="020B0604020202020204" pitchFamily="34" charset="0"/>
                          <a:cs typeface="Arial" panose="020B0604020202020204" pitchFamily="34" charset="0"/>
                        </a:rPr>
                        <a:t>01-01</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spcAft>
                          <a:spcPts val="0"/>
                        </a:spcAft>
                      </a:pPr>
                      <a:r>
                        <a:rPr lang="fr-FR" sz="1800">
                          <a:effectLst/>
                          <a:latin typeface="Arial" panose="020B0604020202020204" pitchFamily="34" charset="0"/>
                          <a:cs typeface="Arial" panose="020B0604020202020204" pitchFamily="34" charset="0"/>
                        </a:rPr>
                        <a:t>445720</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a:effectLst/>
                          <a:latin typeface="Arial" panose="020B0604020202020204" pitchFamily="34" charset="0"/>
                          <a:cs typeface="Arial" panose="020B0604020202020204" pitchFamily="34" charset="0"/>
                        </a:rPr>
                        <a:t>TVA collectée</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a:effectLst/>
                          <a:latin typeface="Arial" panose="020B0604020202020204" pitchFamily="34" charset="0"/>
                          <a:cs typeface="Arial" panose="020B0604020202020204" pitchFamily="34" charset="0"/>
                        </a:rPr>
                        <a:t> </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tc>
                  <a:txBody>
                    <a:bodyPr/>
                    <a:lstStyle/>
                    <a:p>
                      <a:pPr algn="r">
                        <a:spcAft>
                          <a:spcPts val="0"/>
                        </a:spcAft>
                      </a:pPr>
                      <a:r>
                        <a:rPr lang="fr-FR" sz="1800" dirty="0">
                          <a:effectLst/>
                          <a:latin typeface="Arial" panose="020B0604020202020204" pitchFamily="34" charset="0"/>
                          <a:cs typeface="Arial" panose="020B0604020202020204" pitchFamily="34" charset="0"/>
                        </a:rPr>
                        <a:t>100,00</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tc>
                <a:extLst>
                  <a:ext uri="{0D108BD9-81ED-4DB2-BD59-A6C34878D82A}">
                    <a16:rowId xmlns:a16="http://schemas.microsoft.com/office/drawing/2014/main" val="2197772154"/>
                  </a:ext>
                </a:extLst>
              </a:tr>
            </a:tbl>
          </a:graphicData>
        </a:graphic>
      </p:graphicFrame>
      <p:sp>
        <p:nvSpPr>
          <p:cNvPr id="5" name="Rectangle 1">
            <a:extLst>
              <a:ext uri="{FF2B5EF4-FFF2-40B4-BE49-F238E27FC236}">
                <a16:creationId xmlns:a16="http://schemas.microsoft.com/office/drawing/2014/main" id="{F6F61AC6-A7B0-4104-8BA4-87A813655871}"/>
              </a:ext>
            </a:extLst>
          </p:cNvPr>
          <p:cNvSpPr>
            <a:spLocks noChangeArrowheads="1"/>
          </p:cNvSpPr>
          <p:nvPr/>
        </p:nvSpPr>
        <p:spPr bwMode="auto">
          <a:xfrm>
            <a:off x="996147" y="905429"/>
            <a:ext cx="9350034"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1pPr>
            <a:lvl2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2pPr>
            <a:lvl3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3pPr>
            <a:lvl4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4pPr>
            <a:lvl5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5pPr>
            <a:lvl6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6pPr>
            <a:lvl7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7pPr>
            <a:lvl8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8pPr>
            <a:lvl9pPr eaLnBrk="0" fontAlgn="base" hangingPunct="0">
              <a:spcBef>
                <a:spcPct val="0"/>
              </a:spcBef>
              <a:spcAft>
                <a:spcPct val="0"/>
              </a:spcAft>
              <a:tabLst>
                <a:tab pos="92075" algn="l"/>
                <a:tab pos="549275" algn="l"/>
                <a:tab pos="1006475" algn="l"/>
                <a:tab pos="1463675" algn="l"/>
                <a:tab pos="1920875" algn="l"/>
                <a:tab pos="2378075" algn="l"/>
                <a:tab pos="2835275" algn="l"/>
                <a:tab pos="3292475" algn="l"/>
                <a:tab pos="3749675" algn="l"/>
                <a:tab pos="42068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r>
              <a:rPr kumimoji="0" lang="fr-FR" altLang="fr-FR" sz="2000" b="0" i="0" u="none" strike="noStrike" cap="none" normalizeH="0" baseline="0" dirty="0">
                <a:ln>
                  <a:noFill/>
                </a:ln>
                <a:solidFill>
                  <a:schemeClr val="tx1"/>
                </a:solidFill>
                <a:effectLst/>
                <a:ea typeface="Calibri" panose="020F0502020204030204" pitchFamily="34" charset="0"/>
                <a:cs typeface="Arial" panose="020B0604020202020204" pitchFamily="34" charset="0"/>
              </a:rPr>
              <a:t>La TVA est enregistrée en même temps que la vente dans le compte </a:t>
            </a:r>
          </a:p>
          <a:p>
            <a:pPr marL="0" marR="0" lvl="0" indent="0" algn="l" defTabSz="914400" rtl="0" eaLnBrk="0" fontAlgn="base" latinLnBrk="0" hangingPunct="0">
              <a:lnSpc>
                <a:spcPct val="100000"/>
              </a:lnSpc>
              <a:spcBef>
                <a:spcPct val="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r>
              <a:rPr kumimoji="0" lang="fr-FR" altLang="fr-FR" sz="2000" b="0" i="0" u="none" strike="noStrike" cap="none" normalizeH="0" baseline="0" dirty="0">
                <a:ln>
                  <a:noFill/>
                </a:ln>
                <a:solidFill>
                  <a:schemeClr val="tx1"/>
                </a:solidFill>
                <a:effectLst/>
                <a:ea typeface="Calibri" panose="020F0502020204030204" pitchFamily="34" charset="0"/>
                <a:cs typeface="Arial" panose="020B0604020202020204" pitchFamily="34" charset="0"/>
              </a:rPr>
              <a:t>44572 – TVA collectée.</a:t>
            </a:r>
            <a:endParaRPr kumimoji="0" lang="fr-FR" altLang="fr-F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endParaRPr kumimoji="0" lang="fr-FR" altLang="fr-FR" sz="2000" b="1" i="0" u="none" strike="noStrike" cap="none" normalizeH="0" baseline="0" dirty="0">
              <a:ln>
                <a:noFill/>
              </a:ln>
              <a:solidFill>
                <a:schemeClr val="tx1"/>
              </a:solidFill>
              <a:effectLst/>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r>
              <a:rPr kumimoji="0" lang="fr-FR" altLang="fr-FR" sz="2000" b="1" i="0" u="none" strike="noStrike" cap="none" normalizeH="0" baseline="0" dirty="0">
                <a:ln>
                  <a:noFill/>
                </a:ln>
                <a:solidFill>
                  <a:schemeClr val="tx1"/>
                </a:solidFill>
                <a:effectLst/>
                <a:ea typeface="Calibri" panose="020F0502020204030204" pitchFamily="34" charset="0"/>
                <a:cs typeface="Arial" panose="020B0604020202020204" pitchFamily="34" charset="0"/>
              </a:rPr>
              <a:t>Exemple :</a:t>
            </a:r>
            <a:endParaRPr kumimoji="0" lang="fr-FR" altLang="fr-F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2075" algn="l"/>
                <a:tab pos="549275" algn="l"/>
                <a:tab pos="1006475" algn="l"/>
                <a:tab pos="1463675" algn="l"/>
                <a:tab pos="1920875" algn="l"/>
                <a:tab pos="2378075" algn="l"/>
                <a:tab pos="2835275" algn="l"/>
                <a:tab pos="3292475" algn="l"/>
                <a:tab pos="3749675" algn="l"/>
                <a:tab pos="4206875" algn="l"/>
              </a:tabLst>
            </a:pPr>
            <a:endParaRPr kumimoji="0" lang="fr-FR" altLang="fr-FR" sz="2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1801215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306</TotalTime>
  <Words>437</Words>
  <Application>Microsoft Office PowerPoint</Application>
  <PresentationFormat>Grand écran</PresentationFormat>
  <Paragraphs>73</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Century Gothic</vt:lpstr>
      <vt:lpstr>Wingdings 3</vt:lpstr>
      <vt:lpstr>Ion</vt:lpstr>
      <vt:lpstr>Chap. 16 – Comptabilisation et contrôle des achats/ventes 1. Enregistrer la TVA</vt:lpstr>
      <vt:lpstr>1. Enregistrer la TVA</vt:lpstr>
      <vt:lpstr>1. Enregistrer la TVA</vt:lpstr>
      <vt:lpstr> 1.2. Enregistrer la TVA sur achats</vt:lpstr>
      <vt:lpstr>1.3. Enregistrer la TVA sur ventes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39</cp:revision>
  <dcterms:created xsi:type="dcterms:W3CDTF">2014-01-14T07:42:30Z</dcterms:created>
  <dcterms:modified xsi:type="dcterms:W3CDTF">2023-03-11T22:54:55Z</dcterms:modified>
</cp:coreProperties>
</file>