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3A767E-B8DC-49D8-BFAF-979997A63C02}"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fr-FR"/>
        </a:p>
      </dgm:t>
    </dgm:pt>
    <dgm:pt modelId="{6445E86B-2A62-4776-8C65-6202AF4EB689}">
      <dgm:prSet phldrT="[Texte]" custT="1"/>
      <dgm:spPr/>
      <dgm:t>
        <a:bodyPr/>
        <a:lstStyle/>
        <a:p>
          <a:r>
            <a:rPr lang="fr-FR" sz="1200" b="0">
              <a:latin typeface="Arial Black" panose="020B0A04020102020204" pitchFamily="34" charset="0"/>
            </a:rPr>
            <a:t>Contrôle </a:t>
          </a:r>
          <a:r>
            <a:rPr lang="fr-FR" sz="1200" b="0" dirty="0">
              <a:latin typeface="Arial Black" panose="020B0A04020102020204" pitchFamily="34" charset="0"/>
            </a:rPr>
            <a:t>des flux</a:t>
          </a:r>
        </a:p>
      </dgm:t>
    </dgm:pt>
    <dgm:pt modelId="{EEF23EB9-9675-4947-8A85-1F6E1D5D4BB5}" type="parTrans" cxnId="{BE7FB936-29D6-459B-B7FA-0AE223E9FE4B}">
      <dgm:prSet/>
      <dgm:spPr/>
      <dgm:t>
        <a:bodyPr/>
        <a:lstStyle/>
        <a:p>
          <a:endParaRPr lang="fr-FR" sz="3600"/>
        </a:p>
      </dgm:t>
    </dgm:pt>
    <dgm:pt modelId="{F65CE11E-005A-4B84-ABBA-0110668FC275}" type="sibTrans" cxnId="{BE7FB936-29D6-459B-B7FA-0AE223E9FE4B}">
      <dgm:prSet/>
      <dgm:spPr/>
      <dgm:t>
        <a:bodyPr/>
        <a:lstStyle/>
        <a:p>
          <a:endParaRPr lang="fr-FR" sz="3600"/>
        </a:p>
      </dgm:t>
    </dgm:pt>
    <dgm:pt modelId="{00D9F359-5132-49DD-91A2-89B800C0745D}">
      <dgm:prSet phldrT="[Texte]" custT="1"/>
      <dgm:spPr/>
      <dgm:t>
        <a:bodyPr/>
        <a:lstStyle/>
        <a:p>
          <a:r>
            <a:rPr lang="fr-FR" sz="1200" b="0">
              <a:latin typeface="Arial Black" panose="020B0A04020102020204" pitchFamily="34" charset="0"/>
            </a:rPr>
            <a:t>Contôle de la comptabilité</a:t>
          </a:r>
        </a:p>
      </dgm:t>
    </dgm:pt>
    <dgm:pt modelId="{4D069499-2A7A-4C9A-A4A7-B0202FD3F198}" type="parTrans" cxnId="{F4AE24DF-BA24-4BDC-AA94-372C8DD44C7A}">
      <dgm:prSet/>
      <dgm:spPr/>
      <dgm:t>
        <a:bodyPr/>
        <a:lstStyle/>
        <a:p>
          <a:endParaRPr lang="fr-FR" sz="3600"/>
        </a:p>
      </dgm:t>
    </dgm:pt>
    <dgm:pt modelId="{D480E73C-7B25-4907-A53B-12ABFE9F7761}" type="sibTrans" cxnId="{F4AE24DF-BA24-4BDC-AA94-372C8DD44C7A}">
      <dgm:prSet/>
      <dgm:spPr/>
      <dgm:t>
        <a:bodyPr/>
        <a:lstStyle/>
        <a:p>
          <a:endParaRPr lang="fr-FR" sz="3600"/>
        </a:p>
      </dgm:t>
    </dgm:pt>
    <dgm:pt modelId="{3AF75EF3-D625-4225-85CE-3A80B2E967AA}">
      <dgm:prSet phldrT="[Texte]" custT="1"/>
      <dgm:spPr/>
      <dgm:t>
        <a:bodyPr/>
        <a:lstStyle/>
        <a:p>
          <a:r>
            <a:rPr lang="fr-FR" sz="1200" b="0" dirty="0">
              <a:latin typeface="Arial Black" panose="020B0A04020102020204" pitchFamily="34" charset="0"/>
            </a:rPr>
            <a:t>Fiabilité des affaires</a:t>
          </a:r>
        </a:p>
      </dgm:t>
    </dgm:pt>
    <dgm:pt modelId="{00B8E563-88F4-4D2D-AE91-9B1D878C5F46}" type="parTrans" cxnId="{CD44DBC7-F506-4FC5-AF96-9067D912F016}">
      <dgm:prSet/>
      <dgm:spPr/>
      <dgm:t>
        <a:bodyPr/>
        <a:lstStyle/>
        <a:p>
          <a:endParaRPr lang="fr-FR" sz="3600"/>
        </a:p>
      </dgm:t>
    </dgm:pt>
    <dgm:pt modelId="{6B8822AE-6C57-466D-B6CA-7B80FD5E1FBD}" type="sibTrans" cxnId="{CD44DBC7-F506-4FC5-AF96-9067D912F016}">
      <dgm:prSet/>
      <dgm:spPr/>
      <dgm:t>
        <a:bodyPr/>
        <a:lstStyle/>
        <a:p>
          <a:endParaRPr lang="fr-FR" sz="3600"/>
        </a:p>
      </dgm:t>
    </dgm:pt>
    <dgm:pt modelId="{725AF7A5-A0AC-4122-A8E3-B6C1ED0D8C1C}">
      <dgm:prSet phldrT="[Texte]" custT="1"/>
      <dgm:spPr/>
      <dgm:t>
        <a:bodyPr/>
        <a:lstStyle/>
        <a:p>
          <a:r>
            <a:rPr lang="fr-FR" sz="1200" b="0" dirty="0">
              <a:latin typeface="Arial Black" panose="020B0A04020102020204" pitchFamily="34" charset="0"/>
            </a:rPr>
            <a:t>Contrôle des documents</a:t>
          </a:r>
        </a:p>
      </dgm:t>
    </dgm:pt>
    <dgm:pt modelId="{AB4D0D4A-E848-42D0-97EB-93D302ECA658}" type="parTrans" cxnId="{B743D6C8-90E8-48DC-941D-F1E772AF3D91}">
      <dgm:prSet/>
      <dgm:spPr/>
      <dgm:t>
        <a:bodyPr/>
        <a:lstStyle/>
        <a:p>
          <a:endParaRPr lang="fr-FR" sz="3600"/>
        </a:p>
      </dgm:t>
    </dgm:pt>
    <dgm:pt modelId="{D12788DD-7181-4CED-954C-83747991F6A3}" type="sibTrans" cxnId="{B743D6C8-90E8-48DC-941D-F1E772AF3D91}">
      <dgm:prSet/>
      <dgm:spPr/>
      <dgm:t>
        <a:bodyPr/>
        <a:lstStyle/>
        <a:p>
          <a:endParaRPr lang="fr-FR" sz="3600"/>
        </a:p>
      </dgm:t>
    </dgm:pt>
    <dgm:pt modelId="{CEC24AD0-E6DC-4046-AFFA-41465B202524}" type="pres">
      <dgm:prSet presAssocID="{3B3A767E-B8DC-49D8-BFAF-979997A63C02}" presName="Name0" presStyleCnt="0">
        <dgm:presLayoutVars>
          <dgm:chMax val="7"/>
          <dgm:resizeHandles val="exact"/>
        </dgm:presLayoutVars>
      </dgm:prSet>
      <dgm:spPr/>
    </dgm:pt>
    <dgm:pt modelId="{A0DB4EE9-FB6B-457B-BBDC-09E77C46C5DE}" type="pres">
      <dgm:prSet presAssocID="{3B3A767E-B8DC-49D8-BFAF-979997A63C02}" presName="comp1" presStyleCnt="0"/>
      <dgm:spPr/>
    </dgm:pt>
    <dgm:pt modelId="{4D6D3008-05BA-4300-B1E1-CF58936D0937}" type="pres">
      <dgm:prSet presAssocID="{3B3A767E-B8DC-49D8-BFAF-979997A63C02}" presName="circle1" presStyleLbl="node1" presStyleIdx="0" presStyleCnt="4" custScaleX="116246"/>
      <dgm:spPr/>
    </dgm:pt>
    <dgm:pt modelId="{BD6928CA-EAE1-456B-99BE-222338220E29}" type="pres">
      <dgm:prSet presAssocID="{3B3A767E-B8DC-49D8-BFAF-979997A63C02}" presName="c1text" presStyleLbl="node1" presStyleIdx="0" presStyleCnt="4">
        <dgm:presLayoutVars>
          <dgm:bulletEnabled val="1"/>
        </dgm:presLayoutVars>
      </dgm:prSet>
      <dgm:spPr/>
    </dgm:pt>
    <dgm:pt modelId="{521AC70B-B712-4673-8F13-2D3127AD7D41}" type="pres">
      <dgm:prSet presAssocID="{3B3A767E-B8DC-49D8-BFAF-979997A63C02}" presName="comp2" presStyleCnt="0"/>
      <dgm:spPr/>
    </dgm:pt>
    <dgm:pt modelId="{6043789E-0DB6-4A3B-ABA8-E34D8891CC6D}" type="pres">
      <dgm:prSet presAssocID="{3B3A767E-B8DC-49D8-BFAF-979997A63C02}" presName="circle2" presStyleLbl="node1" presStyleIdx="1" presStyleCnt="4" custScaleX="133054"/>
      <dgm:spPr/>
    </dgm:pt>
    <dgm:pt modelId="{90ED1538-091C-402A-9D4E-685B8450CB7B}" type="pres">
      <dgm:prSet presAssocID="{3B3A767E-B8DC-49D8-BFAF-979997A63C02}" presName="c2text" presStyleLbl="node1" presStyleIdx="1" presStyleCnt="4">
        <dgm:presLayoutVars>
          <dgm:bulletEnabled val="1"/>
        </dgm:presLayoutVars>
      </dgm:prSet>
      <dgm:spPr/>
    </dgm:pt>
    <dgm:pt modelId="{A1EA689D-D465-41A1-B65B-3EF5E28067C7}" type="pres">
      <dgm:prSet presAssocID="{3B3A767E-B8DC-49D8-BFAF-979997A63C02}" presName="comp3" presStyleCnt="0"/>
      <dgm:spPr/>
    </dgm:pt>
    <dgm:pt modelId="{FA7045B6-375E-4D90-8FA4-6EABDBC0DB94}" type="pres">
      <dgm:prSet presAssocID="{3B3A767E-B8DC-49D8-BFAF-979997A63C02}" presName="circle3" presStyleLbl="node1" presStyleIdx="2" presStyleCnt="4" custScaleX="136814"/>
      <dgm:spPr/>
    </dgm:pt>
    <dgm:pt modelId="{165CEA7D-6AB1-4438-ABAD-F01E131EAE5C}" type="pres">
      <dgm:prSet presAssocID="{3B3A767E-B8DC-49D8-BFAF-979997A63C02}" presName="c3text" presStyleLbl="node1" presStyleIdx="2" presStyleCnt="4">
        <dgm:presLayoutVars>
          <dgm:bulletEnabled val="1"/>
        </dgm:presLayoutVars>
      </dgm:prSet>
      <dgm:spPr/>
    </dgm:pt>
    <dgm:pt modelId="{2A6EBC44-BD1C-4F6F-ABD5-BA03D928F056}" type="pres">
      <dgm:prSet presAssocID="{3B3A767E-B8DC-49D8-BFAF-979997A63C02}" presName="comp4" presStyleCnt="0"/>
      <dgm:spPr/>
    </dgm:pt>
    <dgm:pt modelId="{92C04FBB-8265-41D2-A0F6-1586D9FAFB7E}" type="pres">
      <dgm:prSet presAssocID="{3B3A767E-B8DC-49D8-BFAF-979997A63C02}" presName="circle4" presStyleLbl="node1" presStyleIdx="3" presStyleCnt="4" custScaleX="111652"/>
      <dgm:spPr/>
    </dgm:pt>
    <dgm:pt modelId="{534BC41F-A0B5-442A-BE59-981037C81AA3}" type="pres">
      <dgm:prSet presAssocID="{3B3A767E-B8DC-49D8-BFAF-979997A63C02}" presName="c4text" presStyleLbl="node1" presStyleIdx="3" presStyleCnt="4">
        <dgm:presLayoutVars>
          <dgm:bulletEnabled val="1"/>
        </dgm:presLayoutVars>
      </dgm:prSet>
      <dgm:spPr/>
    </dgm:pt>
  </dgm:ptLst>
  <dgm:cxnLst>
    <dgm:cxn modelId="{9346651E-EC06-464A-829F-D544E81C4173}" type="presOf" srcId="{00D9F359-5132-49DD-91A2-89B800C0745D}" destId="{165CEA7D-6AB1-4438-ABAD-F01E131EAE5C}" srcOrd="1" destOrd="0" presId="urn:microsoft.com/office/officeart/2005/8/layout/venn2"/>
    <dgm:cxn modelId="{BE7FB936-29D6-459B-B7FA-0AE223E9FE4B}" srcId="{3B3A767E-B8DC-49D8-BFAF-979997A63C02}" destId="{6445E86B-2A62-4776-8C65-6202AF4EB689}" srcOrd="0" destOrd="0" parTransId="{EEF23EB9-9675-4947-8A85-1F6E1D5D4BB5}" sibTransId="{F65CE11E-005A-4B84-ABBA-0110668FC275}"/>
    <dgm:cxn modelId="{A4C65A38-CBC6-4A8F-BB43-2761816E5264}" type="presOf" srcId="{00D9F359-5132-49DD-91A2-89B800C0745D}" destId="{FA7045B6-375E-4D90-8FA4-6EABDBC0DB94}" srcOrd="0" destOrd="0" presId="urn:microsoft.com/office/officeart/2005/8/layout/venn2"/>
    <dgm:cxn modelId="{85D9846D-78BC-4A87-92E3-74F373F941A8}" type="presOf" srcId="{3B3A767E-B8DC-49D8-BFAF-979997A63C02}" destId="{CEC24AD0-E6DC-4046-AFFA-41465B202524}" srcOrd="0" destOrd="0" presId="urn:microsoft.com/office/officeart/2005/8/layout/venn2"/>
    <dgm:cxn modelId="{8522F872-DF99-4F90-AC18-70D803F68B90}" type="presOf" srcId="{3AF75EF3-D625-4225-85CE-3A80B2E967AA}" destId="{534BC41F-A0B5-442A-BE59-981037C81AA3}" srcOrd="1" destOrd="0" presId="urn:microsoft.com/office/officeart/2005/8/layout/venn2"/>
    <dgm:cxn modelId="{724C26B5-38A4-427A-BD1D-586069F793E6}" type="presOf" srcId="{725AF7A5-A0AC-4122-A8E3-B6C1ED0D8C1C}" destId="{90ED1538-091C-402A-9D4E-685B8450CB7B}" srcOrd="1" destOrd="0" presId="urn:microsoft.com/office/officeart/2005/8/layout/venn2"/>
    <dgm:cxn modelId="{9828E8C4-E5C3-4228-B740-086CED084859}" type="presOf" srcId="{725AF7A5-A0AC-4122-A8E3-B6C1ED0D8C1C}" destId="{6043789E-0DB6-4A3B-ABA8-E34D8891CC6D}" srcOrd="0" destOrd="0" presId="urn:microsoft.com/office/officeart/2005/8/layout/venn2"/>
    <dgm:cxn modelId="{CD44DBC7-F506-4FC5-AF96-9067D912F016}" srcId="{3B3A767E-B8DC-49D8-BFAF-979997A63C02}" destId="{3AF75EF3-D625-4225-85CE-3A80B2E967AA}" srcOrd="3" destOrd="0" parTransId="{00B8E563-88F4-4D2D-AE91-9B1D878C5F46}" sibTransId="{6B8822AE-6C57-466D-B6CA-7B80FD5E1FBD}"/>
    <dgm:cxn modelId="{B743D6C8-90E8-48DC-941D-F1E772AF3D91}" srcId="{3B3A767E-B8DC-49D8-BFAF-979997A63C02}" destId="{725AF7A5-A0AC-4122-A8E3-B6C1ED0D8C1C}" srcOrd="1" destOrd="0" parTransId="{AB4D0D4A-E848-42D0-97EB-93D302ECA658}" sibTransId="{D12788DD-7181-4CED-954C-83747991F6A3}"/>
    <dgm:cxn modelId="{F4AE24DF-BA24-4BDC-AA94-372C8DD44C7A}" srcId="{3B3A767E-B8DC-49D8-BFAF-979997A63C02}" destId="{00D9F359-5132-49DD-91A2-89B800C0745D}" srcOrd="2" destOrd="0" parTransId="{4D069499-2A7A-4C9A-A4A7-B0202FD3F198}" sibTransId="{D480E73C-7B25-4907-A53B-12ABFE9F7761}"/>
    <dgm:cxn modelId="{4417BEE4-8193-4C34-84D7-E4C0B99B73F2}" type="presOf" srcId="{6445E86B-2A62-4776-8C65-6202AF4EB689}" destId="{BD6928CA-EAE1-456B-99BE-222338220E29}" srcOrd="1" destOrd="0" presId="urn:microsoft.com/office/officeart/2005/8/layout/venn2"/>
    <dgm:cxn modelId="{938BFCED-7651-46A9-A279-260B825E6615}" type="presOf" srcId="{3AF75EF3-D625-4225-85CE-3A80B2E967AA}" destId="{92C04FBB-8265-41D2-A0F6-1586D9FAFB7E}" srcOrd="0" destOrd="0" presId="urn:microsoft.com/office/officeart/2005/8/layout/venn2"/>
    <dgm:cxn modelId="{A4FA3DFF-2243-4D00-8403-5E151B3EC665}" type="presOf" srcId="{6445E86B-2A62-4776-8C65-6202AF4EB689}" destId="{4D6D3008-05BA-4300-B1E1-CF58936D0937}" srcOrd="0" destOrd="0" presId="urn:microsoft.com/office/officeart/2005/8/layout/venn2"/>
    <dgm:cxn modelId="{110D440E-6264-4FF4-B916-856877CE4743}" type="presParOf" srcId="{CEC24AD0-E6DC-4046-AFFA-41465B202524}" destId="{A0DB4EE9-FB6B-457B-BBDC-09E77C46C5DE}" srcOrd="0" destOrd="0" presId="urn:microsoft.com/office/officeart/2005/8/layout/venn2"/>
    <dgm:cxn modelId="{CB59C23B-4285-41B5-B121-F83AFF51CAD2}" type="presParOf" srcId="{A0DB4EE9-FB6B-457B-BBDC-09E77C46C5DE}" destId="{4D6D3008-05BA-4300-B1E1-CF58936D0937}" srcOrd="0" destOrd="0" presId="urn:microsoft.com/office/officeart/2005/8/layout/venn2"/>
    <dgm:cxn modelId="{E8F2F551-39F4-4F52-A32A-B602719D3D77}" type="presParOf" srcId="{A0DB4EE9-FB6B-457B-BBDC-09E77C46C5DE}" destId="{BD6928CA-EAE1-456B-99BE-222338220E29}" srcOrd="1" destOrd="0" presId="urn:microsoft.com/office/officeart/2005/8/layout/venn2"/>
    <dgm:cxn modelId="{74AB85DE-6B24-493E-B011-BA3640DC1935}" type="presParOf" srcId="{CEC24AD0-E6DC-4046-AFFA-41465B202524}" destId="{521AC70B-B712-4673-8F13-2D3127AD7D41}" srcOrd="1" destOrd="0" presId="urn:microsoft.com/office/officeart/2005/8/layout/venn2"/>
    <dgm:cxn modelId="{7AFA9326-1499-4BDD-8369-F0A4086479CC}" type="presParOf" srcId="{521AC70B-B712-4673-8F13-2D3127AD7D41}" destId="{6043789E-0DB6-4A3B-ABA8-E34D8891CC6D}" srcOrd="0" destOrd="0" presId="urn:microsoft.com/office/officeart/2005/8/layout/venn2"/>
    <dgm:cxn modelId="{135B2D5A-83CA-47B6-B6A5-472A6704D98F}" type="presParOf" srcId="{521AC70B-B712-4673-8F13-2D3127AD7D41}" destId="{90ED1538-091C-402A-9D4E-685B8450CB7B}" srcOrd="1" destOrd="0" presId="urn:microsoft.com/office/officeart/2005/8/layout/venn2"/>
    <dgm:cxn modelId="{F0E9261E-566A-4E76-A6EE-52067093A12A}" type="presParOf" srcId="{CEC24AD0-E6DC-4046-AFFA-41465B202524}" destId="{A1EA689D-D465-41A1-B65B-3EF5E28067C7}" srcOrd="2" destOrd="0" presId="urn:microsoft.com/office/officeart/2005/8/layout/venn2"/>
    <dgm:cxn modelId="{B701F990-CEA6-44B9-802B-40812906C751}" type="presParOf" srcId="{A1EA689D-D465-41A1-B65B-3EF5E28067C7}" destId="{FA7045B6-375E-4D90-8FA4-6EABDBC0DB94}" srcOrd="0" destOrd="0" presId="urn:microsoft.com/office/officeart/2005/8/layout/venn2"/>
    <dgm:cxn modelId="{1F9BF388-9C84-44D9-B338-9F8870D2F399}" type="presParOf" srcId="{A1EA689D-D465-41A1-B65B-3EF5E28067C7}" destId="{165CEA7D-6AB1-4438-ABAD-F01E131EAE5C}" srcOrd="1" destOrd="0" presId="urn:microsoft.com/office/officeart/2005/8/layout/venn2"/>
    <dgm:cxn modelId="{4192EF10-85FC-4552-A795-D410612C841C}" type="presParOf" srcId="{CEC24AD0-E6DC-4046-AFFA-41465B202524}" destId="{2A6EBC44-BD1C-4F6F-ABD5-BA03D928F056}" srcOrd="3" destOrd="0" presId="urn:microsoft.com/office/officeart/2005/8/layout/venn2"/>
    <dgm:cxn modelId="{CF617CDA-C552-41F8-85BC-83CF1AA4B3A5}" type="presParOf" srcId="{2A6EBC44-BD1C-4F6F-ABD5-BA03D928F056}" destId="{92C04FBB-8265-41D2-A0F6-1586D9FAFB7E}" srcOrd="0" destOrd="0" presId="urn:microsoft.com/office/officeart/2005/8/layout/venn2"/>
    <dgm:cxn modelId="{AC0E6668-583D-4144-A731-BF0455668ED5}" type="presParOf" srcId="{2A6EBC44-BD1C-4F6F-ABD5-BA03D928F056}" destId="{534BC41F-A0B5-442A-BE59-981037C81AA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D3008-05BA-4300-B1E1-CF58936D0937}">
      <dsp:nvSpPr>
        <dsp:cNvPr id="0" name=""/>
        <dsp:cNvSpPr/>
      </dsp:nvSpPr>
      <dsp:spPr>
        <a:xfrm>
          <a:off x="137254" y="0"/>
          <a:ext cx="4046358" cy="3480858"/>
        </a:xfrm>
        <a:prstGeom prst="ellips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b="0" kern="1200">
              <a:latin typeface="Arial Black" panose="020B0A04020102020204" pitchFamily="34" charset="0"/>
            </a:rPr>
            <a:t>Contrôle </a:t>
          </a:r>
          <a:r>
            <a:rPr lang="fr-FR" sz="1200" b="0" kern="1200" dirty="0">
              <a:latin typeface="Arial Black" panose="020B0A04020102020204" pitchFamily="34" charset="0"/>
            </a:rPr>
            <a:t>des flux</a:t>
          </a:r>
        </a:p>
      </dsp:txBody>
      <dsp:txXfrm>
        <a:off x="1594752" y="174042"/>
        <a:ext cx="1131361" cy="522128"/>
      </dsp:txXfrm>
    </dsp:sp>
    <dsp:sp modelId="{6043789E-0DB6-4A3B-ABA8-E34D8891CC6D}">
      <dsp:nvSpPr>
        <dsp:cNvPr id="0" name=""/>
        <dsp:cNvSpPr/>
      </dsp:nvSpPr>
      <dsp:spPr>
        <a:xfrm>
          <a:off x="307865" y="696171"/>
          <a:ext cx="3705136" cy="2784686"/>
        </a:xfrm>
        <a:prstGeom prst="ellips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b="0" kern="1200" dirty="0">
              <a:latin typeface="Arial Black" panose="020B0A04020102020204" pitchFamily="34" charset="0"/>
            </a:rPr>
            <a:t>Contrôle des documents</a:t>
          </a:r>
        </a:p>
      </dsp:txBody>
      <dsp:txXfrm>
        <a:off x="1512960" y="863252"/>
        <a:ext cx="1294945" cy="501243"/>
      </dsp:txXfrm>
    </dsp:sp>
    <dsp:sp modelId="{FA7045B6-375E-4D90-8FA4-6EABDBC0DB94}">
      <dsp:nvSpPr>
        <dsp:cNvPr id="0" name=""/>
        <dsp:cNvSpPr/>
      </dsp:nvSpPr>
      <dsp:spPr>
        <a:xfrm>
          <a:off x="731743" y="1392343"/>
          <a:ext cx="2857380" cy="2088514"/>
        </a:xfrm>
        <a:prstGeom prst="ellips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b="0" kern="1200">
              <a:latin typeface="Arial Black" panose="020B0A04020102020204" pitchFamily="34" charset="0"/>
            </a:rPr>
            <a:t>Contôle de la comptabilité</a:t>
          </a:r>
        </a:p>
      </dsp:txBody>
      <dsp:txXfrm>
        <a:off x="1494663" y="1548981"/>
        <a:ext cx="1331539" cy="469915"/>
      </dsp:txXfrm>
    </dsp:sp>
    <dsp:sp modelId="{92C04FBB-8265-41D2-A0F6-1586D9FAFB7E}">
      <dsp:nvSpPr>
        <dsp:cNvPr id="0" name=""/>
        <dsp:cNvSpPr/>
      </dsp:nvSpPr>
      <dsp:spPr>
        <a:xfrm>
          <a:off x="1383143" y="2088514"/>
          <a:ext cx="1554579" cy="1392343"/>
        </a:xfrm>
        <a:prstGeom prst="ellipse">
          <a:avLst/>
        </a:prstGeom>
        <a:gradFill rotWithShape="0">
          <a:gsLst>
            <a:gs pos="0">
              <a:schemeClr val="accent1">
                <a:hueOff val="0"/>
                <a:satOff val="0"/>
                <a:lumOff val="0"/>
                <a:alphaOff val="0"/>
                <a:tint val="64000"/>
                <a:lumMod val="118000"/>
              </a:schemeClr>
            </a:gs>
            <a:gs pos="100000">
              <a:schemeClr val="accent1">
                <a:hueOff val="0"/>
                <a:satOff val="0"/>
                <a:lumOff val="0"/>
                <a:alphaOff val="0"/>
                <a:tint val="92000"/>
                <a:alpha val="100000"/>
                <a:lumMod val="11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b="0" kern="1200" dirty="0">
              <a:latin typeface="Arial Black" panose="020B0A04020102020204" pitchFamily="34" charset="0"/>
            </a:rPr>
            <a:t>Fiabilité des affaires</a:t>
          </a:r>
        </a:p>
      </dsp:txBody>
      <dsp:txXfrm>
        <a:off x="1610806" y="2436600"/>
        <a:ext cx="1099253" cy="696171"/>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11/03/2023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11/03/2023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11/03/2023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557934" cy="634999"/>
          </a:xfrm>
        </p:spPr>
        <p:txBody>
          <a:bodyPr>
            <a:normAutofit fontScale="90000"/>
          </a:bodyPr>
          <a:lstStyle/>
          <a:p>
            <a:r>
              <a:rPr lang="fr-FR" sz="3200" b="1" dirty="0">
                <a:latin typeface="Arial" panose="020B0604020202020204" pitchFamily="34" charset="0"/>
                <a:cs typeface="Arial" panose="020B0604020202020204" pitchFamily="34" charset="0"/>
              </a:rPr>
              <a:t>Chap. 16 – Comptabilisation et contrôle </a:t>
            </a:r>
            <a:r>
              <a:rPr lang="fr-FR" sz="3200" b="1">
                <a:latin typeface="Arial" panose="020B0604020202020204" pitchFamily="34" charset="0"/>
                <a:cs typeface="Arial" panose="020B0604020202020204" pitchFamily="34" charset="0"/>
              </a:rPr>
              <a:t>des achats/</a:t>
            </a:r>
            <a:r>
              <a:rPr lang="fr-FR" sz="3200" b="1" dirty="0">
                <a:latin typeface="Arial" panose="020B0604020202020204" pitchFamily="34" charset="0"/>
                <a:cs typeface="Arial" panose="020B0604020202020204" pitchFamily="34" charset="0"/>
              </a:rPr>
              <a:t>ventes</a:t>
            </a:r>
            <a:endParaRPr lang="fr-FR" sz="5400" b="1" dirty="0">
              <a:latin typeface="Arial" panose="020B0604020202020204" pitchFamily="34" charset="0"/>
              <a:cs typeface="Arial" panose="020B0604020202020204" pitchFamily="34" charset="0"/>
            </a:endParaRPr>
          </a:p>
        </p:txBody>
      </p:sp>
      <p:sp>
        <p:nvSpPr>
          <p:cNvPr id="5" name="Rectangle 4"/>
          <p:cNvSpPr/>
          <p:nvPr/>
        </p:nvSpPr>
        <p:spPr>
          <a:xfrm>
            <a:off x="4681464" y="736197"/>
            <a:ext cx="2680542" cy="523220"/>
          </a:xfrm>
          <a:prstGeom prst="rect">
            <a:avLst/>
          </a:prstGeom>
        </p:spPr>
        <p:txBody>
          <a:bodyPr wrap="none">
            <a:spAutoFit/>
          </a:bodyPr>
          <a:lstStyle/>
          <a:p>
            <a:pPr algn="just">
              <a:spcBef>
                <a:spcPts val="600"/>
              </a:spcBef>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4" name="Rectangle 3">
            <a:extLst>
              <a:ext uri="{FF2B5EF4-FFF2-40B4-BE49-F238E27FC236}">
                <a16:creationId xmlns:a16="http://schemas.microsoft.com/office/drawing/2014/main" id="{0870A9C1-C08C-429C-B63E-30E52E8812BD}"/>
              </a:ext>
            </a:extLst>
          </p:cNvPr>
          <p:cNvSpPr/>
          <p:nvPr/>
        </p:nvSpPr>
        <p:spPr>
          <a:xfrm>
            <a:off x="143933" y="1579589"/>
            <a:ext cx="7340599" cy="4093428"/>
          </a:xfrm>
          <a:prstGeom prst="rect">
            <a:avLst/>
          </a:prstGeom>
        </p:spPr>
        <p:txBody>
          <a:bodyPr wrap="square">
            <a:spAutoFit/>
          </a:bodyPr>
          <a:lstStyle/>
          <a:p>
            <a:pPr>
              <a:spcBef>
                <a:spcPts val="12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Les achats et les ventes se traduisent par des échanges de marchandises ou de services qui aboutissent à des règlements financiers enregistrés en comptabilité pour en garder la trace.</a:t>
            </a:r>
          </a:p>
          <a:p>
            <a:pPr>
              <a:spcBef>
                <a:spcPts val="12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Cet argent conditionne la vie et le développement de l’entreprise en finançant les achats, la production, les salaires, les investissements, la recherche, les bénéfices, etc. </a:t>
            </a:r>
          </a:p>
          <a:p>
            <a:pPr>
              <a:spcBef>
                <a:spcPts val="1200"/>
              </a:spcBef>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Il est important de fiabiliser et de sécuriser ses opérations pour éviter les erreurs ou les malversations. Le service qui gère les relations avec les clients et les fournisseurs doit apporter un soin particulier aux contrôles des factures, des règlements et de leurs transcriptions comptables.</a:t>
            </a:r>
          </a:p>
          <a:p>
            <a:pPr>
              <a:spcAft>
                <a:spcPts val="0"/>
              </a:spcAft>
            </a:pPr>
            <a:r>
              <a:rPr lang="fr-FR" sz="2000" dirty="0">
                <a:latin typeface="Arial" panose="020B0604020202020204" pitchFamily="34" charset="0"/>
                <a:ea typeface="Calibri" panose="020F0502020204030204" pitchFamily="34" charset="0"/>
                <a:cs typeface="Times New Roman" panose="02020603050405020304" pitchFamily="18" charset="0"/>
              </a:rPr>
              <a:t> </a:t>
            </a:r>
          </a:p>
        </p:txBody>
      </p:sp>
      <p:graphicFrame>
        <p:nvGraphicFramePr>
          <p:cNvPr id="8" name="Diagramme 7">
            <a:extLst>
              <a:ext uri="{FF2B5EF4-FFF2-40B4-BE49-F238E27FC236}">
                <a16:creationId xmlns:a16="http://schemas.microsoft.com/office/drawing/2014/main" id="{C637D51B-1B84-4AF7-BE10-D01EB5EFDBC1}"/>
              </a:ext>
            </a:extLst>
          </p:cNvPr>
          <p:cNvGraphicFramePr/>
          <p:nvPr>
            <p:extLst>
              <p:ext uri="{D42A27DB-BD31-4B8C-83A1-F6EECF244321}">
                <p14:modId xmlns:p14="http://schemas.microsoft.com/office/powerpoint/2010/main" val="1682015466"/>
              </p:ext>
            </p:extLst>
          </p:nvPr>
        </p:nvGraphicFramePr>
        <p:xfrm>
          <a:off x="7447588" y="1797553"/>
          <a:ext cx="4320867" cy="3480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282</TotalTime>
  <Words>136</Words>
  <Application>Microsoft Office PowerPoint</Application>
  <PresentationFormat>Grand écran</PresentationFormat>
  <Paragraphs>10</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Arial Black</vt:lpstr>
      <vt:lpstr>Century Gothic</vt:lpstr>
      <vt:lpstr>Wingdings 3</vt:lpstr>
      <vt:lpstr>Ion</vt:lpstr>
      <vt:lpstr>Chap. 16 – Comptabilisation et contrôle des achats/ventes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37</cp:revision>
  <dcterms:created xsi:type="dcterms:W3CDTF">2014-01-14T07:42:30Z</dcterms:created>
  <dcterms:modified xsi:type="dcterms:W3CDTF">2023-03-11T22:50:28Z</dcterms:modified>
</cp:coreProperties>
</file>