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60" r:id="rId4"/>
    <p:sldId id="258" r:id="rId5"/>
    <p:sldId id="271" r:id="rId6"/>
    <p:sldId id="263" r:id="rId7"/>
    <p:sldId id="259" r:id="rId8"/>
    <p:sldId id="264" r:id="rId9"/>
    <p:sldId id="265" r:id="rId10"/>
    <p:sldId id="261" r:id="rId11"/>
    <p:sldId id="272" r:id="rId12"/>
    <p:sldId id="262" r:id="rId13"/>
    <p:sldId id="266" r:id="rId14"/>
    <p:sldId id="273" r:id="rId15"/>
    <p:sldId id="274" r:id="rId16"/>
    <p:sldId id="268"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455FF-A950-4B9C-B567-322840A9E1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B8F846FD-1E20-498F-8107-55BE20211578}">
      <dgm:prSet phldrT="[Texte]" custT="1"/>
      <dgm:spPr/>
      <dgm:t>
        <a:bodyPr/>
        <a:lstStyle/>
        <a:p>
          <a:r>
            <a:rPr lang="fr-FR" sz="2000" b="1" dirty="0">
              <a:solidFill>
                <a:schemeClr val="bg1"/>
              </a:solidFill>
              <a:latin typeface="Arial" panose="020B0604020202020204" pitchFamily="34" charset="0"/>
              <a:cs typeface="Arial" panose="020B0604020202020204" pitchFamily="34" charset="0"/>
            </a:rPr>
            <a:t>Les activités de l’entreprise sont classées par nature </a:t>
          </a:r>
        </a:p>
      </dgm:t>
    </dgm:pt>
    <dgm:pt modelId="{54B3BB82-59D8-4D8F-93C9-63FC2F69FD2A}" type="parTrans" cxnId="{0D180DE0-CD0B-45E6-976E-0BBE9DE2D3C3}">
      <dgm:prSet/>
      <dgm:spPr/>
      <dgm:t>
        <a:bodyPr/>
        <a:lstStyle/>
        <a:p>
          <a:endParaRPr lang="fr-FR">
            <a:solidFill>
              <a:schemeClr val="bg1"/>
            </a:solidFill>
          </a:endParaRPr>
        </a:p>
      </dgm:t>
    </dgm:pt>
    <dgm:pt modelId="{F7AD479F-E10A-4578-B7EA-BC85405F339C}" type="sibTrans" cxnId="{0D180DE0-CD0B-45E6-976E-0BBE9DE2D3C3}">
      <dgm:prSet/>
      <dgm:spPr/>
      <dgm:t>
        <a:bodyPr/>
        <a:lstStyle/>
        <a:p>
          <a:endParaRPr lang="fr-FR">
            <a:solidFill>
              <a:schemeClr val="bg1"/>
            </a:solidFill>
          </a:endParaRPr>
        </a:p>
      </dgm:t>
    </dgm:pt>
    <dgm:pt modelId="{FFE9673B-7584-4C7F-9B08-EF803BB50B5A}">
      <dgm:prSet custT="1"/>
      <dgm:spPr/>
      <dgm:t>
        <a:bodyPr/>
        <a:lstStyle/>
        <a:p>
          <a:r>
            <a:rPr lang="fr-FR" sz="2000" dirty="0">
              <a:solidFill>
                <a:schemeClr val="bg1"/>
              </a:solidFill>
              <a:latin typeface="Arial" panose="020B0604020202020204" pitchFamily="34" charset="0"/>
              <a:cs typeface="Arial" panose="020B0604020202020204" pitchFamily="34" charset="0"/>
            </a:rPr>
            <a:t>les </a:t>
          </a:r>
          <a:r>
            <a:rPr lang="fr-FR" sz="2000" b="1" dirty="0">
              <a:solidFill>
                <a:schemeClr val="bg1"/>
              </a:solidFill>
              <a:latin typeface="Arial" panose="020B0604020202020204" pitchFamily="34" charset="0"/>
              <a:cs typeface="Arial" panose="020B0604020202020204" pitchFamily="34" charset="0"/>
            </a:rPr>
            <a:t>activités d’exploitation </a:t>
          </a:r>
          <a:r>
            <a:rPr lang="fr-FR" sz="2000" dirty="0">
              <a:solidFill>
                <a:schemeClr val="bg1"/>
              </a:solidFill>
              <a:latin typeface="Arial" panose="020B0604020202020204" pitchFamily="34" charset="0"/>
              <a:cs typeface="Arial" panose="020B0604020202020204" pitchFamily="34" charset="0"/>
            </a:rPr>
            <a:t>liées à l’exploitation courante et normale de l’entreprise (achats et ventes de produits, matières, marchandises, salaires, assurances, loyers et taxes diverses, etc.) ; </a:t>
          </a:r>
        </a:p>
      </dgm:t>
    </dgm:pt>
    <dgm:pt modelId="{38A45B29-8F86-44BE-8815-91D31F592FB3}" type="parTrans" cxnId="{DDDC93E9-FB99-4094-8283-F0C2A804DD9D}">
      <dgm:prSet/>
      <dgm:spPr/>
      <dgm:t>
        <a:bodyPr/>
        <a:lstStyle/>
        <a:p>
          <a:endParaRPr lang="fr-FR">
            <a:solidFill>
              <a:schemeClr val="bg1"/>
            </a:solidFill>
          </a:endParaRPr>
        </a:p>
      </dgm:t>
    </dgm:pt>
    <dgm:pt modelId="{9633C819-B6D3-4B43-BE57-684E0E649CA5}" type="sibTrans" cxnId="{DDDC93E9-FB99-4094-8283-F0C2A804DD9D}">
      <dgm:prSet/>
      <dgm:spPr/>
      <dgm:t>
        <a:bodyPr/>
        <a:lstStyle/>
        <a:p>
          <a:endParaRPr lang="fr-FR">
            <a:solidFill>
              <a:schemeClr val="bg1"/>
            </a:solidFill>
          </a:endParaRPr>
        </a:p>
      </dgm:t>
    </dgm:pt>
    <dgm:pt modelId="{D5EED52A-380E-4DC0-A0F5-35BF325EEA14}">
      <dgm:prSet custT="1"/>
      <dgm:spPr/>
      <dgm:t>
        <a:bodyPr/>
        <a:lstStyle/>
        <a:p>
          <a:r>
            <a:rPr lang="fr-FR" sz="2000" dirty="0">
              <a:solidFill>
                <a:schemeClr val="bg1"/>
              </a:solidFill>
              <a:latin typeface="Arial" panose="020B0604020202020204" pitchFamily="34" charset="0"/>
              <a:cs typeface="Arial" panose="020B0604020202020204" pitchFamily="34" charset="0"/>
            </a:rPr>
            <a:t>les </a:t>
          </a:r>
          <a:r>
            <a:rPr lang="fr-FR" sz="2000" b="1" dirty="0">
              <a:solidFill>
                <a:schemeClr val="bg1"/>
              </a:solidFill>
              <a:latin typeface="Arial" panose="020B0604020202020204" pitchFamily="34" charset="0"/>
              <a:cs typeface="Arial" panose="020B0604020202020204" pitchFamily="34" charset="0"/>
            </a:rPr>
            <a:t>activités financières </a:t>
          </a:r>
          <a:r>
            <a:rPr lang="fr-FR" sz="2000" dirty="0">
              <a:solidFill>
                <a:schemeClr val="bg1"/>
              </a:solidFill>
              <a:latin typeface="Arial" panose="020B0604020202020204" pitchFamily="34" charset="0"/>
              <a:cs typeface="Arial" panose="020B0604020202020204" pitchFamily="34" charset="0"/>
            </a:rPr>
            <a:t>concernant les activités qui permettent à l’entreprise de se financer (intérêts perçus ou versés, escomptes accordés ou obtenus, pertes ou gains de change, etc.) ; </a:t>
          </a:r>
        </a:p>
      </dgm:t>
    </dgm:pt>
    <dgm:pt modelId="{DC0BE4DE-9A87-4C38-9F8C-1D68D6EB80C9}" type="parTrans" cxnId="{608083D3-6C11-454D-8A35-1E96A0FDF0D9}">
      <dgm:prSet/>
      <dgm:spPr/>
      <dgm:t>
        <a:bodyPr/>
        <a:lstStyle/>
        <a:p>
          <a:endParaRPr lang="fr-FR">
            <a:solidFill>
              <a:schemeClr val="bg1"/>
            </a:solidFill>
          </a:endParaRPr>
        </a:p>
      </dgm:t>
    </dgm:pt>
    <dgm:pt modelId="{7C6FB5EB-C4C4-4AB0-9FAD-7A4FB950F9D4}" type="sibTrans" cxnId="{608083D3-6C11-454D-8A35-1E96A0FDF0D9}">
      <dgm:prSet/>
      <dgm:spPr/>
      <dgm:t>
        <a:bodyPr/>
        <a:lstStyle/>
        <a:p>
          <a:endParaRPr lang="fr-FR">
            <a:solidFill>
              <a:schemeClr val="bg1"/>
            </a:solidFill>
          </a:endParaRPr>
        </a:p>
      </dgm:t>
    </dgm:pt>
    <dgm:pt modelId="{1BCF0E35-A43A-44AA-9CEC-4B17AB792257}">
      <dgm:prSet custT="1"/>
      <dgm:spPr/>
      <dgm:t>
        <a:bodyPr/>
        <a:lstStyle/>
        <a:p>
          <a:r>
            <a:rPr lang="fr-FR" sz="2000" dirty="0">
              <a:solidFill>
                <a:schemeClr val="bg1"/>
              </a:solidFill>
              <a:latin typeface="Arial" panose="020B0604020202020204" pitchFamily="34" charset="0"/>
              <a:cs typeface="Arial" panose="020B0604020202020204" pitchFamily="34" charset="0"/>
            </a:rPr>
            <a:t>les </a:t>
          </a:r>
          <a:r>
            <a:rPr lang="fr-FR" sz="2000" b="1" dirty="0">
              <a:solidFill>
                <a:schemeClr val="bg1"/>
              </a:solidFill>
              <a:latin typeface="Arial" panose="020B0604020202020204" pitchFamily="34" charset="0"/>
              <a:cs typeface="Arial" panose="020B0604020202020204" pitchFamily="34" charset="0"/>
            </a:rPr>
            <a:t>activités exceptionnelles </a:t>
          </a:r>
          <a:r>
            <a:rPr lang="fr-FR" sz="2000" dirty="0">
              <a:solidFill>
                <a:schemeClr val="bg1"/>
              </a:solidFill>
              <a:latin typeface="Arial" panose="020B0604020202020204" pitchFamily="34" charset="0"/>
              <a:cs typeface="Arial" panose="020B0604020202020204" pitchFamily="34" charset="0"/>
            </a:rPr>
            <a:t>n’ont pas pour objectif la réalisation des finalités de l’entreprise, ce sont des activités annexes ou accessoires qui doivent, normalement, le demeurer (pertes ou gains sur cessions d’immobilisation, dons, amendes, pénalités payées ou perçues, etc.). </a:t>
          </a:r>
        </a:p>
      </dgm:t>
    </dgm:pt>
    <dgm:pt modelId="{48E8B097-FC80-404A-AF79-23FE61EC81D8}" type="parTrans" cxnId="{6FFA70FC-BCB6-4DCD-9869-34863C7EA581}">
      <dgm:prSet/>
      <dgm:spPr/>
      <dgm:t>
        <a:bodyPr/>
        <a:lstStyle/>
        <a:p>
          <a:endParaRPr lang="fr-FR">
            <a:solidFill>
              <a:schemeClr val="bg1"/>
            </a:solidFill>
          </a:endParaRPr>
        </a:p>
      </dgm:t>
    </dgm:pt>
    <dgm:pt modelId="{836B6500-4BB9-4FDF-9126-A6674733648A}" type="sibTrans" cxnId="{6FFA70FC-BCB6-4DCD-9869-34863C7EA581}">
      <dgm:prSet/>
      <dgm:spPr/>
      <dgm:t>
        <a:bodyPr/>
        <a:lstStyle/>
        <a:p>
          <a:endParaRPr lang="fr-FR">
            <a:solidFill>
              <a:schemeClr val="bg1"/>
            </a:solidFill>
          </a:endParaRPr>
        </a:p>
      </dgm:t>
    </dgm:pt>
    <dgm:pt modelId="{BB91CB88-271F-4CBA-B8A8-543160D6D7AD}" type="pres">
      <dgm:prSet presAssocID="{BB9455FF-A950-4B9C-B567-322840A9E1E7}" presName="diagram" presStyleCnt="0">
        <dgm:presLayoutVars>
          <dgm:chPref val="1"/>
          <dgm:dir/>
          <dgm:animOne val="branch"/>
          <dgm:animLvl val="lvl"/>
          <dgm:resizeHandles val="exact"/>
        </dgm:presLayoutVars>
      </dgm:prSet>
      <dgm:spPr/>
    </dgm:pt>
    <dgm:pt modelId="{F34DCEF5-B61C-4EE1-8DA4-F3CADEED4271}" type="pres">
      <dgm:prSet presAssocID="{B8F846FD-1E20-498F-8107-55BE20211578}" presName="root1" presStyleCnt="0"/>
      <dgm:spPr/>
    </dgm:pt>
    <dgm:pt modelId="{3AEDB674-2334-4DED-A572-1DFCB6BD31FC}" type="pres">
      <dgm:prSet presAssocID="{B8F846FD-1E20-498F-8107-55BE20211578}" presName="LevelOneTextNode" presStyleLbl="node0" presStyleIdx="0" presStyleCnt="1" custScaleY="112944">
        <dgm:presLayoutVars>
          <dgm:chPref val="3"/>
        </dgm:presLayoutVars>
      </dgm:prSet>
      <dgm:spPr/>
    </dgm:pt>
    <dgm:pt modelId="{9F5194AC-C02C-49B3-9960-09D91ADDFB7A}" type="pres">
      <dgm:prSet presAssocID="{B8F846FD-1E20-498F-8107-55BE20211578}" presName="level2hierChild" presStyleCnt="0"/>
      <dgm:spPr/>
    </dgm:pt>
    <dgm:pt modelId="{E51C8EEC-C0CA-43AC-ACE0-F888B1C7087A}" type="pres">
      <dgm:prSet presAssocID="{38A45B29-8F86-44BE-8815-91D31F592FB3}" presName="conn2-1" presStyleLbl="parChTrans1D2" presStyleIdx="0" presStyleCnt="3"/>
      <dgm:spPr/>
    </dgm:pt>
    <dgm:pt modelId="{E63E340F-9D47-4451-85CA-1EED81D2694E}" type="pres">
      <dgm:prSet presAssocID="{38A45B29-8F86-44BE-8815-91D31F592FB3}" presName="connTx" presStyleLbl="parChTrans1D2" presStyleIdx="0" presStyleCnt="3"/>
      <dgm:spPr/>
    </dgm:pt>
    <dgm:pt modelId="{005B699D-15CB-4EE9-B08B-5A5497B7D1BA}" type="pres">
      <dgm:prSet presAssocID="{FFE9673B-7584-4C7F-9B08-EF803BB50B5A}" presName="root2" presStyleCnt="0"/>
      <dgm:spPr/>
    </dgm:pt>
    <dgm:pt modelId="{1204EE96-F4FC-496F-AA53-9FA60682A087}" type="pres">
      <dgm:prSet presAssocID="{FFE9673B-7584-4C7F-9B08-EF803BB50B5A}" presName="LevelTwoTextNode" presStyleLbl="node2" presStyleIdx="0" presStyleCnt="3" custScaleX="375450">
        <dgm:presLayoutVars>
          <dgm:chPref val="3"/>
        </dgm:presLayoutVars>
      </dgm:prSet>
      <dgm:spPr/>
    </dgm:pt>
    <dgm:pt modelId="{A8769CBA-8D53-4AA9-BC9E-B573FA44080E}" type="pres">
      <dgm:prSet presAssocID="{FFE9673B-7584-4C7F-9B08-EF803BB50B5A}" presName="level3hierChild" presStyleCnt="0"/>
      <dgm:spPr/>
    </dgm:pt>
    <dgm:pt modelId="{212B9B9D-FA85-4C3B-95FB-010ECE257D93}" type="pres">
      <dgm:prSet presAssocID="{DC0BE4DE-9A87-4C38-9F8C-1D68D6EB80C9}" presName="conn2-1" presStyleLbl="parChTrans1D2" presStyleIdx="1" presStyleCnt="3"/>
      <dgm:spPr/>
    </dgm:pt>
    <dgm:pt modelId="{228ECB9D-EA70-42E0-94B2-5D1AFF854B03}" type="pres">
      <dgm:prSet presAssocID="{DC0BE4DE-9A87-4C38-9F8C-1D68D6EB80C9}" presName="connTx" presStyleLbl="parChTrans1D2" presStyleIdx="1" presStyleCnt="3"/>
      <dgm:spPr/>
    </dgm:pt>
    <dgm:pt modelId="{8947E9CA-2420-4400-A5AB-EE2AEF29E64D}" type="pres">
      <dgm:prSet presAssocID="{D5EED52A-380E-4DC0-A0F5-35BF325EEA14}" presName="root2" presStyleCnt="0"/>
      <dgm:spPr/>
    </dgm:pt>
    <dgm:pt modelId="{AB4742E9-48F8-4462-A76A-D24B02187CDF}" type="pres">
      <dgm:prSet presAssocID="{D5EED52A-380E-4DC0-A0F5-35BF325EEA14}" presName="LevelTwoTextNode" presStyleLbl="node2" presStyleIdx="1" presStyleCnt="3" custScaleX="375450">
        <dgm:presLayoutVars>
          <dgm:chPref val="3"/>
        </dgm:presLayoutVars>
      </dgm:prSet>
      <dgm:spPr/>
    </dgm:pt>
    <dgm:pt modelId="{330924BB-8E01-4607-B832-A4B0E6308812}" type="pres">
      <dgm:prSet presAssocID="{D5EED52A-380E-4DC0-A0F5-35BF325EEA14}" presName="level3hierChild" presStyleCnt="0"/>
      <dgm:spPr/>
    </dgm:pt>
    <dgm:pt modelId="{3D2F46B9-1C25-4F57-8B52-8018E9B05CBF}" type="pres">
      <dgm:prSet presAssocID="{48E8B097-FC80-404A-AF79-23FE61EC81D8}" presName="conn2-1" presStyleLbl="parChTrans1D2" presStyleIdx="2" presStyleCnt="3"/>
      <dgm:spPr/>
    </dgm:pt>
    <dgm:pt modelId="{4D273B43-FF3D-44D2-BE4A-F5AB3F5572F0}" type="pres">
      <dgm:prSet presAssocID="{48E8B097-FC80-404A-AF79-23FE61EC81D8}" presName="connTx" presStyleLbl="parChTrans1D2" presStyleIdx="2" presStyleCnt="3"/>
      <dgm:spPr/>
    </dgm:pt>
    <dgm:pt modelId="{337609BA-EF5C-481A-BCE7-4348C6AE1276}" type="pres">
      <dgm:prSet presAssocID="{1BCF0E35-A43A-44AA-9CEC-4B17AB792257}" presName="root2" presStyleCnt="0"/>
      <dgm:spPr/>
    </dgm:pt>
    <dgm:pt modelId="{F6F0578C-1493-4D03-9A47-37D43E42D3A6}" type="pres">
      <dgm:prSet presAssocID="{1BCF0E35-A43A-44AA-9CEC-4B17AB792257}" presName="LevelTwoTextNode" presStyleLbl="node2" presStyleIdx="2" presStyleCnt="3" custScaleX="375450" custScaleY="126208">
        <dgm:presLayoutVars>
          <dgm:chPref val="3"/>
        </dgm:presLayoutVars>
      </dgm:prSet>
      <dgm:spPr/>
    </dgm:pt>
    <dgm:pt modelId="{5F821DCC-07A0-4B4F-9FA3-366A23DF7D09}" type="pres">
      <dgm:prSet presAssocID="{1BCF0E35-A43A-44AA-9CEC-4B17AB792257}" presName="level3hierChild" presStyleCnt="0"/>
      <dgm:spPr/>
    </dgm:pt>
  </dgm:ptLst>
  <dgm:cxnLst>
    <dgm:cxn modelId="{AD853C35-F267-458F-8F7C-371F71EF219F}" type="presOf" srcId="{1BCF0E35-A43A-44AA-9CEC-4B17AB792257}" destId="{F6F0578C-1493-4D03-9A47-37D43E42D3A6}" srcOrd="0" destOrd="0" presId="urn:microsoft.com/office/officeart/2005/8/layout/hierarchy2"/>
    <dgm:cxn modelId="{E2E59463-6A08-4D3B-86ED-5B953BF2C6C6}" type="presOf" srcId="{BB9455FF-A950-4B9C-B567-322840A9E1E7}" destId="{BB91CB88-271F-4CBA-B8A8-543160D6D7AD}" srcOrd="0" destOrd="0" presId="urn:microsoft.com/office/officeart/2005/8/layout/hierarchy2"/>
    <dgm:cxn modelId="{97767857-29E3-456F-A2F7-1A0C51BF6C8B}" type="presOf" srcId="{38A45B29-8F86-44BE-8815-91D31F592FB3}" destId="{E63E340F-9D47-4451-85CA-1EED81D2694E}" srcOrd="1" destOrd="0" presId="urn:microsoft.com/office/officeart/2005/8/layout/hierarchy2"/>
    <dgm:cxn modelId="{8082D096-9A30-4B67-B1E9-62A91D9320AC}" type="presOf" srcId="{D5EED52A-380E-4DC0-A0F5-35BF325EEA14}" destId="{AB4742E9-48F8-4462-A76A-D24B02187CDF}" srcOrd="0" destOrd="0" presId="urn:microsoft.com/office/officeart/2005/8/layout/hierarchy2"/>
    <dgm:cxn modelId="{2F08F696-922F-4EA6-87A9-C9189A996803}" type="presOf" srcId="{38A45B29-8F86-44BE-8815-91D31F592FB3}" destId="{E51C8EEC-C0CA-43AC-ACE0-F888B1C7087A}" srcOrd="0" destOrd="0" presId="urn:microsoft.com/office/officeart/2005/8/layout/hierarchy2"/>
    <dgm:cxn modelId="{2284E6BF-0F6A-47C0-9771-362A8EDAADF1}" type="presOf" srcId="{B8F846FD-1E20-498F-8107-55BE20211578}" destId="{3AEDB674-2334-4DED-A572-1DFCB6BD31FC}" srcOrd="0" destOrd="0" presId="urn:microsoft.com/office/officeart/2005/8/layout/hierarchy2"/>
    <dgm:cxn modelId="{C90CD9D2-958C-4C38-8FD5-5D2590564AD2}" type="presOf" srcId="{DC0BE4DE-9A87-4C38-9F8C-1D68D6EB80C9}" destId="{212B9B9D-FA85-4C3B-95FB-010ECE257D93}" srcOrd="0" destOrd="0" presId="urn:microsoft.com/office/officeart/2005/8/layout/hierarchy2"/>
    <dgm:cxn modelId="{0D9150D3-B5BD-4141-AD9C-19365B4898EB}" type="presOf" srcId="{48E8B097-FC80-404A-AF79-23FE61EC81D8}" destId="{4D273B43-FF3D-44D2-BE4A-F5AB3F5572F0}" srcOrd="1" destOrd="0" presId="urn:microsoft.com/office/officeart/2005/8/layout/hierarchy2"/>
    <dgm:cxn modelId="{608083D3-6C11-454D-8A35-1E96A0FDF0D9}" srcId="{B8F846FD-1E20-498F-8107-55BE20211578}" destId="{D5EED52A-380E-4DC0-A0F5-35BF325EEA14}" srcOrd="1" destOrd="0" parTransId="{DC0BE4DE-9A87-4C38-9F8C-1D68D6EB80C9}" sibTransId="{7C6FB5EB-C4C4-4AB0-9FAD-7A4FB950F9D4}"/>
    <dgm:cxn modelId="{0D180DE0-CD0B-45E6-976E-0BBE9DE2D3C3}" srcId="{BB9455FF-A950-4B9C-B567-322840A9E1E7}" destId="{B8F846FD-1E20-498F-8107-55BE20211578}" srcOrd="0" destOrd="0" parTransId="{54B3BB82-59D8-4D8F-93C9-63FC2F69FD2A}" sibTransId="{F7AD479F-E10A-4578-B7EA-BC85405F339C}"/>
    <dgm:cxn modelId="{DD2830E2-0E94-4592-A54A-3D15E86714F1}" type="presOf" srcId="{FFE9673B-7584-4C7F-9B08-EF803BB50B5A}" destId="{1204EE96-F4FC-496F-AA53-9FA60682A087}" srcOrd="0" destOrd="0" presId="urn:microsoft.com/office/officeart/2005/8/layout/hierarchy2"/>
    <dgm:cxn modelId="{DDDC93E9-FB99-4094-8283-F0C2A804DD9D}" srcId="{B8F846FD-1E20-498F-8107-55BE20211578}" destId="{FFE9673B-7584-4C7F-9B08-EF803BB50B5A}" srcOrd="0" destOrd="0" parTransId="{38A45B29-8F86-44BE-8815-91D31F592FB3}" sibTransId="{9633C819-B6D3-4B43-BE57-684E0E649CA5}"/>
    <dgm:cxn modelId="{8C14D0F1-625A-409C-A466-684905BF5463}" type="presOf" srcId="{DC0BE4DE-9A87-4C38-9F8C-1D68D6EB80C9}" destId="{228ECB9D-EA70-42E0-94B2-5D1AFF854B03}" srcOrd="1" destOrd="0" presId="urn:microsoft.com/office/officeart/2005/8/layout/hierarchy2"/>
    <dgm:cxn modelId="{C3B66EF3-043B-4B4B-8E0D-4D18A253DB41}" type="presOf" srcId="{48E8B097-FC80-404A-AF79-23FE61EC81D8}" destId="{3D2F46B9-1C25-4F57-8B52-8018E9B05CBF}" srcOrd="0" destOrd="0" presId="urn:microsoft.com/office/officeart/2005/8/layout/hierarchy2"/>
    <dgm:cxn modelId="{6FFA70FC-BCB6-4DCD-9869-34863C7EA581}" srcId="{B8F846FD-1E20-498F-8107-55BE20211578}" destId="{1BCF0E35-A43A-44AA-9CEC-4B17AB792257}" srcOrd="2" destOrd="0" parTransId="{48E8B097-FC80-404A-AF79-23FE61EC81D8}" sibTransId="{836B6500-4BB9-4FDF-9126-A6674733648A}"/>
    <dgm:cxn modelId="{AC69E1C6-CD34-4257-943F-F430A8B3995F}" type="presParOf" srcId="{BB91CB88-271F-4CBA-B8A8-543160D6D7AD}" destId="{F34DCEF5-B61C-4EE1-8DA4-F3CADEED4271}" srcOrd="0" destOrd="0" presId="urn:microsoft.com/office/officeart/2005/8/layout/hierarchy2"/>
    <dgm:cxn modelId="{8C9D45E6-5B75-4830-82F2-9A534FAE728B}" type="presParOf" srcId="{F34DCEF5-B61C-4EE1-8DA4-F3CADEED4271}" destId="{3AEDB674-2334-4DED-A572-1DFCB6BD31FC}" srcOrd="0" destOrd="0" presId="urn:microsoft.com/office/officeart/2005/8/layout/hierarchy2"/>
    <dgm:cxn modelId="{EE2BA806-25F9-4FE2-A756-66D89D3ED2BB}" type="presParOf" srcId="{F34DCEF5-B61C-4EE1-8DA4-F3CADEED4271}" destId="{9F5194AC-C02C-49B3-9960-09D91ADDFB7A}" srcOrd="1" destOrd="0" presId="urn:microsoft.com/office/officeart/2005/8/layout/hierarchy2"/>
    <dgm:cxn modelId="{729B749D-60EB-4B70-A1D9-9768CAA47A17}" type="presParOf" srcId="{9F5194AC-C02C-49B3-9960-09D91ADDFB7A}" destId="{E51C8EEC-C0CA-43AC-ACE0-F888B1C7087A}" srcOrd="0" destOrd="0" presId="urn:microsoft.com/office/officeart/2005/8/layout/hierarchy2"/>
    <dgm:cxn modelId="{DC9766E6-700C-4A3F-932D-AFD5F8587681}" type="presParOf" srcId="{E51C8EEC-C0CA-43AC-ACE0-F888B1C7087A}" destId="{E63E340F-9D47-4451-85CA-1EED81D2694E}" srcOrd="0" destOrd="0" presId="urn:microsoft.com/office/officeart/2005/8/layout/hierarchy2"/>
    <dgm:cxn modelId="{61E938C8-0214-4EE3-8490-9D418FB7205A}" type="presParOf" srcId="{9F5194AC-C02C-49B3-9960-09D91ADDFB7A}" destId="{005B699D-15CB-4EE9-B08B-5A5497B7D1BA}" srcOrd="1" destOrd="0" presId="urn:microsoft.com/office/officeart/2005/8/layout/hierarchy2"/>
    <dgm:cxn modelId="{0C85D045-3DC8-4B27-8920-321A19818199}" type="presParOf" srcId="{005B699D-15CB-4EE9-B08B-5A5497B7D1BA}" destId="{1204EE96-F4FC-496F-AA53-9FA60682A087}" srcOrd="0" destOrd="0" presId="urn:microsoft.com/office/officeart/2005/8/layout/hierarchy2"/>
    <dgm:cxn modelId="{449CDCD5-2E9F-46E6-B13F-72FE00490CA1}" type="presParOf" srcId="{005B699D-15CB-4EE9-B08B-5A5497B7D1BA}" destId="{A8769CBA-8D53-4AA9-BC9E-B573FA44080E}" srcOrd="1" destOrd="0" presId="urn:microsoft.com/office/officeart/2005/8/layout/hierarchy2"/>
    <dgm:cxn modelId="{D72AA923-A452-416D-B775-0F3212A37E21}" type="presParOf" srcId="{9F5194AC-C02C-49B3-9960-09D91ADDFB7A}" destId="{212B9B9D-FA85-4C3B-95FB-010ECE257D93}" srcOrd="2" destOrd="0" presId="urn:microsoft.com/office/officeart/2005/8/layout/hierarchy2"/>
    <dgm:cxn modelId="{20051E53-071E-4B5E-AC33-2A036C9F8336}" type="presParOf" srcId="{212B9B9D-FA85-4C3B-95FB-010ECE257D93}" destId="{228ECB9D-EA70-42E0-94B2-5D1AFF854B03}" srcOrd="0" destOrd="0" presId="urn:microsoft.com/office/officeart/2005/8/layout/hierarchy2"/>
    <dgm:cxn modelId="{0CBFC1A2-41DE-436F-BF0C-5250693553B2}" type="presParOf" srcId="{9F5194AC-C02C-49B3-9960-09D91ADDFB7A}" destId="{8947E9CA-2420-4400-A5AB-EE2AEF29E64D}" srcOrd="3" destOrd="0" presId="urn:microsoft.com/office/officeart/2005/8/layout/hierarchy2"/>
    <dgm:cxn modelId="{D8F70D7F-8555-4D30-B8A9-33D1C3414F6F}" type="presParOf" srcId="{8947E9CA-2420-4400-A5AB-EE2AEF29E64D}" destId="{AB4742E9-48F8-4462-A76A-D24B02187CDF}" srcOrd="0" destOrd="0" presId="urn:microsoft.com/office/officeart/2005/8/layout/hierarchy2"/>
    <dgm:cxn modelId="{31CBC871-8492-43E8-BC86-667A21CE3E24}" type="presParOf" srcId="{8947E9CA-2420-4400-A5AB-EE2AEF29E64D}" destId="{330924BB-8E01-4607-B832-A4B0E6308812}" srcOrd="1" destOrd="0" presId="urn:microsoft.com/office/officeart/2005/8/layout/hierarchy2"/>
    <dgm:cxn modelId="{BDDB6326-FFC0-4E77-A4C1-3422734C60E8}" type="presParOf" srcId="{9F5194AC-C02C-49B3-9960-09D91ADDFB7A}" destId="{3D2F46B9-1C25-4F57-8B52-8018E9B05CBF}" srcOrd="4" destOrd="0" presId="urn:microsoft.com/office/officeart/2005/8/layout/hierarchy2"/>
    <dgm:cxn modelId="{080BCD6D-2F41-4B3A-B08F-C1C4A43E8BA6}" type="presParOf" srcId="{3D2F46B9-1C25-4F57-8B52-8018E9B05CBF}" destId="{4D273B43-FF3D-44D2-BE4A-F5AB3F5572F0}" srcOrd="0" destOrd="0" presId="urn:microsoft.com/office/officeart/2005/8/layout/hierarchy2"/>
    <dgm:cxn modelId="{39F93281-AD81-499F-A70D-E44559BCF7AC}" type="presParOf" srcId="{9F5194AC-C02C-49B3-9960-09D91ADDFB7A}" destId="{337609BA-EF5C-481A-BCE7-4348C6AE1276}" srcOrd="5" destOrd="0" presId="urn:microsoft.com/office/officeart/2005/8/layout/hierarchy2"/>
    <dgm:cxn modelId="{AC303A26-8579-414A-87A3-C4662EE86138}" type="presParOf" srcId="{337609BA-EF5C-481A-BCE7-4348C6AE1276}" destId="{F6F0578C-1493-4D03-9A47-37D43E42D3A6}" srcOrd="0" destOrd="0" presId="urn:microsoft.com/office/officeart/2005/8/layout/hierarchy2"/>
    <dgm:cxn modelId="{E38B2C9E-2CAB-465E-B8CB-7BDE438E828B}" type="presParOf" srcId="{337609BA-EF5C-481A-BCE7-4348C6AE1276}" destId="{5F821DCC-07A0-4B4F-9FA3-366A23DF7D0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481380-6627-4D68-9BCE-CA812C067C8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6DB72DCF-4531-40FF-81DB-DB4DE99EC7E5}">
      <dgm:prSet phldrT="[Texte]"/>
      <dgm:spPr/>
      <dgm:t>
        <a:bodyPr/>
        <a:lstStyle/>
        <a:p>
          <a:r>
            <a:rPr lang="fr-FR" dirty="0">
              <a:latin typeface="ITC Century Std Light"/>
            </a:rPr>
            <a:t>Le </a:t>
          </a:r>
          <a:r>
            <a:rPr lang="fr-FR" b="1" dirty="0">
              <a:latin typeface="ITC Century Std Book"/>
            </a:rPr>
            <a:t>passif </a:t>
          </a:r>
          <a:r>
            <a:rPr lang="fr-FR" dirty="0">
              <a:latin typeface="ITC Century Std Light"/>
            </a:rPr>
            <a:t>récapitule les moyens de financements dont l’entreprise a bénéficié (ressources). </a:t>
          </a:r>
          <a:endParaRPr lang="fr-FR" dirty="0"/>
        </a:p>
      </dgm:t>
    </dgm:pt>
    <dgm:pt modelId="{D6D2D5CE-90A7-47F2-A1DF-A9365C105EEB}" type="parTrans" cxnId="{7EB1093F-0BFE-426E-A2BF-00AB121D5CBB}">
      <dgm:prSet/>
      <dgm:spPr/>
      <dgm:t>
        <a:bodyPr/>
        <a:lstStyle/>
        <a:p>
          <a:endParaRPr lang="fr-FR"/>
        </a:p>
      </dgm:t>
    </dgm:pt>
    <dgm:pt modelId="{5AA1C78D-9A15-477A-A85E-FBD312D81F2E}" type="sibTrans" cxnId="{7EB1093F-0BFE-426E-A2BF-00AB121D5CBB}">
      <dgm:prSet/>
      <dgm:spPr/>
      <dgm:t>
        <a:bodyPr/>
        <a:lstStyle/>
        <a:p>
          <a:endParaRPr lang="fr-FR"/>
        </a:p>
      </dgm:t>
    </dgm:pt>
    <dgm:pt modelId="{5ABD770C-38DB-4FDD-B70A-33E19EE22F85}">
      <dgm:prSet custT="1"/>
      <dgm:spPr/>
      <dgm:t>
        <a:bodyPr/>
        <a:lstStyle/>
        <a:p>
          <a:r>
            <a:rPr lang="fr-FR" sz="2400" dirty="0">
              <a:latin typeface="ITC Century Std Light"/>
            </a:rPr>
            <a:t>Les </a:t>
          </a:r>
          <a:r>
            <a:rPr lang="fr-FR" sz="2400" b="1" dirty="0">
              <a:latin typeface="ITC Century Std Light"/>
            </a:rPr>
            <a:t>apports </a:t>
          </a:r>
          <a:r>
            <a:rPr lang="fr-FR" sz="2400" dirty="0">
              <a:latin typeface="ITC Century Std Light"/>
            </a:rPr>
            <a:t>des actionnaires, des associés ou du propriétaire en capital (classe 1). </a:t>
          </a:r>
        </a:p>
      </dgm:t>
    </dgm:pt>
    <dgm:pt modelId="{8452FC58-4DCC-4933-9724-3A719D79FC5E}" type="parTrans" cxnId="{1B501C75-4A01-45EB-9E1A-88B07EB9277B}">
      <dgm:prSet/>
      <dgm:spPr/>
      <dgm:t>
        <a:bodyPr/>
        <a:lstStyle/>
        <a:p>
          <a:endParaRPr lang="fr-FR"/>
        </a:p>
      </dgm:t>
    </dgm:pt>
    <dgm:pt modelId="{F3F4AE93-E669-4530-808D-04D3634E67E7}" type="sibTrans" cxnId="{1B501C75-4A01-45EB-9E1A-88B07EB9277B}">
      <dgm:prSet/>
      <dgm:spPr/>
      <dgm:t>
        <a:bodyPr/>
        <a:lstStyle/>
        <a:p>
          <a:endParaRPr lang="fr-FR"/>
        </a:p>
      </dgm:t>
    </dgm:pt>
    <dgm:pt modelId="{F99ADEC1-65DF-46C3-9884-05D249890C54}">
      <dgm:prSet custT="1"/>
      <dgm:spPr/>
      <dgm:t>
        <a:bodyPr/>
        <a:lstStyle/>
        <a:p>
          <a:r>
            <a:rPr lang="fr-FR" sz="2400" dirty="0">
              <a:latin typeface="ITC Century Std Light"/>
            </a:rPr>
            <a:t>Les </a:t>
          </a:r>
          <a:r>
            <a:rPr lang="fr-FR" sz="2400" b="1" dirty="0">
              <a:latin typeface="ITC Century Std Light"/>
            </a:rPr>
            <a:t>emprunts</a:t>
          </a:r>
          <a:r>
            <a:rPr lang="fr-FR" sz="2400" dirty="0">
              <a:latin typeface="ITC Century Std Light"/>
            </a:rPr>
            <a:t> ou dettes assimilés remboursables à long terme (classe 1). </a:t>
          </a:r>
        </a:p>
      </dgm:t>
    </dgm:pt>
    <dgm:pt modelId="{0664CDF6-D716-46A2-BB39-2F5E4F71C499}" type="parTrans" cxnId="{AB544936-3705-4C5C-AE8B-1213FC130F69}">
      <dgm:prSet/>
      <dgm:spPr/>
      <dgm:t>
        <a:bodyPr/>
        <a:lstStyle/>
        <a:p>
          <a:endParaRPr lang="fr-FR"/>
        </a:p>
      </dgm:t>
    </dgm:pt>
    <dgm:pt modelId="{D95010FB-D5E7-45E8-9B64-AF906EB7FA67}" type="sibTrans" cxnId="{AB544936-3705-4C5C-AE8B-1213FC130F69}">
      <dgm:prSet/>
      <dgm:spPr/>
      <dgm:t>
        <a:bodyPr/>
        <a:lstStyle/>
        <a:p>
          <a:endParaRPr lang="fr-FR"/>
        </a:p>
      </dgm:t>
    </dgm:pt>
    <dgm:pt modelId="{A94B2CC0-E102-4E6B-A008-BFE77EBDBD00}">
      <dgm:prSet custT="1"/>
      <dgm:spPr/>
      <dgm:t>
        <a:bodyPr/>
        <a:lstStyle/>
        <a:p>
          <a:r>
            <a:rPr lang="fr-FR" sz="2400" dirty="0">
              <a:latin typeface="ITC Century Std Light"/>
            </a:rPr>
            <a:t>Les </a:t>
          </a:r>
          <a:r>
            <a:rPr lang="fr-FR" sz="2400" b="1" dirty="0">
              <a:latin typeface="ITC Century Std Light"/>
            </a:rPr>
            <a:t>dettes à court terme </a:t>
          </a:r>
          <a:r>
            <a:rPr lang="fr-FR" sz="2400" dirty="0">
              <a:latin typeface="ITC Century Std Light"/>
            </a:rPr>
            <a:t>: fournisseurs, État, salariés, organismes sociaux… (classe 4). </a:t>
          </a:r>
        </a:p>
      </dgm:t>
    </dgm:pt>
    <dgm:pt modelId="{E202BA6A-A6A9-4DA8-8BE0-9C146577410C}" type="parTrans" cxnId="{CDC86E5F-CA7A-4548-919D-4CFA1C783716}">
      <dgm:prSet/>
      <dgm:spPr/>
      <dgm:t>
        <a:bodyPr/>
        <a:lstStyle/>
        <a:p>
          <a:endParaRPr lang="fr-FR"/>
        </a:p>
      </dgm:t>
    </dgm:pt>
    <dgm:pt modelId="{B0AE300C-664C-4637-9C88-1980860CFE9F}" type="sibTrans" cxnId="{CDC86E5F-CA7A-4548-919D-4CFA1C783716}">
      <dgm:prSet/>
      <dgm:spPr/>
      <dgm:t>
        <a:bodyPr/>
        <a:lstStyle/>
        <a:p>
          <a:endParaRPr lang="fr-FR"/>
        </a:p>
      </dgm:t>
    </dgm:pt>
    <dgm:pt modelId="{2A8ACD86-F603-4C9B-A957-BE9F335F78C3}" type="pres">
      <dgm:prSet presAssocID="{5C481380-6627-4D68-9BCE-CA812C067C84}" presName="diagram" presStyleCnt="0">
        <dgm:presLayoutVars>
          <dgm:chPref val="1"/>
          <dgm:dir/>
          <dgm:animOne val="branch"/>
          <dgm:animLvl val="lvl"/>
          <dgm:resizeHandles/>
        </dgm:presLayoutVars>
      </dgm:prSet>
      <dgm:spPr/>
    </dgm:pt>
    <dgm:pt modelId="{4EB57E8E-0F4A-48C1-8391-5B72EEAD7D89}" type="pres">
      <dgm:prSet presAssocID="{6DB72DCF-4531-40FF-81DB-DB4DE99EC7E5}" presName="root" presStyleCnt="0"/>
      <dgm:spPr/>
    </dgm:pt>
    <dgm:pt modelId="{A078459E-F33B-4D11-B11A-8F47936A90F8}" type="pres">
      <dgm:prSet presAssocID="{6DB72DCF-4531-40FF-81DB-DB4DE99EC7E5}" presName="rootComposite" presStyleCnt="0"/>
      <dgm:spPr/>
    </dgm:pt>
    <dgm:pt modelId="{0BCA7038-8A4C-4242-B4ED-5A1E1CFC76A3}" type="pres">
      <dgm:prSet presAssocID="{6DB72DCF-4531-40FF-81DB-DB4DE99EC7E5}" presName="rootText" presStyleLbl="node1" presStyleIdx="0" presStyleCnt="1" custScaleX="357830"/>
      <dgm:spPr/>
    </dgm:pt>
    <dgm:pt modelId="{BB701D2D-CC99-42FB-85E8-B756AF091D8C}" type="pres">
      <dgm:prSet presAssocID="{6DB72DCF-4531-40FF-81DB-DB4DE99EC7E5}" presName="rootConnector" presStyleLbl="node1" presStyleIdx="0" presStyleCnt="1"/>
      <dgm:spPr/>
    </dgm:pt>
    <dgm:pt modelId="{CBDB8C23-3731-4C50-8D1A-8291EB576389}" type="pres">
      <dgm:prSet presAssocID="{6DB72DCF-4531-40FF-81DB-DB4DE99EC7E5}" presName="childShape" presStyleCnt="0"/>
      <dgm:spPr/>
    </dgm:pt>
    <dgm:pt modelId="{15CCFBFA-A579-4963-A105-3E9E61115EED}" type="pres">
      <dgm:prSet presAssocID="{8452FC58-4DCC-4933-9724-3A719D79FC5E}" presName="Name13" presStyleLbl="parChTrans1D2" presStyleIdx="0" presStyleCnt="3"/>
      <dgm:spPr/>
    </dgm:pt>
    <dgm:pt modelId="{D831EAAE-0455-4A55-93D2-122E036F655A}" type="pres">
      <dgm:prSet presAssocID="{5ABD770C-38DB-4FDD-B70A-33E19EE22F85}" presName="childText" presStyleLbl="bgAcc1" presStyleIdx="0" presStyleCnt="3" custScaleX="556071">
        <dgm:presLayoutVars>
          <dgm:bulletEnabled val="1"/>
        </dgm:presLayoutVars>
      </dgm:prSet>
      <dgm:spPr/>
    </dgm:pt>
    <dgm:pt modelId="{DEAA14D7-7856-4CA0-9F9E-4BAB78D9C0B9}" type="pres">
      <dgm:prSet presAssocID="{0664CDF6-D716-46A2-BB39-2F5E4F71C499}" presName="Name13" presStyleLbl="parChTrans1D2" presStyleIdx="1" presStyleCnt="3"/>
      <dgm:spPr/>
    </dgm:pt>
    <dgm:pt modelId="{482E8BFC-229D-4DA5-BC8A-05E3345676D6}" type="pres">
      <dgm:prSet presAssocID="{F99ADEC1-65DF-46C3-9884-05D249890C54}" presName="childText" presStyleLbl="bgAcc1" presStyleIdx="1" presStyleCnt="3" custScaleX="556071">
        <dgm:presLayoutVars>
          <dgm:bulletEnabled val="1"/>
        </dgm:presLayoutVars>
      </dgm:prSet>
      <dgm:spPr/>
    </dgm:pt>
    <dgm:pt modelId="{10F23412-C3B8-4A17-8036-A282EAB6EB92}" type="pres">
      <dgm:prSet presAssocID="{E202BA6A-A6A9-4DA8-8BE0-9C146577410C}" presName="Name13" presStyleLbl="parChTrans1D2" presStyleIdx="2" presStyleCnt="3"/>
      <dgm:spPr/>
    </dgm:pt>
    <dgm:pt modelId="{34774F7D-C60A-411C-894A-DBFDF7B4E8E3}" type="pres">
      <dgm:prSet presAssocID="{A94B2CC0-E102-4E6B-A008-BFE77EBDBD00}" presName="childText" presStyleLbl="bgAcc1" presStyleIdx="2" presStyleCnt="3" custScaleX="556071">
        <dgm:presLayoutVars>
          <dgm:bulletEnabled val="1"/>
        </dgm:presLayoutVars>
      </dgm:prSet>
      <dgm:spPr/>
    </dgm:pt>
  </dgm:ptLst>
  <dgm:cxnLst>
    <dgm:cxn modelId="{68AB9523-7D04-419F-A51A-49DC86B6EC95}" type="presOf" srcId="{6DB72DCF-4531-40FF-81DB-DB4DE99EC7E5}" destId="{0BCA7038-8A4C-4242-B4ED-5A1E1CFC76A3}" srcOrd="0" destOrd="0" presId="urn:microsoft.com/office/officeart/2005/8/layout/hierarchy3"/>
    <dgm:cxn modelId="{AB544936-3705-4C5C-AE8B-1213FC130F69}" srcId="{6DB72DCF-4531-40FF-81DB-DB4DE99EC7E5}" destId="{F99ADEC1-65DF-46C3-9884-05D249890C54}" srcOrd="1" destOrd="0" parTransId="{0664CDF6-D716-46A2-BB39-2F5E4F71C499}" sibTransId="{D95010FB-D5E7-45E8-9B64-AF906EB7FA67}"/>
    <dgm:cxn modelId="{7EB1093F-0BFE-426E-A2BF-00AB121D5CBB}" srcId="{5C481380-6627-4D68-9BCE-CA812C067C84}" destId="{6DB72DCF-4531-40FF-81DB-DB4DE99EC7E5}" srcOrd="0" destOrd="0" parTransId="{D6D2D5CE-90A7-47F2-A1DF-A9365C105EEB}" sibTransId="{5AA1C78D-9A15-477A-A85E-FBD312D81F2E}"/>
    <dgm:cxn modelId="{CDC86E5F-CA7A-4548-919D-4CFA1C783716}" srcId="{6DB72DCF-4531-40FF-81DB-DB4DE99EC7E5}" destId="{A94B2CC0-E102-4E6B-A008-BFE77EBDBD00}" srcOrd="2" destOrd="0" parTransId="{E202BA6A-A6A9-4DA8-8BE0-9C146577410C}" sibTransId="{B0AE300C-664C-4637-9C88-1980860CFE9F}"/>
    <dgm:cxn modelId="{DDEFA462-6ECA-4588-B8CA-F4B04BBC8FB3}" type="presOf" srcId="{0664CDF6-D716-46A2-BB39-2F5E4F71C499}" destId="{DEAA14D7-7856-4CA0-9F9E-4BAB78D9C0B9}" srcOrd="0" destOrd="0" presId="urn:microsoft.com/office/officeart/2005/8/layout/hierarchy3"/>
    <dgm:cxn modelId="{B5F1206C-0AFE-4F59-9D62-E017F1FDAF62}" type="presOf" srcId="{5ABD770C-38DB-4FDD-B70A-33E19EE22F85}" destId="{D831EAAE-0455-4A55-93D2-122E036F655A}" srcOrd="0" destOrd="0" presId="urn:microsoft.com/office/officeart/2005/8/layout/hierarchy3"/>
    <dgm:cxn modelId="{1B501C75-4A01-45EB-9E1A-88B07EB9277B}" srcId="{6DB72DCF-4531-40FF-81DB-DB4DE99EC7E5}" destId="{5ABD770C-38DB-4FDD-B70A-33E19EE22F85}" srcOrd="0" destOrd="0" parTransId="{8452FC58-4DCC-4933-9724-3A719D79FC5E}" sibTransId="{F3F4AE93-E669-4530-808D-04D3634E67E7}"/>
    <dgm:cxn modelId="{ED8E5577-9F1B-4574-9C96-7C33AE7D8285}" type="presOf" srcId="{8452FC58-4DCC-4933-9724-3A719D79FC5E}" destId="{15CCFBFA-A579-4963-A105-3E9E61115EED}" srcOrd="0" destOrd="0" presId="urn:microsoft.com/office/officeart/2005/8/layout/hierarchy3"/>
    <dgm:cxn modelId="{887135A1-6F80-4B38-AF1A-30068EA3E8BC}" type="presOf" srcId="{5C481380-6627-4D68-9BCE-CA812C067C84}" destId="{2A8ACD86-F603-4C9B-A957-BE9F335F78C3}" srcOrd="0" destOrd="0" presId="urn:microsoft.com/office/officeart/2005/8/layout/hierarchy3"/>
    <dgm:cxn modelId="{486BC6A7-5ADC-4E9B-93CB-804F11DFDC7E}" type="presOf" srcId="{E202BA6A-A6A9-4DA8-8BE0-9C146577410C}" destId="{10F23412-C3B8-4A17-8036-A282EAB6EB92}" srcOrd="0" destOrd="0" presId="urn:microsoft.com/office/officeart/2005/8/layout/hierarchy3"/>
    <dgm:cxn modelId="{C58EBDD5-B56F-4895-9CB1-E759DC380DC2}" type="presOf" srcId="{A94B2CC0-E102-4E6B-A008-BFE77EBDBD00}" destId="{34774F7D-C60A-411C-894A-DBFDF7B4E8E3}" srcOrd="0" destOrd="0" presId="urn:microsoft.com/office/officeart/2005/8/layout/hierarchy3"/>
    <dgm:cxn modelId="{B875F2F6-EDDA-49FD-A9CF-0E4E83553F40}" type="presOf" srcId="{6DB72DCF-4531-40FF-81DB-DB4DE99EC7E5}" destId="{BB701D2D-CC99-42FB-85E8-B756AF091D8C}" srcOrd="1" destOrd="0" presId="urn:microsoft.com/office/officeart/2005/8/layout/hierarchy3"/>
    <dgm:cxn modelId="{2C482EFA-EB03-46CA-A3D9-C66D81B05C99}" type="presOf" srcId="{F99ADEC1-65DF-46C3-9884-05D249890C54}" destId="{482E8BFC-229D-4DA5-BC8A-05E3345676D6}" srcOrd="0" destOrd="0" presId="urn:microsoft.com/office/officeart/2005/8/layout/hierarchy3"/>
    <dgm:cxn modelId="{2975F211-98F3-45A7-A314-54BCA17B38D4}" type="presParOf" srcId="{2A8ACD86-F603-4C9B-A957-BE9F335F78C3}" destId="{4EB57E8E-0F4A-48C1-8391-5B72EEAD7D89}" srcOrd="0" destOrd="0" presId="urn:microsoft.com/office/officeart/2005/8/layout/hierarchy3"/>
    <dgm:cxn modelId="{FAB3FCBA-752A-4633-9FD1-33E0C4A2BC41}" type="presParOf" srcId="{4EB57E8E-0F4A-48C1-8391-5B72EEAD7D89}" destId="{A078459E-F33B-4D11-B11A-8F47936A90F8}" srcOrd="0" destOrd="0" presId="urn:microsoft.com/office/officeart/2005/8/layout/hierarchy3"/>
    <dgm:cxn modelId="{D339838A-CDF9-4E26-A507-D0DEACD40141}" type="presParOf" srcId="{A078459E-F33B-4D11-B11A-8F47936A90F8}" destId="{0BCA7038-8A4C-4242-B4ED-5A1E1CFC76A3}" srcOrd="0" destOrd="0" presId="urn:microsoft.com/office/officeart/2005/8/layout/hierarchy3"/>
    <dgm:cxn modelId="{986F2BA8-FB36-4DD9-B5F6-4B6BA070401C}" type="presParOf" srcId="{A078459E-F33B-4D11-B11A-8F47936A90F8}" destId="{BB701D2D-CC99-42FB-85E8-B756AF091D8C}" srcOrd="1" destOrd="0" presId="urn:microsoft.com/office/officeart/2005/8/layout/hierarchy3"/>
    <dgm:cxn modelId="{8E5C3D6D-9A9F-4B4C-BFEF-9B7F2B8854AE}" type="presParOf" srcId="{4EB57E8E-0F4A-48C1-8391-5B72EEAD7D89}" destId="{CBDB8C23-3731-4C50-8D1A-8291EB576389}" srcOrd="1" destOrd="0" presId="urn:microsoft.com/office/officeart/2005/8/layout/hierarchy3"/>
    <dgm:cxn modelId="{C69B1608-632B-47B4-8D3A-3E5DBEC03693}" type="presParOf" srcId="{CBDB8C23-3731-4C50-8D1A-8291EB576389}" destId="{15CCFBFA-A579-4963-A105-3E9E61115EED}" srcOrd="0" destOrd="0" presId="urn:microsoft.com/office/officeart/2005/8/layout/hierarchy3"/>
    <dgm:cxn modelId="{28EBCC0D-D28F-4725-99BF-7D15E452CD61}" type="presParOf" srcId="{CBDB8C23-3731-4C50-8D1A-8291EB576389}" destId="{D831EAAE-0455-4A55-93D2-122E036F655A}" srcOrd="1" destOrd="0" presId="urn:microsoft.com/office/officeart/2005/8/layout/hierarchy3"/>
    <dgm:cxn modelId="{320A00B1-C296-4564-A2F2-A310BAC8A0CF}" type="presParOf" srcId="{CBDB8C23-3731-4C50-8D1A-8291EB576389}" destId="{DEAA14D7-7856-4CA0-9F9E-4BAB78D9C0B9}" srcOrd="2" destOrd="0" presId="urn:microsoft.com/office/officeart/2005/8/layout/hierarchy3"/>
    <dgm:cxn modelId="{AC68EFBF-0AB2-49C1-8B55-EF07AE49E4F0}" type="presParOf" srcId="{CBDB8C23-3731-4C50-8D1A-8291EB576389}" destId="{482E8BFC-229D-4DA5-BC8A-05E3345676D6}" srcOrd="3" destOrd="0" presId="urn:microsoft.com/office/officeart/2005/8/layout/hierarchy3"/>
    <dgm:cxn modelId="{A9DDFF5B-9566-4654-A639-DE0BCBC3CE0D}" type="presParOf" srcId="{CBDB8C23-3731-4C50-8D1A-8291EB576389}" destId="{10F23412-C3B8-4A17-8036-A282EAB6EB92}" srcOrd="4" destOrd="0" presId="urn:microsoft.com/office/officeart/2005/8/layout/hierarchy3"/>
    <dgm:cxn modelId="{FCE5B954-AD88-4FAD-A3BC-985091CBD77B}" type="presParOf" srcId="{CBDB8C23-3731-4C50-8D1A-8291EB576389}" destId="{34774F7D-C60A-411C-894A-DBFDF7B4E8E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BE2E53-5722-4775-9027-AE410A25DAF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A1522158-DD6D-4667-B896-D20C376282E1}">
      <dgm:prSet phldrT="[Texte]" custT="1"/>
      <dgm:spPr/>
      <dgm:t>
        <a:bodyPr/>
        <a:lstStyle/>
        <a:p>
          <a:r>
            <a:rPr lang="fr-FR" sz="2400" dirty="0">
              <a:latin typeface="Arial" panose="020B0604020202020204" pitchFamily="34" charset="0"/>
              <a:cs typeface="Arial" panose="020B0604020202020204" pitchFamily="34" charset="0"/>
            </a:rPr>
            <a:t>L’</a:t>
          </a:r>
          <a:r>
            <a:rPr lang="fr-FR" sz="2400" b="1" dirty="0">
              <a:latin typeface="Arial" panose="020B0604020202020204" pitchFamily="34" charset="0"/>
              <a:cs typeface="Arial" panose="020B0604020202020204" pitchFamily="34" charset="0"/>
            </a:rPr>
            <a:t>actif </a:t>
          </a:r>
          <a:r>
            <a:rPr lang="fr-FR" sz="2400" dirty="0">
              <a:latin typeface="Arial" panose="020B0604020202020204" pitchFamily="34" charset="0"/>
              <a:cs typeface="Arial" panose="020B0604020202020204" pitchFamily="34" charset="0"/>
            </a:rPr>
            <a:t>récapitule les utilisations qui ont été faites des moyens de financement (emplois). </a:t>
          </a:r>
        </a:p>
      </dgm:t>
    </dgm:pt>
    <dgm:pt modelId="{19DD404D-70FA-48EA-94B8-64B4D25B74D2}" type="parTrans" cxnId="{004A6B43-E472-49F8-9A95-1FEF4FB82DB2}">
      <dgm:prSet/>
      <dgm:spPr/>
      <dgm:t>
        <a:bodyPr/>
        <a:lstStyle/>
        <a:p>
          <a:endParaRPr lang="fr-FR">
            <a:latin typeface="Arial" panose="020B0604020202020204" pitchFamily="34" charset="0"/>
            <a:cs typeface="Arial" panose="020B0604020202020204" pitchFamily="34" charset="0"/>
          </a:endParaRPr>
        </a:p>
      </dgm:t>
    </dgm:pt>
    <dgm:pt modelId="{2E7C0703-AEFF-42DC-9A44-8F173155C769}" type="sibTrans" cxnId="{004A6B43-E472-49F8-9A95-1FEF4FB82DB2}">
      <dgm:prSet/>
      <dgm:spPr/>
      <dgm:t>
        <a:bodyPr/>
        <a:lstStyle/>
        <a:p>
          <a:endParaRPr lang="fr-FR">
            <a:latin typeface="Arial" panose="020B0604020202020204" pitchFamily="34" charset="0"/>
            <a:cs typeface="Arial" panose="020B0604020202020204" pitchFamily="34" charset="0"/>
          </a:endParaRPr>
        </a:p>
      </dgm:t>
    </dgm:pt>
    <dgm:pt modelId="{88FEBAD1-47F5-4EE0-8B0F-525A6E98DC53}">
      <dgm:prSet/>
      <dgm:spPr/>
      <dgm:t>
        <a:bodyPr/>
        <a:lstStyle/>
        <a:p>
          <a:r>
            <a:rPr lang="fr-FR" sz="2200" b="1" dirty="0">
              <a:latin typeface="Arial" panose="020B0604020202020204" pitchFamily="34" charset="0"/>
              <a:cs typeface="Arial" panose="020B0604020202020204" pitchFamily="34" charset="0"/>
            </a:rPr>
            <a:t>Les investissements durables en immobilisations </a:t>
          </a:r>
          <a:r>
            <a:rPr lang="fr-FR" sz="2200" dirty="0">
              <a:latin typeface="Arial" panose="020B0604020202020204" pitchFamily="34" charset="0"/>
              <a:cs typeface="Arial" panose="020B0604020202020204" pitchFamily="34" charset="0"/>
            </a:rPr>
            <a:t>(classe 2)</a:t>
          </a:r>
        </a:p>
      </dgm:t>
    </dgm:pt>
    <dgm:pt modelId="{9DE38B45-6DAA-47C0-984B-DC2F5151F5C8}" type="parTrans" cxnId="{C55E47B7-DFA7-4F2C-B998-7F15164EB3A2}">
      <dgm:prSet/>
      <dgm:spPr/>
      <dgm:t>
        <a:bodyPr/>
        <a:lstStyle/>
        <a:p>
          <a:endParaRPr lang="fr-FR">
            <a:latin typeface="Arial" panose="020B0604020202020204" pitchFamily="34" charset="0"/>
            <a:cs typeface="Arial" panose="020B0604020202020204" pitchFamily="34" charset="0"/>
          </a:endParaRPr>
        </a:p>
      </dgm:t>
    </dgm:pt>
    <dgm:pt modelId="{197E12BD-5B51-4537-A279-2835D56BDDB0}" type="sibTrans" cxnId="{C55E47B7-DFA7-4F2C-B998-7F15164EB3A2}">
      <dgm:prSet/>
      <dgm:spPr/>
      <dgm:t>
        <a:bodyPr/>
        <a:lstStyle/>
        <a:p>
          <a:endParaRPr lang="fr-FR">
            <a:latin typeface="Arial" panose="020B0604020202020204" pitchFamily="34" charset="0"/>
            <a:cs typeface="Arial" panose="020B0604020202020204" pitchFamily="34" charset="0"/>
          </a:endParaRPr>
        </a:p>
      </dgm:t>
    </dgm:pt>
    <dgm:pt modelId="{4334BB4B-8B50-4562-A601-8C4A90477A1F}">
      <dgm:prSet custT="1"/>
      <dgm:spPr/>
      <dgm:t>
        <a:bodyPr/>
        <a:lstStyle/>
        <a:p>
          <a:r>
            <a:rPr lang="fr-FR" sz="1800" b="1" dirty="0">
              <a:latin typeface="Arial" panose="020B0604020202020204" pitchFamily="34" charset="0"/>
              <a:cs typeface="Arial" panose="020B0604020202020204" pitchFamily="34" charset="0"/>
            </a:rPr>
            <a:t>incorporelles </a:t>
          </a:r>
          <a:r>
            <a:rPr lang="fr-FR" sz="1800" dirty="0">
              <a:latin typeface="Arial" panose="020B0604020202020204" pitchFamily="34" charset="0"/>
              <a:cs typeface="Arial" panose="020B0604020202020204" pitchFamily="34" charset="0"/>
            </a:rPr>
            <a:t>: brevets, licences, fonds de commerce</a:t>
          </a:r>
        </a:p>
      </dgm:t>
    </dgm:pt>
    <dgm:pt modelId="{FE9C3D24-2C4C-407D-B65D-6F3FFCF3180C}" type="parTrans" cxnId="{D5D189CB-44F1-4800-9FC0-747DB68C47C8}">
      <dgm:prSet/>
      <dgm:spPr/>
      <dgm:t>
        <a:bodyPr/>
        <a:lstStyle/>
        <a:p>
          <a:endParaRPr lang="fr-FR">
            <a:latin typeface="Arial" panose="020B0604020202020204" pitchFamily="34" charset="0"/>
            <a:cs typeface="Arial" panose="020B0604020202020204" pitchFamily="34" charset="0"/>
          </a:endParaRPr>
        </a:p>
      </dgm:t>
    </dgm:pt>
    <dgm:pt modelId="{1B130680-2871-43A3-8B9F-23733030654A}" type="sibTrans" cxnId="{D5D189CB-44F1-4800-9FC0-747DB68C47C8}">
      <dgm:prSet/>
      <dgm:spPr/>
      <dgm:t>
        <a:bodyPr/>
        <a:lstStyle/>
        <a:p>
          <a:endParaRPr lang="fr-FR">
            <a:latin typeface="Arial" panose="020B0604020202020204" pitchFamily="34" charset="0"/>
            <a:cs typeface="Arial" panose="020B0604020202020204" pitchFamily="34" charset="0"/>
          </a:endParaRPr>
        </a:p>
      </dgm:t>
    </dgm:pt>
    <dgm:pt modelId="{CF453269-3057-435F-8542-E26E89D3FF29}">
      <dgm:prSet custT="1"/>
      <dgm:spPr/>
      <dgm:t>
        <a:bodyPr/>
        <a:lstStyle/>
        <a:p>
          <a:r>
            <a:rPr lang="fr-FR" sz="1800" b="1" dirty="0">
              <a:latin typeface="Arial" panose="020B0604020202020204" pitchFamily="34" charset="0"/>
              <a:cs typeface="Arial" panose="020B0604020202020204" pitchFamily="34" charset="0"/>
            </a:rPr>
            <a:t>corporelles </a:t>
          </a:r>
          <a:r>
            <a:rPr lang="fr-FR" sz="1800" dirty="0">
              <a:latin typeface="Arial" panose="020B0604020202020204" pitchFamily="34" charset="0"/>
              <a:cs typeface="Arial" panose="020B0604020202020204" pitchFamily="34" charset="0"/>
            </a:rPr>
            <a:t>: terrains, constructions, matériels, mobiliers, matériels de bureau, moyens de transport, etc. </a:t>
          </a:r>
        </a:p>
      </dgm:t>
    </dgm:pt>
    <dgm:pt modelId="{3B79E760-33CE-4533-9707-63C12A978E56}" type="parTrans" cxnId="{53AB479A-8C36-4725-B0C8-1227FBCF1308}">
      <dgm:prSet/>
      <dgm:spPr/>
      <dgm:t>
        <a:bodyPr/>
        <a:lstStyle/>
        <a:p>
          <a:endParaRPr lang="fr-FR">
            <a:latin typeface="Arial" panose="020B0604020202020204" pitchFamily="34" charset="0"/>
            <a:cs typeface="Arial" panose="020B0604020202020204" pitchFamily="34" charset="0"/>
          </a:endParaRPr>
        </a:p>
      </dgm:t>
    </dgm:pt>
    <dgm:pt modelId="{A69D4893-FA36-416F-9231-04BC4B577529}" type="sibTrans" cxnId="{53AB479A-8C36-4725-B0C8-1227FBCF1308}">
      <dgm:prSet/>
      <dgm:spPr/>
      <dgm:t>
        <a:bodyPr/>
        <a:lstStyle/>
        <a:p>
          <a:endParaRPr lang="fr-FR">
            <a:latin typeface="Arial" panose="020B0604020202020204" pitchFamily="34" charset="0"/>
            <a:cs typeface="Arial" panose="020B0604020202020204" pitchFamily="34" charset="0"/>
          </a:endParaRPr>
        </a:p>
      </dgm:t>
    </dgm:pt>
    <dgm:pt modelId="{0159E779-C353-4A85-A2EA-397FA8B6CD33}">
      <dgm:prSet custT="1"/>
      <dgm:spPr/>
      <dgm:t>
        <a:bodyPr/>
        <a:lstStyle/>
        <a:p>
          <a:r>
            <a:rPr lang="fr-FR" sz="1800" b="1" dirty="0">
              <a:latin typeface="Arial" panose="020B0604020202020204" pitchFamily="34" charset="0"/>
              <a:cs typeface="Arial" panose="020B0604020202020204" pitchFamily="34" charset="0"/>
            </a:rPr>
            <a:t>financières </a:t>
          </a:r>
          <a:r>
            <a:rPr lang="fr-FR" sz="1800" dirty="0">
              <a:latin typeface="Arial" panose="020B0604020202020204" pitchFamily="34" charset="0"/>
              <a:cs typeface="Arial" panose="020B0604020202020204" pitchFamily="34" charset="0"/>
            </a:rPr>
            <a:t>: participations dans les filiales ou actions possédées sur d’autres sociétés </a:t>
          </a:r>
        </a:p>
      </dgm:t>
    </dgm:pt>
    <dgm:pt modelId="{87A54B04-C294-4F9E-AD59-19017B072D26}" type="parTrans" cxnId="{D565A6A4-A499-4D83-A551-DC010C962D20}">
      <dgm:prSet/>
      <dgm:spPr/>
      <dgm:t>
        <a:bodyPr/>
        <a:lstStyle/>
        <a:p>
          <a:endParaRPr lang="fr-FR">
            <a:latin typeface="Arial" panose="020B0604020202020204" pitchFamily="34" charset="0"/>
            <a:cs typeface="Arial" panose="020B0604020202020204" pitchFamily="34" charset="0"/>
          </a:endParaRPr>
        </a:p>
      </dgm:t>
    </dgm:pt>
    <dgm:pt modelId="{AA4FA0E5-0719-4C82-BDF9-EE5E8B4B3255}" type="sibTrans" cxnId="{D565A6A4-A499-4D83-A551-DC010C962D20}">
      <dgm:prSet/>
      <dgm:spPr/>
      <dgm:t>
        <a:bodyPr/>
        <a:lstStyle/>
        <a:p>
          <a:endParaRPr lang="fr-FR">
            <a:latin typeface="Arial" panose="020B0604020202020204" pitchFamily="34" charset="0"/>
            <a:cs typeface="Arial" panose="020B0604020202020204" pitchFamily="34" charset="0"/>
          </a:endParaRPr>
        </a:p>
      </dgm:t>
    </dgm:pt>
    <dgm:pt modelId="{D4EDA629-279E-43C8-ABFE-073959C66E57}">
      <dgm:prSet/>
      <dgm:spPr/>
      <dgm:t>
        <a:bodyPr/>
        <a:lstStyle/>
        <a:p>
          <a:r>
            <a:rPr lang="fr-FR" sz="2200" b="1" dirty="0">
              <a:latin typeface="Arial" panose="020B0604020202020204" pitchFamily="34" charset="0"/>
              <a:cs typeface="Arial" panose="020B0604020202020204" pitchFamily="34" charset="0"/>
            </a:rPr>
            <a:t>Les utilisations à plus court terme des moyens de financement (actif circulant) </a:t>
          </a:r>
          <a:r>
            <a:rPr lang="fr-FR" sz="2200" dirty="0">
              <a:latin typeface="Arial" panose="020B0604020202020204" pitchFamily="34" charset="0"/>
              <a:cs typeface="Arial" panose="020B0604020202020204" pitchFamily="34" charset="0"/>
            </a:rPr>
            <a:t>: </a:t>
          </a:r>
        </a:p>
      </dgm:t>
    </dgm:pt>
    <dgm:pt modelId="{EF6A8158-51D7-4072-940F-E2A396FB32ED}" type="parTrans" cxnId="{4D258658-3BDB-4212-BFB8-09FF9BFE221D}">
      <dgm:prSet/>
      <dgm:spPr/>
      <dgm:t>
        <a:bodyPr/>
        <a:lstStyle/>
        <a:p>
          <a:endParaRPr lang="fr-FR">
            <a:latin typeface="Arial" panose="020B0604020202020204" pitchFamily="34" charset="0"/>
            <a:cs typeface="Arial" panose="020B0604020202020204" pitchFamily="34" charset="0"/>
          </a:endParaRPr>
        </a:p>
      </dgm:t>
    </dgm:pt>
    <dgm:pt modelId="{0DD05CD2-3F03-44B0-9BD6-0EC96BB0611A}" type="sibTrans" cxnId="{4D258658-3BDB-4212-BFB8-09FF9BFE221D}">
      <dgm:prSet/>
      <dgm:spPr/>
      <dgm:t>
        <a:bodyPr/>
        <a:lstStyle/>
        <a:p>
          <a:endParaRPr lang="fr-FR">
            <a:latin typeface="Arial" panose="020B0604020202020204" pitchFamily="34" charset="0"/>
            <a:cs typeface="Arial" panose="020B0604020202020204" pitchFamily="34" charset="0"/>
          </a:endParaRPr>
        </a:p>
      </dgm:t>
    </dgm:pt>
    <dgm:pt modelId="{16D8E8DE-3E2F-4B68-8C56-E019F2C39543}">
      <dgm:prSet custT="1"/>
      <dgm:spPr/>
      <dgm:t>
        <a:bodyPr/>
        <a:lstStyle/>
        <a:p>
          <a:r>
            <a:rPr lang="fr-FR" sz="1800" dirty="0">
              <a:latin typeface="Arial" panose="020B0604020202020204" pitchFamily="34" charset="0"/>
              <a:cs typeface="Arial" panose="020B0604020202020204" pitchFamily="34" charset="0"/>
            </a:rPr>
            <a:t>les stocks de matières, marchandises, en-cours de production, produits finis (classe 3) </a:t>
          </a:r>
        </a:p>
      </dgm:t>
    </dgm:pt>
    <dgm:pt modelId="{6443FD01-1CD1-4924-B7CB-14E20B12D62F}" type="parTrans" cxnId="{BE1FFAFE-2829-4487-93B2-EED575B77536}">
      <dgm:prSet/>
      <dgm:spPr/>
      <dgm:t>
        <a:bodyPr/>
        <a:lstStyle/>
        <a:p>
          <a:endParaRPr lang="fr-FR">
            <a:latin typeface="Arial" panose="020B0604020202020204" pitchFamily="34" charset="0"/>
            <a:cs typeface="Arial" panose="020B0604020202020204" pitchFamily="34" charset="0"/>
          </a:endParaRPr>
        </a:p>
      </dgm:t>
    </dgm:pt>
    <dgm:pt modelId="{1D3BE424-9AE6-49F5-A26D-888EFF0FFEA3}" type="sibTrans" cxnId="{BE1FFAFE-2829-4487-93B2-EED575B77536}">
      <dgm:prSet/>
      <dgm:spPr/>
      <dgm:t>
        <a:bodyPr/>
        <a:lstStyle/>
        <a:p>
          <a:endParaRPr lang="fr-FR">
            <a:latin typeface="Arial" panose="020B0604020202020204" pitchFamily="34" charset="0"/>
            <a:cs typeface="Arial" panose="020B0604020202020204" pitchFamily="34" charset="0"/>
          </a:endParaRPr>
        </a:p>
      </dgm:t>
    </dgm:pt>
    <dgm:pt modelId="{44052615-A1DA-42B8-B150-C186D55FEC90}">
      <dgm:prSet custT="1"/>
      <dgm:spPr/>
      <dgm:t>
        <a:bodyPr/>
        <a:lstStyle/>
        <a:p>
          <a:r>
            <a:rPr lang="fr-FR" sz="1800" dirty="0">
              <a:latin typeface="Arial" panose="020B0604020202020204" pitchFamily="34" charset="0"/>
              <a:cs typeface="Arial" panose="020B0604020202020204" pitchFamily="34" charset="0"/>
            </a:rPr>
            <a:t>les créances : clients, avances aux salariés, acomptes aux fournisseurs, etc. (classe 4)</a:t>
          </a:r>
        </a:p>
      </dgm:t>
    </dgm:pt>
    <dgm:pt modelId="{4B49B080-E8DC-438C-B78B-1C2BC5FB2FF3}" type="parTrans" cxnId="{2E74AFB9-7137-488D-B5B1-D160F3DC9C8F}">
      <dgm:prSet/>
      <dgm:spPr/>
      <dgm:t>
        <a:bodyPr/>
        <a:lstStyle/>
        <a:p>
          <a:endParaRPr lang="fr-FR">
            <a:latin typeface="Arial" panose="020B0604020202020204" pitchFamily="34" charset="0"/>
            <a:cs typeface="Arial" panose="020B0604020202020204" pitchFamily="34" charset="0"/>
          </a:endParaRPr>
        </a:p>
      </dgm:t>
    </dgm:pt>
    <dgm:pt modelId="{9C28C579-0D4C-4C70-820E-41577AC296D2}" type="sibTrans" cxnId="{2E74AFB9-7137-488D-B5B1-D160F3DC9C8F}">
      <dgm:prSet/>
      <dgm:spPr/>
      <dgm:t>
        <a:bodyPr/>
        <a:lstStyle/>
        <a:p>
          <a:endParaRPr lang="fr-FR">
            <a:latin typeface="Arial" panose="020B0604020202020204" pitchFamily="34" charset="0"/>
            <a:cs typeface="Arial" panose="020B0604020202020204" pitchFamily="34" charset="0"/>
          </a:endParaRPr>
        </a:p>
      </dgm:t>
    </dgm:pt>
    <dgm:pt modelId="{7294EC12-F22D-4BA4-822C-B6E352FC82DF}">
      <dgm:prSet custT="1"/>
      <dgm:spPr/>
      <dgm:t>
        <a:bodyPr/>
        <a:lstStyle/>
        <a:p>
          <a:r>
            <a:rPr lang="fr-FR" sz="1800" dirty="0">
              <a:latin typeface="Arial" panose="020B0604020202020204" pitchFamily="34" charset="0"/>
              <a:cs typeface="Arial" panose="020B0604020202020204" pitchFamily="34" charset="0"/>
            </a:rPr>
            <a:t>les disponibilités non utilisées qui sont en banque, en caisse ou aux CCP (classe 5)</a:t>
          </a:r>
        </a:p>
      </dgm:t>
    </dgm:pt>
    <dgm:pt modelId="{3C84A86E-56C0-4D13-AF61-0F006115FA91}" type="parTrans" cxnId="{04A3269D-FE7B-4A71-BF25-79C5F52DECD8}">
      <dgm:prSet/>
      <dgm:spPr/>
      <dgm:t>
        <a:bodyPr/>
        <a:lstStyle/>
        <a:p>
          <a:endParaRPr lang="fr-FR">
            <a:latin typeface="Arial" panose="020B0604020202020204" pitchFamily="34" charset="0"/>
            <a:cs typeface="Arial" panose="020B0604020202020204" pitchFamily="34" charset="0"/>
          </a:endParaRPr>
        </a:p>
      </dgm:t>
    </dgm:pt>
    <dgm:pt modelId="{E8EEDE05-A581-44F2-A29B-09FE0A496226}" type="sibTrans" cxnId="{04A3269D-FE7B-4A71-BF25-79C5F52DECD8}">
      <dgm:prSet/>
      <dgm:spPr/>
      <dgm:t>
        <a:bodyPr/>
        <a:lstStyle/>
        <a:p>
          <a:endParaRPr lang="fr-FR">
            <a:latin typeface="Arial" panose="020B0604020202020204" pitchFamily="34" charset="0"/>
            <a:cs typeface="Arial" panose="020B0604020202020204" pitchFamily="34" charset="0"/>
          </a:endParaRPr>
        </a:p>
      </dgm:t>
    </dgm:pt>
    <dgm:pt modelId="{9EC489CF-6CB9-4C2D-8DB0-7E2352B4A953}" type="pres">
      <dgm:prSet presAssocID="{A4BE2E53-5722-4775-9027-AE410A25DAF3}" presName="diagram" presStyleCnt="0">
        <dgm:presLayoutVars>
          <dgm:chPref val="1"/>
          <dgm:dir/>
          <dgm:animOne val="branch"/>
          <dgm:animLvl val="lvl"/>
          <dgm:resizeHandles/>
        </dgm:presLayoutVars>
      </dgm:prSet>
      <dgm:spPr/>
    </dgm:pt>
    <dgm:pt modelId="{CCB4C706-0E81-491A-95D9-77293D9AA9EF}" type="pres">
      <dgm:prSet presAssocID="{A1522158-DD6D-4667-B896-D20C376282E1}" presName="root" presStyleCnt="0"/>
      <dgm:spPr/>
    </dgm:pt>
    <dgm:pt modelId="{0CA135F6-8095-4EC7-BACF-5334F58F6B45}" type="pres">
      <dgm:prSet presAssocID="{A1522158-DD6D-4667-B896-D20C376282E1}" presName="rootComposite" presStyleCnt="0"/>
      <dgm:spPr/>
    </dgm:pt>
    <dgm:pt modelId="{33E98D18-F983-43D2-A848-E32A31009994}" type="pres">
      <dgm:prSet presAssocID="{A1522158-DD6D-4667-B896-D20C376282E1}" presName="rootText" presStyleLbl="node1" presStyleIdx="0" presStyleCnt="1" custScaleX="235433" custScaleY="66304" custLinFactNeighborX="1312" custLinFactNeighborY="5773"/>
      <dgm:spPr/>
    </dgm:pt>
    <dgm:pt modelId="{3E54332F-85F5-47CB-84AD-ED780EA1C2C7}" type="pres">
      <dgm:prSet presAssocID="{A1522158-DD6D-4667-B896-D20C376282E1}" presName="rootConnector" presStyleLbl="node1" presStyleIdx="0" presStyleCnt="1"/>
      <dgm:spPr/>
    </dgm:pt>
    <dgm:pt modelId="{AD39685F-2955-462B-84E0-AF88CBAC9916}" type="pres">
      <dgm:prSet presAssocID="{A1522158-DD6D-4667-B896-D20C376282E1}" presName="childShape" presStyleCnt="0"/>
      <dgm:spPr/>
    </dgm:pt>
    <dgm:pt modelId="{D2D57C3A-EEDA-41FE-AB96-1F500FD721C4}" type="pres">
      <dgm:prSet presAssocID="{9DE38B45-6DAA-47C0-984B-DC2F5151F5C8}" presName="Name13" presStyleLbl="parChTrans1D2" presStyleIdx="0" presStyleCnt="2"/>
      <dgm:spPr/>
    </dgm:pt>
    <dgm:pt modelId="{A659809B-1EBA-4A3B-ACEA-4F7BC1304188}" type="pres">
      <dgm:prSet presAssocID="{88FEBAD1-47F5-4EE0-8B0F-525A6E98DC53}" presName="childText" presStyleLbl="bgAcc1" presStyleIdx="0" presStyleCnt="2" custScaleX="420207" custScaleY="114059" custLinFactNeighborY="-7168">
        <dgm:presLayoutVars>
          <dgm:bulletEnabled val="1"/>
        </dgm:presLayoutVars>
      </dgm:prSet>
      <dgm:spPr/>
    </dgm:pt>
    <dgm:pt modelId="{9DFA2389-F167-48EF-9367-678F6B3F1987}" type="pres">
      <dgm:prSet presAssocID="{EF6A8158-51D7-4072-940F-E2A396FB32ED}" presName="Name13" presStyleLbl="parChTrans1D2" presStyleIdx="1" presStyleCnt="2"/>
      <dgm:spPr/>
    </dgm:pt>
    <dgm:pt modelId="{2818D350-A468-4FBB-8013-231D940DCF08}" type="pres">
      <dgm:prSet presAssocID="{D4EDA629-279E-43C8-ABFE-073959C66E57}" presName="childText" presStyleLbl="bgAcc1" presStyleIdx="1" presStyleCnt="2" custScaleX="421469" custScaleY="115879" custLinFactNeighborY="-16896">
        <dgm:presLayoutVars>
          <dgm:bulletEnabled val="1"/>
        </dgm:presLayoutVars>
      </dgm:prSet>
      <dgm:spPr/>
    </dgm:pt>
  </dgm:ptLst>
  <dgm:cxnLst>
    <dgm:cxn modelId="{A7354840-BAF1-4593-8E78-1562D69B76DF}" type="presOf" srcId="{A1522158-DD6D-4667-B896-D20C376282E1}" destId="{3E54332F-85F5-47CB-84AD-ED780EA1C2C7}" srcOrd="1" destOrd="0" presId="urn:microsoft.com/office/officeart/2005/8/layout/hierarchy3"/>
    <dgm:cxn modelId="{004A6B43-E472-49F8-9A95-1FEF4FB82DB2}" srcId="{A4BE2E53-5722-4775-9027-AE410A25DAF3}" destId="{A1522158-DD6D-4667-B896-D20C376282E1}" srcOrd="0" destOrd="0" parTransId="{19DD404D-70FA-48EA-94B8-64B4D25B74D2}" sibTransId="{2E7C0703-AEFF-42DC-9A44-8F173155C769}"/>
    <dgm:cxn modelId="{8A725A66-A59E-4D57-857C-AD388395DA9F}" type="presOf" srcId="{16D8E8DE-3E2F-4B68-8C56-E019F2C39543}" destId="{2818D350-A468-4FBB-8013-231D940DCF08}" srcOrd="0" destOrd="1" presId="urn:microsoft.com/office/officeart/2005/8/layout/hierarchy3"/>
    <dgm:cxn modelId="{B8C1B767-61A7-43B2-8528-C6B7DC1F5129}" type="presOf" srcId="{9DE38B45-6DAA-47C0-984B-DC2F5151F5C8}" destId="{D2D57C3A-EEDA-41FE-AB96-1F500FD721C4}" srcOrd="0" destOrd="0" presId="urn:microsoft.com/office/officeart/2005/8/layout/hierarchy3"/>
    <dgm:cxn modelId="{4D258658-3BDB-4212-BFB8-09FF9BFE221D}" srcId="{A1522158-DD6D-4667-B896-D20C376282E1}" destId="{D4EDA629-279E-43C8-ABFE-073959C66E57}" srcOrd="1" destOrd="0" parTransId="{EF6A8158-51D7-4072-940F-E2A396FB32ED}" sibTransId="{0DD05CD2-3F03-44B0-9BD6-0EC96BB0611A}"/>
    <dgm:cxn modelId="{E58BC681-52B9-4AA6-9C3B-0A1663B7FF03}" type="presOf" srcId="{88FEBAD1-47F5-4EE0-8B0F-525A6E98DC53}" destId="{A659809B-1EBA-4A3B-ACEA-4F7BC1304188}" srcOrd="0" destOrd="0" presId="urn:microsoft.com/office/officeart/2005/8/layout/hierarchy3"/>
    <dgm:cxn modelId="{82EB7785-EADE-489F-A383-351DFCC27A23}" type="presOf" srcId="{7294EC12-F22D-4BA4-822C-B6E352FC82DF}" destId="{2818D350-A468-4FBB-8013-231D940DCF08}" srcOrd="0" destOrd="3" presId="urn:microsoft.com/office/officeart/2005/8/layout/hierarchy3"/>
    <dgm:cxn modelId="{BAE3B58E-DA1E-45FD-B8C1-CE31B13DE302}" type="presOf" srcId="{4334BB4B-8B50-4562-A601-8C4A90477A1F}" destId="{A659809B-1EBA-4A3B-ACEA-4F7BC1304188}" srcOrd="0" destOrd="1" presId="urn:microsoft.com/office/officeart/2005/8/layout/hierarchy3"/>
    <dgm:cxn modelId="{53AB479A-8C36-4725-B0C8-1227FBCF1308}" srcId="{88FEBAD1-47F5-4EE0-8B0F-525A6E98DC53}" destId="{CF453269-3057-435F-8542-E26E89D3FF29}" srcOrd="1" destOrd="0" parTransId="{3B79E760-33CE-4533-9707-63C12A978E56}" sibTransId="{A69D4893-FA36-416F-9231-04BC4B577529}"/>
    <dgm:cxn modelId="{04A3269D-FE7B-4A71-BF25-79C5F52DECD8}" srcId="{D4EDA629-279E-43C8-ABFE-073959C66E57}" destId="{7294EC12-F22D-4BA4-822C-B6E352FC82DF}" srcOrd="2" destOrd="0" parTransId="{3C84A86E-56C0-4D13-AF61-0F006115FA91}" sibTransId="{E8EEDE05-A581-44F2-A29B-09FE0A496226}"/>
    <dgm:cxn modelId="{8E59E0A0-6272-4160-BBCE-441246A27625}" type="presOf" srcId="{D4EDA629-279E-43C8-ABFE-073959C66E57}" destId="{2818D350-A468-4FBB-8013-231D940DCF08}" srcOrd="0" destOrd="0" presId="urn:microsoft.com/office/officeart/2005/8/layout/hierarchy3"/>
    <dgm:cxn modelId="{D565A6A4-A499-4D83-A551-DC010C962D20}" srcId="{88FEBAD1-47F5-4EE0-8B0F-525A6E98DC53}" destId="{0159E779-C353-4A85-A2EA-397FA8B6CD33}" srcOrd="2" destOrd="0" parTransId="{87A54B04-C294-4F9E-AD59-19017B072D26}" sibTransId="{AA4FA0E5-0719-4C82-BDF9-EE5E8B4B3255}"/>
    <dgm:cxn modelId="{C55E47B7-DFA7-4F2C-B998-7F15164EB3A2}" srcId="{A1522158-DD6D-4667-B896-D20C376282E1}" destId="{88FEBAD1-47F5-4EE0-8B0F-525A6E98DC53}" srcOrd="0" destOrd="0" parTransId="{9DE38B45-6DAA-47C0-984B-DC2F5151F5C8}" sibTransId="{197E12BD-5B51-4537-A279-2835D56BDDB0}"/>
    <dgm:cxn modelId="{2E74AFB9-7137-488D-B5B1-D160F3DC9C8F}" srcId="{D4EDA629-279E-43C8-ABFE-073959C66E57}" destId="{44052615-A1DA-42B8-B150-C186D55FEC90}" srcOrd="1" destOrd="0" parTransId="{4B49B080-E8DC-438C-B78B-1C2BC5FB2FF3}" sibTransId="{9C28C579-0D4C-4C70-820E-41577AC296D2}"/>
    <dgm:cxn modelId="{5D6773C3-B5CA-4021-AF59-8FCE89F88A1A}" type="presOf" srcId="{A4BE2E53-5722-4775-9027-AE410A25DAF3}" destId="{9EC489CF-6CB9-4C2D-8DB0-7E2352B4A953}" srcOrd="0" destOrd="0" presId="urn:microsoft.com/office/officeart/2005/8/layout/hierarchy3"/>
    <dgm:cxn modelId="{13E6C1C5-E47F-4B85-8648-F673514E1FB6}" type="presOf" srcId="{0159E779-C353-4A85-A2EA-397FA8B6CD33}" destId="{A659809B-1EBA-4A3B-ACEA-4F7BC1304188}" srcOrd="0" destOrd="3" presId="urn:microsoft.com/office/officeart/2005/8/layout/hierarchy3"/>
    <dgm:cxn modelId="{D5D189CB-44F1-4800-9FC0-747DB68C47C8}" srcId="{88FEBAD1-47F5-4EE0-8B0F-525A6E98DC53}" destId="{4334BB4B-8B50-4562-A601-8C4A90477A1F}" srcOrd="0" destOrd="0" parTransId="{FE9C3D24-2C4C-407D-B65D-6F3FFCF3180C}" sibTransId="{1B130680-2871-43A3-8B9F-23733030654A}"/>
    <dgm:cxn modelId="{FD410FCC-EC00-436F-84F5-FC16A5F35D85}" type="presOf" srcId="{EF6A8158-51D7-4072-940F-E2A396FB32ED}" destId="{9DFA2389-F167-48EF-9367-678F6B3F1987}" srcOrd="0" destOrd="0" presId="urn:microsoft.com/office/officeart/2005/8/layout/hierarchy3"/>
    <dgm:cxn modelId="{99A6F2D4-BCB9-48EA-9ADB-443DF9F5BACD}" type="presOf" srcId="{A1522158-DD6D-4667-B896-D20C376282E1}" destId="{33E98D18-F983-43D2-A848-E32A31009994}" srcOrd="0" destOrd="0" presId="urn:microsoft.com/office/officeart/2005/8/layout/hierarchy3"/>
    <dgm:cxn modelId="{840AD1EB-4EB9-4FCB-876B-D3211C693F29}" type="presOf" srcId="{44052615-A1DA-42B8-B150-C186D55FEC90}" destId="{2818D350-A468-4FBB-8013-231D940DCF08}" srcOrd="0" destOrd="2" presId="urn:microsoft.com/office/officeart/2005/8/layout/hierarchy3"/>
    <dgm:cxn modelId="{E984ADF5-BB9F-4FDA-9EA8-F92BDC1C3E87}" type="presOf" srcId="{CF453269-3057-435F-8542-E26E89D3FF29}" destId="{A659809B-1EBA-4A3B-ACEA-4F7BC1304188}" srcOrd="0" destOrd="2" presId="urn:microsoft.com/office/officeart/2005/8/layout/hierarchy3"/>
    <dgm:cxn modelId="{BE1FFAFE-2829-4487-93B2-EED575B77536}" srcId="{D4EDA629-279E-43C8-ABFE-073959C66E57}" destId="{16D8E8DE-3E2F-4B68-8C56-E019F2C39543}" srcOrd="0" destOrd="0" parTransId="{6443FD01-1CD1-4924-B7CB-14E20B12D62F}" sibTransId="{1D3BE424-9AE6-49F5-A26D-888EFF0FFEA3}"/>
    <dgm:cxn modelId="{F369B07E-2B12-458B-A129-B0B133521EDE}" type="presParOf" srcId="{9EC489CF-6CB9-4C2D-8DB0-7E2352B4A953}" destId="{CCB4C706-0E81-491A-95D9-77293D9AA9EF}" srcOrd="0" destOrd="0" presId="urn:microsoft.com/office/officeart/2005/8/layout/hierarchy3"/>
    <dgm:cxn modelId="{91AC4949-E2C6-434D-A7DC-077929398272}" type="presParOf" srcId="{CCB4C706-0E81-491A-95D9-77293D9AA9EF}" destId="{0CA135F6-8095-4EC7-BACF-5334F58F6B45}" srcOrd="0" destOrd="0" presId="urn:microsoft.com/office/officeart/2005/8/layout/hierarchy3"/>
    <dgm:cxn modelId="{B1B957BE-414F-4AA2-AEE5-0FC6CB337090}" type="presParOf" srcId="{0CA135F6-8095-4EC7-BACF-5334F58F6B45}" destId="{33E98D18-F983-43D2-A848-E32A31009994}" srcOrd="0" destOrd="0" presId="urn:microsoft.com/office/officeart/2005/8/layout/hierarchy3"/>
    <dgm:cxn modelId="{58742C3B-981D-438D-A27E-11AAF5916DA9}" type="presParOf" srcId="{0CA135F6-8095-4EC7-BACF-5334F58F6B45}" destId="{3E54332F-85F5-47CB-84AD-ED780EA1C2C7}" srcOrd="1" destOrd="0" presId="urn:microsoft.com/office/officeart/2005/8/layout/hierarchy3"/>
    <dgm:cxn modelId="{31DD615E-CD57-413E-AF86-40970DA4049C}" type="presParOf" srcId="{CCB4C706-0E81-491A-95D9-77293D9AA9EF}" destId="{AD39685F-2955-462B-84E0-AF88CBAC9916}" srcOrd="1" destOrd="0" presId="urn:microsoft.com/office/officeart/2005/8/layout/hierarchy3"/>
    <dgm:cxn modelId="{84823131-275F-49D1-B8E9-B80CE124C0CF}" type="presParOf" srcId="{AD39685F-2955-462B-84E0-AF88CBAC9916}" destId="{D2D57C3A-EEDA-41FE-AB96-1F500FD721C4}" srcOrd="0" destOrd="0" presId="urn:microsoft.com/office/officeart/2005/8/layout/hierarchy3"/>
    <dgm:cxn modelId="{8B41822E-40F6-4C8D-BE51-3C5F7FFCBBDC}" type="presParOf" srcId="{AD39685F-2955-462B-84E0-AF88CBAC9916}" destId="{A659809B-1EBA-4A3B-ACEA-4F7BC1304188}" srcOrd="1" destOrd="0" presId="urn:microsoft.com/office/officeart/2005/8/layout/hierarchy3"/>
    <dgm:cxn modelId="{9831CEF5-4F3B-4974-9AD5-51CFCD758420}" type="presParOf" srcId="{AD39685F-2955-462B-84E0-AF88CBAC9916}" destId="{9DFA2389-F167-48EF-9367-678F6B3F1987}" srcOrd="2" destOrd="0" presId="urn:microsoft.com/office/officeart/2005/8/layout/hierarchy3"/>
    <dgm:cxn modelId="{7FDAADF7-5EF0-45ED-8AD3-3F2D9B5BC6EA}" type="presParOf" srcId="{AD39685F-2955-462B-84E0-AF88CBAC9916}" destId="{2818D350-A468-4FBB-8013-231D940DCF0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379354-32A7-477C-8786-D05A29CA8BB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fr-FR"/>
        </a:p>
      </dgm:t>
    </dgm:pt>
    <dgm:pt modelId="{DA4D8F1B-8330-4912-8D74-749FB8E33AF2}">
      <dgm:prSet phldrT="[Texte]" custT="1"/>
      <dgm:spPr/>
      <dgm:t>
        <a:bodyPr/>
        <a:lstStyle/>
        <a:p>
          <a:r>
            <a:rPr lang="fr-FR" sz="2400" b="1" dirty="0">
              <a:solidFill>
                <a:schemeClr val="bg1"/>
              </a:solidFill>
              <a:latin typeface="Arial" panose="020B0604020202020204" pitchFamily="34" charset="0"/>
              <a:cs typeface="Arial" panose="020B0604020202020204" pitchFamily="34" charset="0"/>
            </a:rPr>
            <a:t>Journaux les plus utilisés</a:t>
          </a:r>
        </a:p>
      </dgm:t>
    </dgm:pt>
    <dgm:pt modelId="{12C93E25-6536-4FED-8912-DE32DD35A29A}" type="parTrans" cxnId="{FE9BAECB-6940-4492-A087-6171E400728D}">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E22A76CB-DADF-46AA-8B3C-3D273F37BE6C}" type="sibTrans" cxnId="{FE9BAECB-6940-4492-A087-6171E400728D}">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2CA701D1-44C5-4CE7-81C7-DA4FFE8DEDC0}">
      <dgm:prSet custT="1"/>
      <dgm:spPr/>
      <dgm:t>
        <a:bodyPr/>
        <a:lstStyle/>
        <a:p>
          <a:pPr algn="l"/>
          <a:r>
            <a:rPr lang="fr-FR" sz="2000" b="1" dirty="0">
              <a:solidFill>
                <a:schemeClr val="bg1"/>
              </a:solidFill>
              <a:latin typeface="Arial" panose="020B0604020202020204" pitchFamily="34" charset="0"/>
              <a:cs typeface="Arial" panose="020B0604020202020204" pitchFamily="34" charset="0"/>
            </a:rPr>
            <a:t>journal banque </a:t>
          </a:r>
          <a:r>
            <a:rPr lang="fr-FR" sz="2000" dirty="0">
              <a:solidFill>
                <a:schemeClr val="bg1"/>
              </a:solidFill>
              <a:latin typeface="Arial" panose="020B0604020202020204" pitchFamily="34" charset="0"/>
              <a:cs typeface="Arial" panose="020B0604020202020204" pitchFamily="34" charset="0"/>
            </a:rPr>
            <a:t>: il enregistre les mouvements bancaires </a:t>
          </a:r>
        </a:p>
      </dgm:t>
    </dgm:pt>
    <dgm:pt modelId="{0659E706-4924-4D9B-BB49-E2AA83CB7C3A}" type="parTrans" cxnId="{E188026F-9DF5-4E55-81ED-77D82D9C6F5A}">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0CFBB3C7-6168-45E8-877C-B1AB22707543}" type="sibTrans" cxnId="{E188026F-9DF5-4E55-81ED-77D82D9C6F5A}">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5214F50A-D8C9-48AD-8D8B-B0DF106D14A1}">
      <dgm:prSet custT="1"/>
      <dgm:spPr/>
      <dgm:t>
        <a:bodyPr/>
        <a:lstStyle/>
        <a:p>
          <a:pPr algn="l"/>
          <a:r>
            <a:rPr lang="fr-FR" sz="2000" b="1" dirty="0">
              <a:solidFill>
                <a:schemeClr val="bg1"/>
              </a:solidFill>
              <a:latin typeface="Arial" panose="020B0604020202020204" pitchFamily="34" charset="0"/>
              <a:cs typeface="Arial" panose="020B0604020202020204" pitchFamily="34" charset="0"/>
            </a:rPr>
            <a:t>journal achats </a:t>
          </a:r>
          <a:r>
            <a:rPr lang="fr-FR" sz="2000" dirty="0">
              <a:solidFill>
                <a:schemeClr val="bg1"/>
              </a:solidFill>
              <a:latin typeface="Arial" panose="020B0604020202020204" pitchFamily="34" charset="0"/>
              <a:cs typeface="Arial" panose="020B0604020202020204" pitchFamily="34" charset="0"/>
            </a:rPr>
            <a:t>: il enregistre les achats avec TVA et est tenu par le service achats</a:t>
          </a:r>
        </a:p>
      </dgm:t>
    </dgm:pt>
    <dgm:pt modelId="{E7EECBE9-16DD-4DF0-81E1-9077E3E5B33A}" type="parTrans" cxnId="{415BBCCB-8C7F-4273-AB1F-7D87ED7DCD6A}">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98611E3E-8EB4-404E-8C0E-9E1C9882AA1B}" type="sibTrans" cxnId="{415BBCCB-8C7F-4273-AB1F-7D87ED7DCD6A}">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451156D3-AE9E-4F0D-8EE9-C586D1A6E680}">
      <dgm:prSet custT="1"/>
      <dgm:spPr/>
      <dgm:t>
        <a:bodyPr/>
        <a:lstStyle/>
        <a:p>
          <a:pPr algn="l"/>
          <a:r>
            <a:rPr lang="fr-FR" sz="2000" b="1" dirty="0">
              <a:solidFill>
                <a:schemeClr val="bg1"/>
              </a:solidFill>
              <a:latin typeface="Arial" panose="020B0604020202020204" pitchFamily="34" charset="0"/>
              <a:cs typeface="Arial" panose="020B0604020202020204" pitchFamily="34" charset="0"/>
            </a:rPr>
            <a:t>journal ventes </a:t>
          </a:r>
          <a:r>
            <a:rPr lang="fr-FR" sz="2000" dirty="0">
              <a:solidFill>
                <a:schemeClr val="bg1"/>
              </a:solidFill>
              <a:latin typeface="Arial" panose="020B0604020202020204" pitchFamily="34" charset="0"/>
              <a:cs typeface="Arial" panose="020B0604020202020204" pitchFamily="34" charset="0"/>
            </a:rPr>
            <a:t>: il enregistre les ventes et est tenu par le service commercial</a:t>
          </a:r>
        </a:p>
      </dgm:t>
    </dgm:pt>
    <dgm:pt modelId="{C68C2C72-04F3-4269-A57A-B921EBC9920D}" type="parTrans" cxnId="{C154E140-C3ED-4841-B9E3-500B320A8687}">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A86DAB44-9398-4254-ADEF-9EF8D4B451DD}" type="sibTrans" cxnId="{C154E140-C3ED-4841-B9E3-500B320A8687}">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EA89B05F-D207-45AA-89BB-B8B24D990CCB}">
      <dgm:prSet custT="1"/>
      <dgm:spPr/>
      <dgm:t>
        <a:bodyPr/>
        <a:lstStyle/>
        <a:p>
          <a:pPr algn="l"/>
          <a:r>
            <a:rPr lang="fr-FR" sz="2000" b="1" dirty="0">
              <a:solidFill>
                <a:schemeClr val="bg1"/>
              </a:solidFill>
              <a:latin typeface="Arial" panose="020B0604020202020204" pitchFamily="34" charset="0"/>
              <a:cs typeface="Arial" panose="020B0604020202020204" pitchFamily="34" charset="0"/>
            </a:rPr>
            <a:t>journal paie </a:t>
          </a:r>
          <a:r>
            <a:rPr lang="fr-FR" sz="2000" dirty="0">
              <a:solidFill>
                <a:schemeClr val="bg1"/>
              </a:solidFill>
              <a:latin typeface="Arial" panose="020B0604020202020204" pitchFamily="34" charset="0"/>
              <a:cs typeface="Arial" panose="020B0604020202020204" pitchFamily="34" charset="0"/>
            </a:rPr>
            <a:t>: il enregistre les salaires et est tenu par le service du personnel </a:t>
          </a:r>
        </a:p>
      </dgm:t>
    </dgm:pt>
    <dgm:pt modelId="{79281449-F4FD-400E-A5AE-37B341AFEF56}" type="parTrans" cxnId="{EDC5C05F-4293-4793-A33A-0000366A7BBA}">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9F1012E7-4D49-4C3C-A495-346C1B8890C2}" type="sibTrans" cxnId="{EDC5C05F-4293-4793-A33A-0000366A7BBA}">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8D63FC1F-C01D-4FBC-B17F-871EFF9F038B}">
      <dgm:prSet custT="1"/>
      <dgm:spPr/>
      <dgm:t>
        <a:bodyPr/>
        <a:lstStyle/>
        <a:p>
          <a:pPr algn="l"/>
          <a:r>
            <a:rPr lang="fr-FR" sz="2000" b="1" dirty="0">
              <a:solidFill>
                <a:schemeClr val="bg1"/>
              </a:solidFill>
              <a:latin typeface="Arial" panose="020B0604020202020204" pitchFamily="34" charset="0"/>
              <a:cs typeface="Arial" panose="020B0604020202020204" pitchFamily="34" charset="0"/>
            </a:rPr>
            <a:t>journal OD </a:t>
          </a:r>
          <a:r>
            <a:rPr lang="fr-FR" sz="2000" dirty="0">
              <a:solidFill>
                <a:schemeClr val="bg1"/>
              </a:solidFill>
              <a:latin typeface="Arial" panose="020B0604020202020204" pitchFamily="34" charset="0"/>
              <a:cs typeface="Arial" panose="020B0604020202020204" pitchFamily="34" charset="0"/>
            </a:rPr>
            <a:t>(opérations diverses) : il enregistre les opérations qui ne peuvent être enregistrées dans les journaux précédents. </a:t>
          </a:r>
          <a:r>
            <a:rPr lang="fr-FR" sz="2000" i="1" dirty="0">
              <a:solidFill>
                <a:schemeClr val="bg1"/>
              </a:solidFill>
              <a:latin typeface="Arial" panose="020B0604020202020204" pitchFamily="34" charset="0"/>
              <a:cs typeface="Arial" panose="020B0604020202020204" pitchFamily="34" charset="0"/>
            </a:rPr>
            <a:t>Exemples : écritures de détermination de la TVA à décaisser, écritures de fin d’année (d’inventaire ou de clôture). </a:t>
          </a:r>
          <a:endParaRPr lang="fr-FR" sz="2000" dirty="0">
            <a:solidFill>
              <a:schemeClr val="bg1"/>
            </a:solidFill>
            <a:latin typeface="Arial" panose="020B0604020202020204" pitchFamily="34" charset="0"/>
            <a:cs typeface="Arial" panose="020B0604020202020204" pitchFamily="34" charset="0"/>
          </a:endParaRPr>
        </a:p>
      </dgm:t>
    </dgm:pt>
    <dgm:pt modelId="{E53A4B47-CD4D-405E-B908-0DA366E93700}" type="parTrans" cxnId="{A89D546E-4EE0-402E-9586-0A2D408DF2E0}">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A13DA07E-9650-41B1-9E46-6ADBFB9E0CEB}" type="sibTrans" cxnId="{A89D546E-4EE0-402E-9586-0A2D408DF2E0}">
      <dgm:prSet/>
      <dgm:spPr/>
      <dgm:t>
        <a:bodyPr/>
        <a:lstStyle/>
        <a:p>
          <a:endParaRPr lang="fr-FR" sz="1600">
            <a:solidFill>
              <a:schemeClr val="bg1"/>
            </a:solidFill>
            <a:latin typeface="Arial" panose="020B0604020202020204" pitchFamily="34" charset="0"/>
            <a:cs typeface="Arial" panose="020B0604020202020204" pitchFamily="34" charset="0"/>
          </a:endParaRPr>
        </a:p>
      </dgm:t>
    </dgm:pt>
    <dgm:pt modelId="{535F3D56-6A05-4BA9-A412-7DA0882D4359}" type="pres">
      <dgm:prSet presAssocID="{2A379354-32A7-477C-8786-D05A29CA8BB4}" presName="hierChild1" presStyleCnt="0">
        <dgm:presLayoutVars>
          <dgm:orgChart val="1"/>
          <dgm:chPref val="1"/>
          <dgm:dir/>
          <dgm:animOne val="branch"/>
          <dgm:animLvl val="lvl"/>
          <dgm:resizeHandles/>
        </dgm:presLayoutVars>
      </dgm:prSet>
      <dgm:spPr/>
    </dgm:pt>
    <dgm:pt modelId="{3D38057E-32F8-4D56-A766-94EFB3FE89AF}" type="pres">
      <dgm:prSet presAssocID="{DA4D8F1B-8330-4912-8D74-749FB8E33AF2}" presName="hierRoot1" presStyleCnt="0">
        <dgm:presLayoutVars>
          <dgm:hierBranch val="init"/>
        </dgm:presLayoutVars>
      </dgm:prSet>
      <dgm:spPr/>
    </dgm:pt>
    <dgm:pt modelId="{ABC5BEF6-BE83-49E5-B501-13BE93C3EF3C}" type="pres">
      <dgm:prSet presAssocID="{DA4D8F1B-8330-4912-8D74-749FB8E33AF2}" presName="rootComposite1" presStyleCnt="0"/>
      <dgm:spPr/>
    </dgm:pt>
    <dgm:pt modelId="{F66233CD-C09C-4D49-A576-149836D0E851}" type="pres">
      <dgm:prSet presAssocID="{DA4D8F1B-8330-4912-8D74-749FB8E33AF2}" presName="rootText1" presStyleLbl="node0" presStyleIdx="0" presStyleCnt="1" custScaleX="55539" custScaleY="149490">
        <dgm:presLayoutVars>
          <dgm:chPref val="3"/>
        </dgm:presLayoutVars>
      </dgm:prSet>
      <dgm:spPr/>
    </dgm:pt>
    <dgm:pt modelId="{0A2DCAD1-6548-474B-9BE2-335AD5994E81}" type="pres">
      <dgm:prSet presAssocID="{DA4D8F1B-8330-4912-8D74-749FB8E33AF2}" presName="rootConnector1" presStyleLbl="node1" presStyleIdx="0" presStyleCnt="0"/>
      <dgm:spPr/>
    </dgm:pt>
    <dgm:pt modelId="{C1ABDDF7-6BF1-420E-AC02-E36D84C96148}" type="pres">
      <dgm:prSet presAssocID="{DA4D8F1B-8330-4912-8D74-749FB8E33AF2}" presName="hierChild2" presStyleCnt="0"/>
      <dgm:spPr/>
    </dgm:pt>
    <dgm:pt modelId="{72E22C7A-415E-453F-B3BB-7D1F48DC3161}" type="pres">
      <dgm:prSet presAssocID="{0659E706-4924-4D9B-BB49-E2AA83CB7C3A}" presName="Name64" presStyleLbl="parChTrans1D2" presStyleIdx="0" presStyleCnt="5"/>
      <dgm:spPr/>
    </dgm:pt>
    <dgm:pt modelId="{08983523-1005-4E26-BD12-FDCCA378F598}" type="pres">
      <dgm:prSet presAssocID="{2CA701D1-44C5-4CE7-81C7-DA4FFE8DEDC0}" presName="hierRoot2" presStyleCnt="0">
        <dgm:presLayoutVars>
          <dgm:hierBranch val="init"/>
        </dgm:presLayoutVars>
      </dgm:prSet>
      <dgm:spPr/>
    </dgm:pt>
    <dgm:pt modelId="{2FBD9E0D-672F-4E0C-859B-52FC95DFDFA9}" type="pres">
      <dgm:prSet presAssocID="{2CA701D1-44C5-4CE7-81C7-DA4FFE8DEDC0}" presName="rootComposite" presStyleCnt="0"/>
      <dgm:spPr/>
    </dgm:pt>
    <dgm:pt modelId="{59696474-F7DA-476E-ADE4-BFC4A8E78CCF}" type="pres">
      <dgm:prSet presAssocID="{2CA701D1-44C5-4CE7-81C7-DA4FFE8DEDC0}" presName="rootText" presStyleLbl="node2" presStyleIdx="0" presStyleCnt="5" custScaleX="304173" custScaleY="51502">
        <dgm:presLayoutVars>
          <dgm:chPref val="3"/>
        </dgm:presLayoutVars>
      </dgm:prSet>
      <dgm:spPr/>
    </dgm:pt>
    <dgm:pt modelId="{7506BF62-5606-440D-BD38-66CC62C783E7}" type="pres">
      <dgm:prSet presAssocID="{2CA701D1-44C5-4CE7-81C7-DA4FFE8DEDC0}" presName="rootConnector" presStyleLbl="node2" presStyleIdx="0" presStyleCnt="5"/>
      <dgm:spPr/>
    </dgm:pt>
    <dgm:pt modelId="{8A00EAEC-4F49-4D38-B85C-EB415E62D00D}" type="pres">
      <dgm:prSet presAssocID="{2CA701D1-44C5-4CE7-81C7-DA4FFE8DEDC0}" presName="hierChild4" presStyleCnt="0"/>
      <dgm:spPr/>
    </dgm:pt>
    <dgm:pt modelId="{A68E3015-9968-4305-A1CF-320340AD79B3}" type="pres">
      <dgm:prSet presAssocID="{2CA701D1-44C5-4CE7-81C7-DA4FFE8DEDC0}" presName="hierChild5" presStyleCnt="0"/>
      <dgm:spPr/>
    </dgm:pt>
    <dgm:pt modelId="{44D3D1C6-2105-425D-9B41-F79B624AB61C}" type="pres">
      <dgm:prSet presAssocID="{E7EECBE9-16DD-4DF0-81E1-9077E3E5B33A}" presName="Name64" presStyleLbl="parChTrans1D2" presStyleIdx="1" presStyleCnt="5"/>
      <dgm:spPr/>
    </dgm:pt>
    <dgm:pt modelId="{2D547E66-48DA-4494-A199-214FCC16ADE0}" type="pres">
      <dgm:prSet presAssocID="{5214F50A-D8C9-48AD-8D8B-B0DF106D14A1}" presName="hierRoot2" presStyleCnt="0">
        <dgm:presLayoutVars>
          <dgm:hierBranch val="init"/>
        </dgm:presLayoutVars>
      </dgm:prSet>
      <dgm:spPr/>
    </dgm:pt>
    <dgm:pt modelId="{45F20186-75D8-473F-BCAA-D2409236971C}" type="pres">
      <dgm:prSet presAssocID="{5214F50A-D8C9-48AD-8D8B-B0DF106D14A1}" presName="rootComposite" presStyleCnt="0"/>
      <dgm:spPr/>
    </dgm:pt>
    <dgm:pt modelId="{E6885CEA-85C0-43C4-8787-2506DA44FA4E}" type="pres">
      <dgm:prSet presAssocID="{5214F50A-D8C9-48AD-8D8B-B0DF106D14A1}" presName="rootText" presStyleLbl="node2" presStyleIdx="1" presStyleCnt="5" custScaleX="304173" custScaleY="51270" custLinFactNeighborY="-14288">
        <dgm:presLayoutVars>
          <dgm:chPref val="3"/>
        </dgm:presLayoutVars>
      </dgm:prSet>
      <dgm:spPr/>
    </dgm:pt>
    <dgm:pt modelId="{E13172C8-1C59-46C3-8672-B0FEFA0EC942}" type="pres">
      <dgm:prSet presAssocID="{5214F50A-D8C9-48AD-8D8B-B0DF106D14A1}" presName="rootConnector" presStyleLbl="node2" presStyleIdx="1" presStyleCnt="5"/>
      <dgm:spPr/>
    </dgm:pt>
    <dgm:pt modelId="{588F28C1-AA92-4FC8-B252-4C9840085CB3}" type="pres">
      <dgm:prSet presAssocID="{5214F50A-D8C9-48AD-8D8B-B0DF106D14A1}" presName="hierChild4" presStyleCnt="0"/>
      <dgm:spPr/>
    </dgm:pt>
    <dgm:pt modelId="{07805070-74A4-4C64-8720-EC159BF9DE80}" type="pres">
      <dgm:prSet presAssocID="{5214F50A-D8C9-48AD-8D8B-B0DF106D14A1}" presName="hierChild5" presStyleCnt="0"/>
      <dgm:spPr/>
    </dgm:pt>
    <dgm:pt modelId="{0553F024-C9C7-4923-B16A-EB4BB59A1314}" type="pres">
      <dgm:prSet presAssocID="{C68C2C72-04F3-4269-A57A-B921EBC9920D}" presName="Name64" presStyleLbl="parChTrans1D2" presStyleIdx="2" presStyleCnt="5"/>
      <dgm:spPr/>
    </dgm:pt>
    <dgm:pt modelId="{DAEA3279-1053-481F-A680-3E87243B7896}" type="pres">
      <dgm:prSet presAssocID="{451156D3-AE9E-4F0D-8EE9-C586D1A6E680}" presName="hierRoot2" presStyleCnt="0">
        <dgm:presLayoutVars>
          <dgm:hierBranch val="init"/>
        </dgm:presLayoutVars>
      </dgm:prSet>
      <dgm:spPr/>
    </dgm:pt>
    <dgm:pt modelId="{7625CD16-218C-4B0D-8D61-DEE254A72981}" type="pres">
      <dgm:prSet presAssocID="{451156D3-AE9E-4F0D-8EE9-C586D1A6E680}" presName="rootComposite" presStyleCnt="0"/>
      <dgm:spPr/>
    </dgm:pt>
    <dgm:pt modelId="{57279059-4E3D-4984-8C99-E17C12E15497}" type="pres">
      <dgm:prSet presAssocID="{451156D3-AE9E-4F0D-8EE9-C586D1A6E680}" presName="rootText" presStyleLbl="node2" presStyleIdx="2" presStyleCnt="5" custScaleX="304173" custScaleY="51502" custLinFactNeighborX="545" custLinFactNeighborY="-31271">
        <dgm:presLayoutVars>
          <dgm:chPref val="3"/>
        </dgm:presLayoutVars>
      </dgm:prSet>
      <dgm:spPr/>
    </dgm:pt>
    <dgm:pt modelId="{E6DD02B5-162C-4305-9D34-CF9386EA1D22}" type="pres">
      <dgm:prSet presAssocID="{451156D3-AE9E-4F0D-8EE9-C586D1A6E680}" presName="rootConnector" presStyleLbl="node2" presStyleIdx="2" presStyleCnt="5"/>
      <dgm:spPr/>
    </dgm:pt>
    <dgm:pt modelId="{241CBB17-0AA0-451C-9182-D1402C9D4DBA}" type="pres">
      <dgm:prSet presAssocID="{451156D3-AE9E-4F0D-8EE9-C586D1A6E680}" presName="hierChild4" presStyleCnt="0"/>
      <dgm:spPr/>
    </dgm:pt>
    <dgm:pt modelId="{ACE0B932-DCFC-4DC1-8F8C-B620036BD2AA}" type="pres">
      <dgm:prSet presAssocID="{451156D3-AE9E-4F0D-8EE9-C586D1A6E680}" presName="hierChild5" presStyleCnt="0"/>
      <dgm:spPr/>
    </dgm:pt>
    <dgm:pt modelId="{BDC7FBCC-1F2A-49B1-AB90-96E79204ACED}" type="pres">
      <dgm:prSet presAssocID="{79281449-F4FD-400E-A5AE-37B341AFEF56}" presName="Name64" presStyleLbl="parChTrans1D2" presStyleIdx="3" presStyleCnt="5"/>
      <dgm:spPr/>
    </dgm:pt>
    <dgm:pt modelId="{7988571E-8429-48ED-9343-A4A98D56C81D}" type="pres">
      <dgm:prSet presAssocID="{EA89B05F-D207-45AA-89BB-B8B24D990CCB}" presName="hierRoot2" presStyleCnt="0">
        <dgm:presLayoutVars>
          <dgm:hierBranch val="init"/>
        </dgm:presLayoutVars>
      </dgm:prSet>
      <dgm:spPr/>
    </dgm:pt>
    <dgm:pt modelId="{A931AA74-E404-46A8-BC4E-77D25B33DE22}" type="pres">
      <dgm:prSet presAssocID="{EA89B05F-D207-45AA-89BB-B8B24D990CCB}" presName="rootComposite" presStyleCnt="0"/>
      <dgm:spPr/>
    </dgm:pt>
    <dgm:pt modelId="{85E0D1DF-52D5-49E8-8833-F138BF9BCD75}" type="pres">
      <dgm:prSet presAssocID="{EA89B05F-D207-45AA-89BB-B8B24D990CCB}" presName="rootText" presStyleLbl="node2" presStyleIdx="3" presStyleCnt="5" custScaleX="304173" custScaleY="51502" custLinFactNeighborX="-545" custLinFactNeighborY="-48246">
        <dgm:presLayoutVars>
          <dgm:chPref val="3"/>
        </dgm:presLayoutVars>
      </dgm:prSet>
      <dgm:spPr/>
    </dgm:pt>
    <dgm:pt modelId="{BE8021DC-5D3B-41C6-B48D-2E721A40BA44}" type="pres">
      <dgm:prSet presAssocID="{EA89B05F-D207-45AA-89BB-B8B24D990CCB}" presName="rootConnector" presStyleLbl="node2" presStyleIdx="3" presStyleCnt="5"/>
      <dgm:spPr/>
    </dgm:pt>
    <dgm:pt modelId="{F9AE9ABE-48A8-4038-BB12-D4E72A8738F9}" type="pres">
      <dgm:prSet presAssocID="{EA89B05F-D207-45AA-89BB-B8B24D990CCB}" presName="hierChild4" presStyleCnt="0"/>
      <dgm:spPr/>
    </dgm:pt>
    <dgm:pt modelId="{3942461E-E0F0-48CD-A468-6EA84CE5A50E}" type="pres">
      <dgm:prSet presAssocID="{EA89B05F-D207-45AA-89BB-B8B24D990CCB}" presName="hierChild5" presStyleCnt="0"/>
      <dgm:spPr/>
    </dgm:pt>
    <dgm:pt modelId="{4B634835-BAB5-444D-9CC1-0B7D3CA86A7A}" type="pres">
      <dgm:prSet presAssocID="{E53A4B47-CD4D-405E-B908-0DA366E93700}" presName="Name64" presStyleLbl="parChTrans1D2" presStyleIdx="4" presStyleCnt="5"/>
      <dgm:spPr/>
    </dgm:pt>
    <dgm:pt modelId="{55967DF5-2F43-4871-950D-3BD1DE0C6632}" type="pres">
      <dgm:prSet presAssocID="{8D63FC1F-C01D-4FBC-B17F-871EFF9F038B}" presName="hierRoot2" presStyleCnt="0">
        <dgm:presLayoutVars>
          <dgm:hierBranch val="init"/>
        </dgm:presLayoutVars>
      </dgm:prSet>
      <dgm:spPr/>
    </dgm:pt>
    <dgm:pt modelId="{83E37AFE-DD44-40F0-8A94-1AD33EC4AC14}" type="pres">
      <dgm:prSet presAssocID="{8D63FC1F-C01D-4FBC-B17F-871EFF9F038B}" presName="rootComposite" presStyleCnt="0"/>
      <dgm:spPr/>
    </dgm:pt>
    <dgm:pt modelId="{F5833C38-8FAB-422F-B263-D995D4878A70}" type="pres">
      <dgm:prSet presAssocID="{8D63FC1F-C01D-4FBC-B17F-871EFF9F038B}" presName="rootText" presStyleLbl="node2" presStyleIdx="4" presStyleCnt="5" custScaleX="304173" custScaleY="130441" custLinFactNeighborX="275" custLinFactNeighborY="-68795">
        <dgm:presLayoutVars>
          <dgm:chPref val="3"/>
        </dgm:presLayoutVars>
      </dgm:prSet>
      <dgm:spPr/>
    </dgm:pt>
    <dgm:pt modelId="{7055B87E-7937-4084-892E-CF496CE9BEF5}" type="pres">
      <dgm:prSet presAssocID="{8D63FC1F-C01D-4FBC-B17F-871EFF9F038B}" presName="rootConnector" presStyleLbl="node2" presStyleIdx="4" presStyleCnt="5"/>
      <dgm:spPr/>
    </dgm:pt>
    <dgm:pt modelId="{2B031F60-C65F-4B59-B13A-8989D48662A5}" type="pres">
      <dgm:prSet presAssocID="{8D63FC1F-C01D-4FBC-B17F-871EFF9F038B}" presName="hierChild4" presStyleCnt="0"/>
      <dgm:spPr/>
    </dgm:pt>
    <dgm:pt modelId="{FD2BBBAE-E07F-429F-896B-1A6A6E241814}" type="pres">
      <dgm:prSet presAssocID="{8D63FC1F-C01D-4FBC-B17F-871EFF9F038B}" presName="hierChild5" presStyleCnt="0"/>
      <dgm:spPr/>
    </dgm:pt>
    <dgm:pt modelId="{63FE204E-11E2-4394-BC2B-A6D069B96917}" type="pres">
      <dgm:prSet presAssocID="{DA4D8F1B-8330-4912-8D74-749FB8E33AF2}" presName="hierChild3" presStyleCnt="0"/>
      <dgm:spPr/>
    </dgm:pt>
  </dgm:ptLst>
  <dgm:cxnLst>
    <dgm:cxn modelId="{E086C402-526C-4654-B27D-139218D64769}" type="presOf" srcId="{8D63FC1F-C01D-4FBC-B17F-871EFF9F038B}" destId="{7055B87E-7937-4084-892E-CF496CE9BEF5}" srcOrd="1" destOrd="0" presId="urn:microsoft.com/office/officeart/2009/3/layout/HorizontalOrganizationChart"/>
    <dgm:cxn modelId="{0BA7CA0F-02E8-4942-B2F3-4F9688A6F428}" type="presOf" srcId="{451156D3-AE9E-4F0D-8EE9-C586D1A6E680}" destId="{E6DD02B5-162C-4305-9D34-CF9386EA1D22}" srcOrd="1" destOrd="0" presId="urn:microsoft.com/office/officeart/2009/3/layout/HorizontalOrganizationChart"/>
    <dgm:cxn modelId="{45684713-413D-42EA-9692-EABDFEE75A12}" type="presOf" srcId="{E7EECBE9-16DD-4DF0-81E1-9077E3E5B33A}" destId="{44D3D1C6-2105-425D-9B41-F79B624AB61C}" srcOrd="0" destOrd="0" presId="urn:microsoft.com/office/officeart/2009/3/layout/HorizontalOrganizationChart"/>
    <dgm:cxn modelId="{22D78214-CD9E-4E2F-9F00-6D1E05A1E489}" type="presOf" srcId="{0659E706-4924-4D9B-BB49-E2AA83CB7C3A}" destId="{72E22C7A-415E-453F-B3BB-7D1F48DC3161}" srcOrd="0" destOrd="0" presId="urn:microsoft.com/office/officeart/2009/3/layout/HorizontalOrganizationChart"/>
    <dgm:cxn modelId="{1BFF9914-29FF-40AF-91DE-F0F62FFB5442}" type="presOf" srcId="{8D63FC1F-C01D-4FBC-B17F-871EFF9F038B}" destId="{F5833C38-8FAB-422F-B263-D995D4878A70}" srcOrd="0" destOrd="0" presId="urn:microsoft.com/office/officeart/2009/3/layout/HorizontalOrganizationChart"/>
    <dgm:cxn modelId="{E82DF424-5B22-4763-93CA-72EF8BF71BD7}" type="presOf" srcId="{79281449-F4FD-400E-A5AE-37B341AFEF56}" destId="{BDC7FBCC-1F2A-49B1-AB90-96E79204ACED}" srcOrd="0" destOrd="0" presId="urn:microsoft.com/office/officeart/2009/3/layout/HorizontalOrganizationChart"/>
    <dgm:cxn modelId="{C154E140-C3ED-4841-B9E3-500B320A8687}" srcId="{DA4D8F1B-8330-4912-8D74-749FB8E33AF2}" destId="{451156D3-AE9E-4F0D-8EE9-C586D1A6E680}" srcOrd="2" destOrd="0" parTransId="{C68C2C72-04F3-4269-A57A-B921EBC9920D}" sibTransId="{A86DAB44-9398-4254-ADEF-9EF8D4B451DD}"/>
    <dgm:cxn modelId="{EDC5C05F-4293-4793-A33A-0000366A7BBA}" srcId="{DA4D8F1B-8330-4912-8D74-749FB8E33AF2}" destId="{EA89B05F-D207-45AA-89BB-B8B24D990CCB}" srcOrd="3" destOrd="0" parTransId="{79281449-F4FD-400E-A5AE-37B341AFEF56}" sibTransId="{9F1012E7-4D49-4C3C-A495-346C1B8890C2}"/>
    <dgm:cxn modelId="{357EBB44-344C-4A0D-A2EB-E8D271EDC6A7}" type="presOf" srcId="{DA4D8F1B-8330-4912-8D74-749FB8E33AF2}" destId="{0A2DCAD1-6548-474B-9BE2-335AD5994E81}" srcOrd="1" destOrd="0" presId="urn:microsoft.com/office/officeart/2009/3/layout/HorizontalOrganizationChart"/>
    <dgm:cxn modelId="{C076A54A-BC91-4B3F-8F70-3AAA42701613}" type="presOf" srcId="{5214F50A-D8C9-48AD-8D8B-B0DF106D14A1}" destId="{E13172C8-1C59-46C3-8672-B0FEFA0EC942}" srcOrd="1" destOrd="0" presId="urn:microsoft.com/office/officeart/2009/3/layout/HorizontalOrganizationChart"/>
    <dgm:cxn modelId="{B7C7816B-26F3-4D69-97D1-7B21F2DCBB59}" type="presOf" srcId="{DA4D8F1B-8330-4912-8D74-749FB8E33AF2}" destId="{F66233CD-C09C-4D49-A576-149836D0E851}" srcOrd="0" destOrd="0" presId="urn:microsoft.com/office/officeart/2009/3/layout/HorizontalOrganizationChart"/>
    <dgm:cxn modelId="{0AADDC4C-E58C-4545-9583-DCBEF0A03556}" type="presOf" srcId="{C68C2C72-04F3-4269-A57A-B921EBC9920D}" destId="{0553F024-C9C7-4923-B16A-EB4BB59A1314}" srcOrd="0" destOrd="0" presId="urn:microsoft.com/office/officeart/2009/3/layout/HorizontalOrganizationChart"/>
    <dgm:cxn modelId="{A89D546E-4EE0-402E-9586-0A2D408DF2E0}" srcId="{DA4D8F1B-8330-4912-8D74-749FB8E33AF2}" destId="{8D63FC1F-C01D-4FBC-B17F-871EFF9F038B}" srcOrd="4" destOrd="0" parTransId="{E53A4B47-CD4D-405E-B908-0DA366E93700}" sibTransId="{A13DA07E-9650-41B1-9E46-6ADBFB9E0CEB}"/>
    <dgm:cxn modelId="{E188026F-9DF5-4E55-81ED-77D82D9C6F5A}" srcId="{DA4D8F1B-8330-4912-8D74-749FB8E33AF2}" destId="{2CA701D1-44C5-4CE7-81C7-DA4FFE8DEDC0}" srcOrd="0" destOrd="0" parTransId="{0659E706-4924-4D9B-BB49-E2AA83CB7C3A}" sibTransId="{0CFBB3C7-6168-45E8-877C-B1AB22707543}"/>
    <dgm:cxn modelId="{17B1204F-FF49-4269-93A6-9D334BF645D5}" type="presOf" srcId="{E53A4B47-CD4D-405E-B908-0DA366E93700}" destId="{4B634835-BAB5-444D-9CC1-0B7D3CA86A7A}" srcOrd="0" destOrd="0" presId="urn:microsoft.com/office/officeart/2009/3/layout/HorizontalOrganizationChart"/>
    <dgm:cxn modelId="{3A15B48B-3594-4799-B800-3C130F7C6CCA}" type="presOf" srcId="{2A379354-32A7-477C-8786-D05A29CA8BB4}" destId="{535F3D56-6A05-4BA9-A412-7DA0882D4359}" srcOrd="0" destOrd="0" presId="urn:microsoft.com/office/officeart/2009/3/layout/HorizontalOrganizationChart"/>
    <dgm:cxn modelId="{91D12D8C-5EAA-4778-B4CF-755236180D35}" type="presOf" srcId="{EA89B05F-D207-45AA-89BB-B8B24D990CCB}" destId="{BE8021DC-5D3B-41C6-B48D-2E721A40BA44}" srcOrd="1" destOrd="0" presId="urn:microsoft.com/office/officeart/2009/3/layout/HorizontalOrganizationChart"/>
    <dgm:cxn modelId="{054CF58D-1A4F-4B7E-BE38-EA280DE38C32}" type="presOf" srcId="{2CA701D1-44C5-4CE7-81C7-DA4FFE8DEDC0}" destId="{7506BF62-5606-440D-BD38-66CC62C783E7}" srcOrd="1" destOrd="0" presId="urn:microsoft.com/office/officeart/2009/3/layout/HorizontalOrganizationChart"/>
    <dgm:cxn modelId="{3184CC90-D64D-4984-BAE7-891F8132D1F9}" type="presOf" srcId="{451156D3-AE9E-4F0D-8EE9-C586D1A6E680}" destId="{57279059-4E3D-4984-8C99-E17C12E15497}" srcOrd="0" destOrd="0" presId="urn:microsoft.com/office/officeart/2009/3/layout/HorizontalOrganizationChart"/>
    <dgm:cxn modelId="{FE9BAECB-6940-4492-A087-6171E400728D}" srcId="{2A379354-32A7-477C-8786-D05A29CA8BB4}" destId="{DA4D8F1B-8330-4912-8D74-749FB8E33AF2}" srcOrd="0" destOrd="0" parTransId="{12C93E25-6536-4FED-8912-DE32DD35A29A}" sibTransId="{E22A76CB-DADF-46AA-8B3C-3D273F37BE6C}"/>
    <dgm:cxn modelId="{415BBCCB-8C7F-4273-AB1F-7D87ED7DCD6A}" srcId="{DA4D8F1B-8330-4912-8D74-749FB8E33AF2}" destId="{5214F50A-D8C9-48AD-8D8B-B0DF106D14A1}" srcOrd="1" destOrd="0" parTransId="{E7EECBE9-16DD-4DF0-81E1-9077E3E5B33A}" sibTransId="{98611E3E-8EB4-404E-8C0E-9E1C9882AA1B}"/>
    <dgm:cxn modelId="{9350E6CD-E425-455F-B38A-39624F6B7027}" type="presOf" srcId="{2CA701D1-44C5-4CE7-81C7-DA4FFE8DEDC0}" destId="{59696474-F7DA-476E-ADE4-BFC4A8E78CCF}" srcOrd="0" destOrd="0" presId="urn:microsoft.com/office/officeart/2009/3/layout/HorizontalOrganizationChart"/>
    <dgm:cxn modelId="{636A5EF4-EE25-4A2C-99BD-85497CC2741F}" type="presOf" srcId="{EA89B05F-D207-45AA-89BB-B8B24D990CCB}" destId="{85E0D1DF-52D5-49E8-8833-F138BF9BCD75}" srcOrd="0" destOrd="0" presId="urn:microsoft.com/office/officeart/2009/3/layout/HorizontalOrganizationChart"/>
    <dgm:cxn modelId="{C6BEC9F5-873E-41BD-93FE-369D320F3F2B}" type="presOf" srcId="{5214F50A-D8C9-48AD-8D8B-B0DF106D14A1}" destId="{E6885CEA-85C0-43C4-8787-2506DA44FA4E}" srcOrd="0" destOrd="0" presId="urn:microsoft.com/office/officeart/2009/3/layout/HorizontalOrganizationChart"/>
    <dgm:cxn modelId="{4D190429-8501-45A6-9DDE-9E9BC15C3B28}" type="presParOf" srcId="{535F3D56-6A05-4BA9-A412-7DA0882D4359}" destId="{3D38057E-32F8-4D56-A766-94EFB3FE89AF}" srcOrd="0" destOrd="0" presId="urn:microsoft.com/office/officeart/2009/3/layout/HorizontalOrganizationChart"/>
    <dgm:cxn modelId="{CD15363C-95E1-4EB9-9D74-4BACAAB95D37}" type="presParOf" srcId="{3D38057E-32F8-4D56-A766-94EFB3FE89AF}" destId="{ABC5BEF6-BE83-49E5-B501-13BE93C3EF3C}" srcOrd="0" destOrd="0" presId="urn:microsoft.com/office/officeart/2009/3/layout/HorizontalOrganizationChart"/>
    <dgm:cxn modelId="{23EA6074-A140-49EF-8EC0-66AE9531855B}" type="presParOf" srcId="{ABC5BEF6-BE83-49E5-B501-13BE93C3EF3C}" destId="{F66233CD-C09C-4D49-A576-149836D0E851}" srcOrd="0" destOrd="0" presId="urn:microsoft.com/office/officeart/2009/3/layout/HorizontalOrganizationChart"/>
    <dgm:cxn modelId="{F5092155-43C4-45F1-88D4-9C6335B75D35}" type="presParOf" srcId="{ABC5BEF6-BE83-49E5-B501-13BE93C3EF3C}" destId="{0A2DCAD1-6548-474B-9BE2-335AD5994E81}" srcOrd="1" destOrd="0" presId="urn:microsoft.com/office/officeart/2009/3/layout/HorizontalOrganizationChart"/>
    <dgm:cxn modelId="{A805912A-1454-4A19-8523-7C5F80243529}" type="presParOf" srcId="{3D38057E-32F8-4D56-A766-94EFB3FE89AF}" destId="{C1ABDDF7-6BF1-420E-AC02-E36D84C96148}" srcOrd="1" destOrd="0" presId="urn:microsoft.com/office/officeart/2009/3/layout/HorizontalOrganizationChart"/>
    <dgm:cxn modelId="{6638C46D-EDD3-4288-B4DE-DB0049989E76}" type="presParOf" srcId="{C1ABDDF7-6BF1-420E-AC02-E36D84C96148}" destId="{72E22C7A-415E-453F-B3BB-7D1F48DC3161}" srcOrd="0" destOrd="0" presId="urn:microsoft.com/office/officeart/2009/3/layout/HorizontalOrganizationChart"/>
    <dgm:cxn modelId="{57113944-75AF-45D1-9770-F7BDCE25F134}" type="presParOf" srcId="{C1ABDDF7-6BF1-420E-AC02-E36D84C96148}" destId="{08983523-1005-4E26-BD12-FDCCA378F598}" srcOrd="1" destOrd="0" presId="urn:microsoft.com/office/officeart/2009/3/layout/HorizontalOrganizationChart"/>
    <dgm:cxn modelId="{1B18257B-EA74-4A38-BFE3-14AE7124FB4D}" type="presParOf" srcId="{08983523-1005-4E26-BD12-FDCCA378F598}" destId="{2FBD9E0D-672F-4E0C-859B-52FC95DFDFA9}" srcOrd="0" destOrd="0" presId="urn:microsoft.com/office/officeart/2009/3/layout/HorizontalOrganizationChart"/>
    <dgm:cxn modelId="{0B1E85C9-617F-43E8-993E-39E88913C83A}" type="presParOf" srcId="{2FBD9E0D-672F-4E0C-859B-52FC95DFDFA9}" destId="{59696474-F7DA-476E-ADE4-BFC4A8E78CCF}" srcOrd="0" destOrd="0" presId="urn:microsoft.com/office/officeart/2009/3/layout/HorizontalOrganizationChart"/>
    <dgm:cxn modelId="{F1DA370F-7762-45BE-9804-189DD535C110}" type="presParOf" srcId="{2FBD9E0D-672F-4E0C-859B-52FC95DFDFA9}" destId="{7506BF62-5606-440D-BD38-66CC62C783E7}" srcOrd="1" destOrd="0" presId="urn:microsoft.com/office/officeart/2009/3/layout/HorizontalOrganizationChart"/>
    <dgm:cxn modelId="{401113B3-DEB9-4C5B-8148-DA2F998619F4}" type="presParOf" srcId="{08983523-1005-4E26-BD12-FDCCA378F598}" destId="{8A00EAEC-4F49-4D38-B85C-EB415E62D00D}" srcOrd="1" destOrd="0" presId="urn:microsoft.com/office/officeart/2009/3/layout/HorizontalOrganizationChart"/>
    <dgm:cxn modelId="{2DABF814-72FF-4062-BC43-FD674E3E1B98}" type="presParOf" srcId="{08983523-1005-4E26-BD12-FDCCA378F598}" destId="{A68E3015-9968-4305-A1CF-320340AD79B3}" srcOrd="2" destOrd="0" presId="urn:microsoft.com/office/officeart/2009/3/layout/HorizontalOrganizationChart"/>
    <dgm:cxn modelId="{01D3808F-0B50-4F56-87EF-20C5CC6667AA}" type="presParOf" srcId="{C1ABDDF7-6BF1-420E-AC02-E36D84C96148}" destId="{44D3D1C6-2105-425D-9B41-F79B624AB61C}" srcOrd="2" destOrd="0" presId="urn:microsoft.com/office/officeart/2009/3/layout/HorizontalOrganizationChart"/>
    <dgm:cxn modelId="{976B7FDC-5D8D-41AC-897E-5718481C6053}" type="presParOf" srcId="{C1ABDDF7-6BF1-420E-AC02-E36D84C96148}" destId="{2D547E66-48DA-4494-A199-214FCC16ADE0}" srcOrd="3" destOrd="0" presId="urn:microsoft.com/office/officeart/2009/3/layout/HorizontalOrganizationChart"/>
    <dgm:cxn modelId="{A3C06661-4F2E-4923-9B1B-91CD3D8F89B5}" type="presParOf" srcId="{2D547E66-48DA-4494-A199-214FCC16ADE0}" destId="{45F20186-75D8-473F-BCAA-D2409236971C}" srcOrd="0" destOrd="0" presId="urn:microsoft.com/office/officeart/2009/3/layout/HorizontalOrganizationChart"/>
    <dgm:cxn modelId="{AE7C38E9-7AF6-42B0-A099-7E97A2BA860B}" type="presParOf" srcId="{45F20186-75D8-473F-BCAA-D2409236971C}" destId="{E6885CEA-85C0-43C4-8787-2506DA44FA4E}" srcOrd="0" destOrd="0" presId="urn:microsoft.com/office/officeart/2009/3/layout/HorizontalOrganizationChart"/>
    <dgm:cxn modelId="{A2A4F959-A43A-4B09-A6F0-CB59DF6DCE94}" type="presParOf" srcId="{45F20186-75D8-473F-BCAA-D2409236971C}" destId="{E13172C8-1C59-46C3-8672-B0FEFA0EC942}" srcOrd="1" destOrd="0" presId="urn:microsoft.com/office/officeart/2009/3/layout/HorizontalOrganizationChart"/>
    <dgm:cxn modelId="{5326FBF2-9DAE-407C-A4BA-BDB9FA305BEA}" type="presParOf" srcId="{2D547E66-48DA-4494-A199-214FCC16ADE0}" destId="{588F28C1-AA92-4FC8-B252-4C9840085CB3}" srcOrd="1" destOrd="0" presId="urn:microsoft.com/office/officeart/2009/3/layout/HorizontalOrganizationChart"/>
    <dgm:cxn modelId="{BC5E8527-E155-444F-BBE2-33E05AB49FFC}" type="presParOf" srcId="{2D547E66-48DA-4494-A199-214FCC16ADE0}" destId="{07805070-74A4-4C64-8720-EC159BF9DE80}" srcOrd="2" destOrd="0" presId="urn:microsoft.com/office/officeart/2009/3/layout/HorizontalOrganizationChart"/>
    <dgm:cxn modelId="{F7C10318-D219-4083-89E7-FECA639CD696}" type="presParOf" srcId="{C1ABDDF7-6BF1-420E-AC02-E36D84C96148}" destId="{0553F024-C9C7-4923-B16A-EB4BB59A1314}" srcOrd="4" destOrd="0" presId="urn:microsoft.com/office/officeart/2009/3/layout/HorizontalOrganizationChart"/>
    <dgm:cxn modelId="{D456CB66-C7B8-4531-957F-B94D8B9B780B}" type="presParOf" srcId="{C1ABDDF7-6BF1-420E-AC02-E36D84C96148}" destId="{DAEA3279-1053-481F-A680-3E87243B7896}" srcOrd="5" destOrd="0" presId="urn:microsoft.com/office/officeart/2009/3/layout/HorizontalOrganizationChart"/>
    <dgm:cxn modelId="{A8EDAC3A-1918-49D3-8B91-290A7A819290}" type="presParOf" srcId="{DAEA3279-1053-481F-A680-3E87243B7896}" destId="{7625CD16-218C-4B0D-8D61-DEE254A72981}" srcOrd="0" destOrd="0" presId="urn:microsoft.com/office/officeart/2009/3/layout/HorizontalOrganizationChart"/>
    <dgm:cxn modelId="{560C78ED-497A-469A-A965-36721CED7F8F}" type="presParOf" srcId="{7625CD16-218C-4B0D-8D61-DEE254A72981}" destId="{57279059-4E3D-4984-8C99-E17C12E15497}" srcOrd="0" destOrd="0" presId="urn:microsoft.com/office/officeart/2009/3/layout/HorizontalOrganizationChart"/>
    <dgm:cxn modelId="{059EAF3C-2720-4D45-B2C1-2B3E4E10EA61}" type="presParOf" srcId="{7625CD16-218C-4B0D-8D61-DEE254A72981}" destId="{E6DD02B5-162C-4305-9D34-CF9386EA1D22}" srcOrd="1" destOrd="0" presId="urn:microsoft.com/office/officeart/2009/3/layout/HorizontalOrganizationChart"/>
    <dgm:cxn modelId="{8D94EBD9-BB7F-4160-B410-AAA4CC382881}" type="presParOf" srcId="{DAEA3279-1053-481F-A680-3E87243B7896}" destId="{241CBB17-0AA0-451C-9182-D1402C9D4DBA}" srcOrd="1" destOrd="0" presId="urn:microsoft.com/office/officeart/2009/3/layout/HorizontalOrganizationChart"/>
    <dgm:cxn modelId="{5D1D0BA0-4C6C-49BF-9D17-39CEFB3E59AC}" type="presParOf" srcId="{DAEA3279-1053-481F-A680-3E87243B7896}" destId="{ACE0B932-DCFC-4DC1-8F8C-B620036BD2AA}" srcOrd="2" destOrd="0" presId="urn:microsoft.com/office/officeart/2009/3/layout/HorizontalOrganizationChart"/>
    <dgm:cxn modelId="{2B062E72-B141-4261-AD84-662AE55CDCB8}" type="presParOf" srcId="{C1ABDDF7-6BF1-420E-AC02-E36D84C96148}" destId="{BDC7FBCC-1F2A-49B1-AB90-96E79204ACED}" srcOrd="6" destOrd="0" presId="urn:microsoft.com/office/officeart/2009/3/layout/HorizontalOrganizationChart"/>
    <dgm:cxn modelId="{5853C043-48E6-4936-9E5F-DF040D6D9439}" type="presParOf" srcId="{C1ABDDF7-6BF1-420E-AC02-E36D84C96148}" destId="{7988571E-8429-48ED-9343-A4A98D56C81D}" srcOrd="7" destOrd="0" presId="urn:microsoft.com/office/officeart/2009/3/layout/HorizontalOrganizationChart"/>
    <dgm:cxn modelId="{8EFA8306-427A-4F94-95D0-7766E49491D6}" type="presParOf" srcId="{7988571E-8429-48ED-9343-A4A98D56C81D}" destId="{A931AA74-E404-46A8-BC4E-77D25B33DE22}" srcOrd="0" destOrd="0" presId="urn:microsoft.com/office/officeart/2009/3/layout/HorizontalOrganizationChart"/>
    <dgm:cxn modelId="{13F7EAEB-7490-4226-992E-9231E26B6A56}" type="presParOf" srcId="{A931AA74-E404-46A8-BC4E-77D25B33DE22}" destId="{85E0D1DF-52D5-49E8-8833-F138BF9BCD75}" srcOrd="0" destOrd="0" presId="urn:microsoft.com/office/officeart/2009/3/layout/HorizontalOrganizationChart"/>
    <dgm:cxn modelId="{9D2AFE00-A3D1-4B1D-B451-797A7F32D7A9}" type="presParOf" srcId="{A931AA74-E404-46A8-BC4E-77D25B33DE22}" destId="{BE8021DC-5D3B-41C6-B48D-2E721A40BA44}" srcOrd="1" destOrd="0" presId="urn:microsoft.com/office/officeart/2009/3/layout/HorizontalOrganizationChart"/>
    <dgm:cxn modelId="{ECE67302-0402-45E5-B707-B168AFA94F8F}" type="presParOf" srcId="{7988571E-8429-48ED-9343-A4A98D56C81D}" destId="{F9AE9ABE-48A8-4038-BB12-D4E72A8738F9}" srcOrd="1" destOrd="0" presId="urn:microsoft.com/office/officeart/2009/3/layout/HorizontalOrganizationChart"/>
    <dgm:cxn modelId="{35BF68DF-2E73-4C50-83BC-B99A3F97615D}" type="presParOf" srcId="{7988571E-8429-48ED-9343-A4A98D56C81D}" destId="{3942461E-E0F0-48CD-A468-6EA84CE5A50E}" srcOrd="2" destOrd="0" presId="urn:microsoft.com/office/officeart/2009/3/layout/HorizontalOrganizationChart"/>
    <dgm:cxn modelId="{2F88733E-1F92-45D9-A858-87600E4D67F2}" type="presParOf" srcId="{C1ABDDF7-6BF1-420E-AC02-E36D84C96148}" destId="{4B634835-BAB5-444D-9CC1-0B7D3CA86A7A}" srcOrd="8" destOrd="0" presId="urn:microsoft.com/office/officeart/2009/3/layout/HorizontalOrganizationChart"/>
    <dgm:cxn modelId="{36316D13-89A6-4C07-AFCF-A470288B2F4E}" type="presParOf" srcId="{C1ABDDF7-6BF1-420E-AC02-E36D84C96148}" destId="{55967DF5-2F43-4871-950D-3BD1DE0C6632}" srcOrd="9" destOrd="0" presId="urn:microsoft.com/office/officeart/2009/3/layout/HorizontalOrganizationChart"/>
    <dgm:cxn modelId="{8933F2CE-1FD7-48B9-81C0-D751F1B7EAF3}" type="presParOf" srcId="{55967DF5-2F43-4871-950D-3BD1DE0C6632}" destId="{83E37AFE-DD44-40F0-8A94-1AD33EC4AC14}" srcOrd="0" destOrd="0" presId="urn:microsoft.com/office/officeart/2009/3/layout/HorizontalOrganizationChart"/>
    <dgm:cxn modelId="{4AE7E75E-CDD1-4D78-AAAB-C16D2A286304}" type="presParOf" srcId="{83E37AFE-DD44-40F0-8A94-1AD33EC4AC14}" destId="{F5833C38-8FAB-422F-B263-D995D4878A70}" srcOrd="0" destOrd="0" presId="urn:microsoft.com/office/officeart/2009/3/layout/HorizontalOrganizationChart"/>
    <dgm:cxn modelId="{927FB8FD-CC27-4C4A-8760-7C20D1EE8D2B}" type="presParOf" srcId="{83E37AFE-DD44-40F0-8A94-1AD33EC4AC14}" destId="{7055B87E-7937-4084-892E-CF496CE9BEF5}" srcOrd="1" destOrd="0" presId="urn:microsoft.com/office/officeart/2009/3/layout/HorizontalOrganizationChart"/>
    <dgm:cxn modelId="{BE85FF97-76ED-42BD-9A7E-98D5A447B2F9}" type="presParOf" srcId="{55967DF5-2F43-4871-950D-3BD1DE0C6632}" destId="{2B031F60-C65F-4B59-B13A-8989D48662A5}" srcOrd="1" destOrd="0" presId="urn:microsoft.com/office/officeart/2009/3/layout/HorizontalOrganizationChart"/>
    <dgm:cxn modelId="{C551AAE6-3DCD-4B0F-AEF7-2AC98F7FA0D5}" type="presParOf" srcId="{55967DF5-2F43-4871-950D-3BD1DE0C6632}" destId="{FD2BBBAE-E07F-429F-896B-1A6A6E241814}" srcOrd="2" destOrd="0" presId="urn:microsoft.com/office/officeart/2009/3/layout/HorizontalOrganizationChart"/>
    <dgm:cxn modelId="{032DA937-F550-43FF-9D58-5D4B249E69CB}" type="presParOf" srcId="{3D38057E-32F8-4D56-A766-94EFB3FE89AF}" destId="{63FE204E-11E2-4394-BC2B-A6D069B9691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0F6C27-24FC-41FC-BEDF-0AB4A4EBDFC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D2E79C47-D8CD-4CBE-BCBD-A56D546B578E}">
      <dgm:prSet phldrT="[Texte]"/>
      <dgm:spPr/>
      <dgm:t>
        <a:bodyPr/>
        <a:lstStyle/>
        <a:p>
          <a:r>
            <a:rPr lang="fr-FR" dirty="0">
              <a:latin typeface="ITC Century Std Light"/>
            </a:rPr>
            <a:t>Il en découle les règles suivantes  </a:t>
          </a:r>
          <a:endParaRPr lang="fr-FR" dirty="0"/>
        </a:p>
      </dgm:t>
    </dgm:pt>
    <dgm:pt modelId="{FE3CF224-0D34-4D85-A9BD-BEC5F8E405BE}" type="parTrans" cxnId="{A2E57B89-CFFC-45BB-A8A7-7D50AAF5FEEC}">
      <dgm:prSet/>
      <dgm:spPr/>
      <dgm:t>
        <a:bodyPr/>
        <a:lstStyle/>
        <a:p>
          <a:endParaRPr lang="fr-FR"/>
        </a:p>
      </dgm:t>
    </dgm:pt>
    <dgm:pt modelId="{34BD1BBF-BE97-46FF-ADB8-E3316926AACF}" type="sibTrans" cxnId="{A2E57B89-CFFC-45BB-A8A7-7D50AAF5FEEC}">
      <dgm:prSet/>
      <dgm:spPr/>
      <dgm:t>
        <a:bodyPr/>
        <a:lstStyle/>
        <a:p>
          <a:endParaRPr lang="fr-FR"/>
        </a:p>
      </dgm:t>
    </dgm:pt>
    <dgm:pt modelId="{5E3A0858-A24A-4362-908B-B065FF163167}">
      <dgm:prSet/>
      <dgm:spPr/>
      <dgm:t>
        <a:bodyPr/>
        <a:lstStyle/>
        <a:p>
          <a:r>
            <a:rPr lang="fr-FR" dirty="0">
              <a:latin typeface="ITC Century Std Light"/>
            </a:rPr>
            <a:t>une </a:t>
          </a:r>
          <a:r>
            <a:rPr lang="fr-FR" b="1" dirty="0">
              <a:latin typeface="ITC Century Std Book"/>
            </a:rPr>
            <a:t>même </a:t>
          </a:r>
          <a:r>
            <a:rPr lang="fr-FR" dirty="0">
              <a:latin typeface="ITC Century Std Light"/>
            </a:rPr>
            <a:t>écriture </a:t>
          </a:r>
          <a:r>
            <a:rPr lang="fr-FR" b="1" dirty="0">
              <a:latin typeface="ITC Century Std Book"/>
            </a:rPr>
            <a:t>ne peut jamais </a:t>
          </a:r>
          <a:r>
            <a:rPr lang="fr-FR" dirty="0">
              <a:latin typeface="ITC Century Std Light"/>
            </a:rPr>
            <a:t>être enregistrée dans </a:t>
          </a:r>
          <a:r>
            <a:rPr lang="fr-FR" b="1" dirty="0">
              <a:latin typeface="ITC Century Std Book"/>
            </a:rPr>
            <a:t>deux journaux </a:t>
          </a:r>
          <a:r>
            <a:rPr lang="fr-FR" dirty="0">
              <a:latin typeface="ITC Century Std Light"/>
            </a:rPr>
            <a:t>à la fois</a:t>
          </a:r>
        </a:p>
      </dgm:t>
    </dgm:pt>
    <dgm:pt modelId="{6227BE5A-EDC4-40D6-8AC8-7D4C9DD9B540}" type="parTrans" cxnId="{EFF1AFFF-3193-4D6A-B458-C6FA1801B737}">
      <dgm:prSet/>
      <dgm:spPr/>
      <dgm:t>
        <a:bodyPr/>
        <a:lstStyle/>
        <a:p>
          <a:endParaRPr lang="fr-FR"/>
        </a:p>
      </dgm:t>
    </dgm:pt>
    <dgm:pt modelId="{FDA4FB62-E561-4554-92F8-DCA045078C7D}" type="sibTrans" cxnId="{EFF1AFFF-3193-4D6A-B458-C6FA1801B737}">
      <dgm:prSet/>
      <dgm:spPr/>
      <dgm:t>
        <a:bodyPr/>
        <a:lstStyle/>
        <a:p>
          <a:endParaRPr lang="fr-FR"/>
        </a:p>
      </dgm:t>
    </dgm:pt>
    <dgm:pt modelId="{0AEED07B-6334-405F-99B9-E9BC0D5B2A27}">
      <dgm:prSet/>
      <dgm:spPr/>
      <dgm:t>
        <a:bodyPr/>
        <a:lstStyle/>
        <a:p>
          <a:r>
            <a:rPr lang="fr-FR" dirty="0">
              <a:latin typeface="ITC Century Std Light"/>
            </a:rPr>
            <a:t>les écritures faisant intervenir un compte de charges (classe 6) sont enregistrées dans le </a:t>
          </a:r>
          <a:r>
            <a:rPr lang="fr-FR" b="1" dirty="0">
              <a:latin typeface="ITC Century Std Book"/>
            </a:rPr>
            <a:t>journal des achats</a:t>
          </a:r>
          <a:endParaRPr lang="fr-FR" dirty="0">
            <a:latin typeface="ITC Century Std Light"/>
          </a:endParaRPr>
        </a:p>
      </dgm:t>
    </dgm:pt>
    <dgm:pt modelId="{224726CE-193F-46B9-AC94-D1D3162FC8C5}" type="parTrans" cxnId="{4EFB41DE-CC03-4B36-8DED-91A46A971EF9}">
      <dgm:prSet/>
      <dgm:spPr/>
      <dgm:t>
        <a:bodyPr/>
        <a:lstStyle/>
        <a:p>
          <a:endParaRPr lang="fr-FR"/>
        </a:p>
      </dgm:t>
    </dgm:pt>
    <dgm:pt modelId="{F485400F-57DE-4544-9164-C3D6A666421E}" type="sibTrans" cxnId="{4EFB41DE-CC03-4B36-8DED-91A46A971EF9}">
      <dgm:prSet/>
      <dgm:spPr/>
      <dgm:t>
        <a:bodyPr/>
        <a:lstStyle/>
        <a:p>
          <a:endParaRPr lang="fr-FR"/>
        </a:p>
      </dgm:t>
    </dgm:pt>
    <dgm:pt modelId="{BA9BA600-7471-4634-9D4E-011EF29AA227}">
      <dgm:prSet/>
      <dgm:spPr/>
      <dgm:t>
        <a:bodyPr/>
        <a:lstStyle/>
        <a:p>
          <a:r>
            <a:rPr lang="fr-FR" dirty="0">
              <a:latin typeface="ITC Century Std Light"/>
            </a:rPr>
            <a:t>les écritures faisant intervenir des comptes de produits (classe 7) sont enregistrées dans le </a:t>
          </a:r>
          <a:r>
            <a:rPr lang="fr-FR" b="1" dirty="0">
              <a:latin typeface="ITC Century Std Book"/>
            </a:rPr>
            <a:t>journal des ventes</a:t>
          </a:r>
          <a:r>
            <a:rPr lang="fr-FR" dirty="0">
              <a:latin typeface="ITC Century Std Light"/>
            </a:rPr>
            <a:t> </a:t>
          </a:r>
        </a:p>
      </dgm:t>
    </dgm:pt>
    <dgm:pt modelId="{2BB1F8B1-7F20-46F2-82FA-7C9F5F2FD840}" type="parTrans" cxnId="{B5F0D474-BFD1-4024-A77C-215D27F32B56}">
      <dgm:prSet/>
      <dgm:spPr/>
      <dgm:t>
        <a:bodyPr/>
        <a:lstStyle/>
        <a:p>
          <a:endParaRPr lang="fr-FR"/>
        </a:p>
      </dgm:t>
    </dgm:pt>
    <dgm:pt modelId="{B3A9875B-3380-4120-9EFD-3112662A2A87}" type="sibTrans" cxnId="{B5F0D474-BFD1-4024-A77C-215D27F32B56}">
      <dgm:prSet/>
      <dgm:spPr/>
      <dgm:t>
        <a:bodyPr/>
        <a:lstStyle/>
        <a:p>
          <a:endParaRPr lang="fr-FR"/>
        </a:p>
      </dgm:t>
    </dgm:pt>
    <dgm:pt modelId="{890F0597-88BE-4491-AC49-69D51FCC3A46}">
      <dgm:prSet/>
      <dgm:spPr/>
      <dgm:t>
        <a:bodyPr/>
        <a:lstStyle/>
        <a:p>
          <a:r>
            <a:rPr lang="fr-FR" dirty="0">
              <a:latin typeface="ITC Century Std Light"/>
            </a:rPr>
            <a:t>les </a:t>
          </a:r>
          <a:r>
            <a:rPr lang="fr-FR" b="1" dirty="0">
              <a:latin typeface="ITC Century Std Book"/>
            </a:rPr>
            <a:t>achats ou ventes au comptant </a:t>
          </a:r>
          <a:r>
            <a:rPr lang="fr-FR" dirty="0">
              <a:latin typeface="ITC Century Std Light"/>
            </a:rPr>
            <a:t>sont enregistrés en utilisant les comptes 401 (fournisseurs) ou 411 (clients) </a:t>
          </a:r>
        </a:p>
      </dgm:t>
    </dgm:pt>
    <dgm:pt modelId="{39669FE4-4E0A-409F-84D8-86A032452141}" type="parTrans" cxnId="{2031EFB8-298B-4EF5-AD43-369719ADB803}">
      <dgm:prSet/>
      <dgm:spPr/>
      <dgm:t>
        <a:bodyPr/>
        <a:lstStyle/>
        <a:p>
          <a:endParaRPr lang="fr-FR"/>
        </a:p>
      </dgm:t>
    </dgm:pt>
    <dgm:pt modelId="{F08335AF-D352-484C-8F6F-ABEFF83D7EF7}" type="sibTrans" cxnId="{2031EFB8-298B-4EF5-AD43-369719ADB803}">
      <dgm:prSet/>
      <dgm:spPr/>
      <dgm:t>
        <a:bodyPr/>
        <a:lstStyle/>
        <a:p>
          <a:endParaRPr lang="fr-FR"/>
        </a:p>
      </dgm:t>
    </dgm:pt>
    <dgm:pt modelId="{EB560C4A-CE83-4FE5-AA57-0802AE13F4EF}" type="pres">
      <dgm:prSet presAssocID="{060F6C27-24FC-41FC-BEDF-0AB4A4EBDFC8}" presName="diagram" presStyleCnt="0">
        <dgm:presLayoutVars>
          <dgm:chPref val="1"/>
          <dgm:dir/>
          <dgm:animOne val="branch"/>
          <dgm:animLvl val="lvl"/>
          <dgm:resizeHandles/>
        </dgm:presLayoutVars>
      </dgm:prSet>
      <dgm:spPr/>
    </dgm:pt>
    <dgm:pt modelId="{A8B1644C-BC49-4CCF-8B4A-9A37B3C2450B}" type="pres">
      <dgm:prSet presAssocID="{D2E79C47-D8CD-4CBE-BCBD-A56D546B578E}" presName="root" presStyleCnt="0"/>
      <dgm:spPr/>
    </dgm:pt>
    <dgm:pt modelId="{B9704820-1195-4350-8F4C-5AE0D9CAC2CC}" type="pres">
      <dgm:prSet presAssocID="{D2E79C47-D8CD-4CBE-BCBD-A56D546B578E}" presName="rootComposite" presStyleCnt="0"/>
      <dgm:spPr/>
    </dgm:pt>
    <dgm:pt modelId="{4A6698A2-FC59-4EF6-8098-64ED010B6F2F}" type="pres">
      <dgm:prSet presAssocID="{D2E79C47-D8CD-4CBE-BCBD-A56D546B578E}" presName="rootText" presStyleLbl="node1" presStyleIdx="0" presStyleCnt="1" custScaleX="289760"/>
      <dgm:spPr/>
    </dgm:pt>
    <dgm:pt modelId="{BB04886D-62A6-4023-A4BF-3991FE6FE697}" type="pres">
      <dgm:prSet presAssocID="{D2E79C47-D8CD-4CBE-BCBD-A56D546B578E}" presName="rootConnector" presStyleLbl="node1" presStyleIdx="0" presStyleCnt="1"/>
      <dgm:spPr/>
    </dgm:pt>
    <dgm:pt modelId="{5BF3F168-17D0-4392-95EC-4A08BEB61D30}" type="pres">
      <dgm:prSet presAssocID="{D2E79C47-D8CD-4CBE-BCBD-A56D546B578E}" presName="childShape" presStyleCnt="0"/>
      <dgm:spPr/>
    </dgm:pt>
    <dgm:pt modelId="{D774F7F6-BB3F-4AFE-AAEA-3218BF6FD394}" type="pres">
      <dgm:prSet presAssocID="{6227BE5A-EDC4-40D6-8AC8-7D4C9DD9B540}" presName="Name13" presStyleLbl="parChTrans1D2" presStyleIdx="0" presStyleCnt="4"/>
      <dgm:spPr/>
    </dgm:pt>
    <dgm:pt modelId="{4C305F6D-405F-4228-BB38-233F3617BE98}" type="pres">
      <dgm:prSet presAssocID="{5E3A0858-A24A-4362-908B-B065FF163167}" presName="childText" presStyleLbl="bgAcc1" presStyleIdx="0" presStyleCnt="4" custScaleX="645468">
        <dgm:presLayoutVars>
          <dgm:bulletEnabled val="1"/>
        </dgm:presLayoutVars>
      </dgm:prSet>
      <dgm:spPr/>
    </dgm:pt>
    <dgm:pt modelId="{0B659443-FC36-40A3-84CD-46828B143791}" type="pres">
      <dgm:prSet presAssocID="{224726CE-193F-46B9-AC94-D1D3162FC8C5}" presName="Name13" presStyleLbl="parChTrans1D2" presStyleIdx="1" presStyleCnt="4"/>
      <dgm:spPr/>
    </dgm:pt>
    <dgm:pt modelId="{097110E3-5942-4CFC-BEEA-CEA70E7D5D43}" type="pres">
      <dgm:prSet presAssocID="{0AEED07B-6334-405F-99B9-E9BC0D5B2A27}" presName="childText" presStyleLbl="bgAcc1" presStyleIdx="1" presStyleCnt="4" custScaleX="645468">
        <dgm:presLayoutVars>
          <dgm:bulletEnabled val="1"/>
        </dgm:presLayoutVars>
      </dgm:prSet>
      <dgm:spPr/>
    </dgm:pt>
    <dgm:pt modelId="{40A4BA2E-3385-4925-B6B9-9B5E91B5E5D0}" type="pres">
      <dgm:prSet presAssocID="{2BB1F8B1-7F20-46F2-82FA-7C9F5F2FD840}" presName="Name13" presStyleLbl="parChTrans1D2" presStyleIdx="2" presStyleCnt="4"/>
      <dgm:spPr/>
    </dgm:pt>
    <dgm:pt modelId="{ED3A4DE6-1CA9-44D4-B75C-8B9ADCCD6914}" type="pres">
      <dgm:prSet presAssocID="{BA9BA600-7471-4634-9D4E-011EF29AA227}" presName="childText" presStyleLbl="bgAcc1" presStyleIdx="2" presStyleCnt="4" custScaleX="645468">
        <dgm:presLayoutVars>
          <dgm:bulletEnabled val="1"/>
        </dgm:presLayoutVars>
      </dgm:prSet>
      <dgm:spPr/>
    </dgm:pt>
    <dgm:pt modelId="{704729D5-5542-4AE9-96C9-B7934638B5FA}" type="pres">
      <dgm:prSet presAssocID="{39669FE4-4E0A-409F-84D8-86A032452141}" presName="Name13" presStyleLbl="parChTrans1D2" presStyleIdx="3" presStyleCnt="4"/>
      <dgm:spPr/>
    </dgm:pt>
    <dgm:pt modelId="{239E2D19-65D3-4646-8DB8-B8ED71D57463}" type="pres">
      <dgm:prSet presAssocID="{890F0597-88BE-4491-AC49-69D51FCC3A46}" presName="childText" presStyleLbl="bgAcc1" presStyleIdx="3" presStyleCnt="4" custScaleX="645468">
        <dgm:presLayoutVars>
          <dgm:bulletEnabled val="1"/>
        </dgm:presLayoutVars>
      </dgm:prSet>
      <dgm:spPr/>
    </dgm:pt>
  </dgm:ptLst>
  <dgm:cxnLst>
    <dgm:cxn modelId="{A7DBAB05-40C5-440B-987D-D021CC24E2E9}" type="presOf" srcId="{D2E79C47-D8CD-4CBE-BCBD-A56D546B578E}" destId="{4A6698A2-FC59-4EF6-8098-64ED010B6F2F}" srcOrd="0" destOrd="0" presId="urn:microsoft.com/office/officeart/2005/8/layout/hierarchy3"/>
    <dgm:cxn modelId="{65034B16-2B9E-4719-87F3-596DD454EF38}" type="presOf" srcId="{6227BE5A-EDC4-40D6-8AC8-7D4C9DD9B540}" destId="{D774F7F6-BB3F-4AFE-AAEA-3218BF6FD394}" srcOrd="0" destOrd="0" presId="urn:microsoft.com/office/officeart/2005/8/layout/hierarchy3"/>
    <dgm:cxn modelId="{EABABD18-2E2A-437C-855F-74B8879AD6CE}" type="presOf" srcId="{39669FE4-4E0A-409F-84D8-86A032452141}" destId="{704729D5-5542-4AE9-96C9-B7934638B5FA}" srcOrd="0" destOrd="0" presId="urn:microsoft.com/office/officeart/2005/8/layout/hierarchy3"/>
    <dgm:cxn modelId="{F8EBC925-D951-4A2F-8437-7D5386A5C777}" type="presOf" srcId="{060F6C27-24FC-41FC-BEDF-0AB4A4EBDFC8}" destId="{EB560C4A-CE83-4FE5-AA57-0802AE13F4EF}" srcOrd="0" destOrd="0" presId="urn:microsoft.com/office/officeart/2005/8/layout/hierarchy3"/>
    <dgm:cxn modelId="{20A42F3B-7897-4BC1-ADD4-9DED5B0E0137}" type="presOf" srcId="{2BB1F8B1-7F20-46F2-82FA-7C9F5F2FD840}" destId="{40A4BA2E-3385-4925-B6B9-9B5E91B5E5D0}" srcOrd="0" destOrd="0" presId="urn:microsoft.com/office/officeart/2005/8/layout/hierarchy3"/>
    <dgm:cxn modelId="{BDA08165-5CAE-4BA8-93C9-07764B9671FD}" type="presOf" srcId="{5E3A0858-A24A-4362-908B-B065FF163167}" destId="{4C305F6D-405F-4228-BB38-233F3617BE98}" srcOrd="0" destOrd="0" presId="urn:microsoft.com/office/officeart/2005/8/layout/hierarchy3"/>
    <dgm:cxn modelId="{4A4A146C-2734-4F4A-BEF2-5BCB60717D4F}" type="presOf" srcId="{D2E79C47-D8CD-4CBE-BCBD-A56D546B578E}" destId="{BB04886D-62A6-4023-A4BF-3991FE6FE697}" srcOrd="1" destOrd="0" presId="urn:microsoft.com/office/officeart/2005/8/layout/hierarchy3"/>
    <dgm:cxn modelId="{C2C72853-8549-4F1A-A663-84EF9EAD577B}" type="presOf" srcId="{890F0597-88BE-4491-AC49-69D51FCC3A46}" destId="{239E2D19-65D3-4646-8DB8-B8ED71D57463}" srcOrd="0" destOrd="0" presId="urn:microsoft.com/office/officeart/2005/8/layout/hierarchy3"/>
    <dgm:cxn modelId="{B5F0D474-BFD1-4024-A77C-215D27F32B56}" srcId="{D2E79C47-D8CD-4CBE-BCBD-A56D546B578E}" destId="{BA9BA600-7471-4634-9D4E-011EF29AA227}" srcOrd="2" destOrd="0" parTransId="{2BB1F8B1-7F20-46F2-82FA-7C9F5F2FD840}" sibTransId="{B3A9875B-3380-4120-9EFD-3112662A2A87}"/>
    <dgm:cxn modelId="{16D36686-BB6A-452C-BD01-BC1CDBDF7852}" type="presOf" srcId="{224726CE-193F-46B9-AC94-D1D3162FC8C5}" destId="{0B659443-FC36-40A3-84CD-46828B143791}" srcOrd="0" destOrd="0" presId="urn:microsoft.com/office/officeart/2005/8/layout/hierarchy3"/>
    <dgm:cxn modelId="{A2E57B89-CFFC-45BB-A8A7-7D50AAF5FEEC}" srcId="{060F6C27-24FC-41FC-BEDF-0AB4A4EBDFC8}" destId="{D2E79C47-D8CD-4CBE-BCBD-A56D546B578E}" srcOrd="0" destOrd="0" parTransId="{FE3CF224-0D34-4D85-A9BD-BEC5F8E405BE}" sibTransId="{34BD1BBF-BE97-46FF-ADB8-E3316926AACF}"/>
    <dgm:cxn modelId="{2031EFB8-298B-4EF5-AD43-369719ADB803}" srcId="{D2E79C47-D8CD-4CBE-BCBD-A56D546B578E}" destId="{890F0597-88BE-4491-AC49-69D51FCC3A46}" srcOrd="3" destOrd="0" parTransId="{39669FE4-4E0A-409F-84D8-86A032452141}" sibTransId="{F08335AF-D352-484C-8F6F-ABEFF83D7EF7}"/>
    <dgm:cxn modelId="{6E0063CB-3CB6-45F2-A946-3FED76D59052}" type="presOf" srcId="{BA9BA600-7471-4634-9D4E-011EF29AA227}" destId="{ED3A4DE6-1CA9-44D4-B75C-8B9ADCCD6914}" srcOrd="0" destOrd="0" presId="urn:microsoft.com/office/officeart/2005/8/layout/hierarchy3"/>
    <dgm:cxn modelId="{4EFB41DE-CC03-4B36-8DED-91A46A971EF9}" srcId="{D2E79C47-D8CD-4CBE-BCBD-A56D546B578E}" destId="{0AEED07B-6334-405F-99B9-E9BC0D5B2A27}" srcOrd="1" destOrd="0" parTransId="{224726CE-193F-46B9-AC94-D1D3162FC8C5}" sibTransId="{F485400F-57DE-4544-9164-C3D6A666421E}"/>
    <dgm:cxn modelId="{38115EF3-6AE1-40E0-8B83-959A30A67E94}" type="presOf" srcId="{0AEED07B-6334-405F-99B9-E9BC0D5B2A27}" destId="{097110E3-5942-4CFC-BEEA-CEA70E7D5D43}" srcOrd="0" destOrd="0" presId="urn:microsoft.com/office/officeart/2005/8/layout/hierarchy3"/>
    <dgm:cxn modelId="{EFF1AFFF-3193-4D6A-B458-C6FA1801B737}" srcId="{D2E79C47-D8CD-4CBE-BCBD-A56D546B578E}" destId="{5E3A0858-A24A-4362-908B-B065FF163167}" srcOrd="0" destOrd="0" parTransId="{6227BE5A-EDC4-40D6-8AC8-7D4C9DD9B540}" sibTransId="{FDA4FB62-E561-4554-92F8-DCA045078C7D}"/>
    <dgm:cxn modelId="{566411F2-E27F-43C1-9C92-685DCAE13571}" type="presParOf" srcId="{EB560C4A-CE83-4FE5-AA57-0802AE13F4EF}" destId="{A8B1644C-BC49-4CCF-8B4A-9A37B3C2450B}" srcOrd="0" destOrd="0" presId="urn:microsoft.com/office/officeart/2005/8/layout/hierarchy3"/>
    <dgm:cxn modelId="{78B4096C-600E-4DF7-8266-D5260D4705D8}" type="presParOf" srcId="{A8B1644C-BC49-4CCF-8B4A-9A37B3C2450B}" destId="{B9704820-1195-4350-8F4C-5AE0D9CAC2CC}" srcOrd="0" destOrd="0" presId="urn:microsoft.com/office/officeart/2005/8/layout/hierarchy3"/>
    <dgm:cxn modelId="{0B60B804-F058-4422-9BC8-65448AD2AF3A}" type="presParOf" srcId="{B9704820-1195-4350-8F4C-5AE0D9CAC2CC}" destId="{4A6698A2-FC59-4EF6-8098-64ED010B6F2F}" srcOrd="0" destOrd="0" presId="urn:microsoft.com/office/officeart/2005/8/layout/hierarchy3"/>
    <dgm:cxn modelId="{0DD5BA2D-E430-40DB-9E07-6E1BF5B72FC2}" type="presParOf" srcId="{B9704820-1195-4350-8F4C-5AE0D9CAC2CC}" destId="{BB04886D-62A6-4023-A4BF-3991FE6FE697}" srcOrd="1" destOrd="0" presId="urn:microsoft.com/office/officeart/2005/8/layout/hierarchy3"/>
    <dgm:cxn modelId="{969C8D11-C415-4A12-BE1D-F75BDF0A4FD0}" type="presParOf" srcId="{A8B1644C-BC49-4CCF-8B4A-9A37B3C2450B}" destId="{5BF3F168-17D0-4392-95EC-4A08BEB61D30}" srcOrd="1" destOrd="0" presId="urn:microsoft.com/office/officeart/2005/8/layout/hierarchy3"/>
    <dgm:cxn modelId="{BDC0AF17-62AD-4AE0-A1CB-CA8817F51705}" type="presParOf" srcId="{5BF3F168-17D0-4392-95EC-4A08BEB61D30}" destId="{D774F7F6-BB3F-4AFE-AAEA-3218BF6FD394}" srcOrd="0" destOrd="0" presId="urn:microsoft.com/office/officeart/2005/8/layout/hierarchy3"/>
    <dgm:cxn modelId="{A4EFD4EC-F4EA-43CF-A004-C960320293B7}" type="presParOf" srcId="{5BF3F168-17D0-4392-95EC-4A08BEB61D30}" destId="{4C305F6D-405F-4228-BB38-233F3617BE98}" srcOrd="1" destOrd="0" presId="urn:microsoft.com/office/officeart/2005/8/layout/hierarchy3"/>
    <dgm:cxn modelId="{52307AD5-FCC0-4C2E-A4DE-2ECCDA50FD6F}" type="presParOf" srcId="{5BF3F168-17D0-4392-95EC-4A08BEB61D30}" destId="{0B659443-FC36-40A3-84CD-46828B143791}" srcOrd="2" destOrd="0" presId="urn:microsoft.com/office/officeart/2005/8/layout/hierarchy3"/>
    <dgm:cxn modelId="{3716A1E2-1980-485B-9DED-8C34B7AAC599}" type="presParOf" srcId="{5BF3F168-17D0-4392-95EC-4A08BEB61D30}" destId="{097110E3-5942-4CFC-BEEA-CEA70E7D5D43}" srcOrd="3" destOrd="0" presId="urn:microsoft.com/office/officeart/2005/8/layout/hierarchy3"/>
    <dgm:cxn modelId="{2BE2F2E4-51A9-43BE-934A-4B92490C9F44}" type="presParOf" srcId="{5BF3F168-17D0-4392-95EC-4A08BEB61D30}" destId="{40A4BA2E-3385-4925-B6B9-9B5E91B5E5D0}" srcOrd="4" destOrd="0" presId="urn:microsoft.com/office/officeart/2005/8/layout/hierarchy3"/>
    <dgm:cxn modelId="{E4197F1A-80C9-4315-875C-2CB8B75ED15F}" type="presParOf" srcId="{5BF3F168-17D0-4392-95EC-4A08BEB61D30}" destId="{ED3A4DE6-1CA9-44D4-B75C-8B9ADCCD6914}" srcOrd="5" destOrd="0" presId="urn:microsoft.com/office/officeart/2005/8/layout/hierarchy3"/>
    <dgm:cxn modelId="{C32FA6B2-1744-42ED-8839-B60F9C1EFE03}" type="presParOf" srcId="{5BF3F168-17D0-4392-95EC-4A08BEB61D30}" destId="{704729D5-5542-4AE9-96C9-B7934638B5FA}" srcOrd="6" destOrd="0" presId="urn:microsoft.com/office/officeart/2005/8/layout/hierarchy3"/>
    <dgm:cxn modelId="{C6E8FC57-E270-466C-A566-26F7B8E695E5}" type="presParOf" srcId="{5BF3F168-17D0-4392-95EC-4A08BEB61D30}" destId="{239E2D19-65D3-4646-8DB8-B8ED71D57463}"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DB674-2334-4DED-A572-1DFCB6BD31FC}">
      <dsp:nvSpPr>
        <dsp:cNvPr id="0" name=""/>
        <dsp:cNvSpPr/>
      </dsp:nvSpPr>
      <dsp:spPr>
        <a:xfrm>
          <a:off x="7455" y="1693332"/>
          <a:ext cx="2143956" cy="12107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Arial" panose="020B0604020202020204" pitchFamily="34" charset="0"/>
              <a:cs typeface="Arial" panose="020B0604020202020204" pitchFamily="34" charset="0"/>
            </a:rPr>
            <a:t>Les activités de l’entreprise sont classées par nature </a:t>
          </a:r>
        </a:p>
      </dsp:txBody>
      <dsp:txXfrm>
        <a:off x="42916" y="1728793"/>
        <a:ext cx="2073034" cy="1139812"/>
      </dsp:txXfrm>
    </dsp:sp>
    <dsp:sp modelId="{E51C8EEC-C0CA-43AC-ACE0-F888B1C7087A}">
      <dsp:nvSpPr>
        <dsp:cNvPr id="0" name=""/>
        <dsp:cNvSpPr/>
      </dsp:nvSpPr>
      <dsp:spPr>
        <a:xfrm rot="18119068">
          <a:off x="1770688" y="1591091"/>
          <a:ext cx="1619028" cy="41970"/>
        </a:xfrm>
        <a:custGeom>
          <a:avLst/>
          <a:gdLst/>
          <a:ahLst/>
          <a:cxnLst/>
          <a:rect l="0" t="0" r="0" b="0"/>
          <a:pathLst>
            <a:path>
              <a:moveTo>
                <a:pt x="0" y="20985"/>
              </a:moveTo>
              <a:lnTo>
                <a:pt x="1619028" y="209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solidFill>
              <a:schemeClr val="bg1"/>
            </a:solidFill>
          </a:endParaRPr>
        </a:p>
      </dsp:txBody>
      <dsp:txXfrm>
        <a:off x="2539727" y="1571600"/>
        <a:ext cx="80951" cy="80951"/>
      </dsp:txXfrm>
    </dsp:sp>
    <dsp:sp modelId="{1204EE96-F4FC-496F-AA53-9FA60682A087}">
      <dsp:nvSpPr>
        <dsp:cNvPr id="0" name=""/>
        <dsp:cNvSpPr/>
      </dsp:nvSpPr>
      <dsp:spPr>
        <a:xfrm>
          <a:off x="3008994" y="389464"/>
          <a:ext cx="8049483" cy="107197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1"/>
              </a:solidFill>
              <a:latin typeface="Arial" panose="020B0604020202020204" pitchFamily="34" charset="0"/>
              <a:cs typeface="Arial" panose="020B0604020202020204" pitchFamily="34" charset="0"/>
            </a:rPr>
            <a:t>les </a:t>
          </a:r>
          <a:r>
            <a:rPr lang="fr-FR" sz="2000" b="1" kern="1200" dirty="0">
              <a:solidFill>
                <a:schemeClr val="bg1"/>
              </a:solidFill>
              <a:latin typeface="Arial" panose="020B0604020202020204" pitchFamily="34" charset="0"/>
              <a:cs typeface="Arial" panose="020B0604020202020204" pitchFamily="34" charset="0"/>
            </a:rPr>
            <a:t>activités d’exploitation </a:t>
          </a:r>
          <a:r>
            <a:rPr lang="fr-FR" sz="2000" kern="1200" dirty="0">
              <a:solidFill>
                <a:schemeClr val="bg1"/>
              </a:solidFill>
              <a:latin typeface="Arial" panose="020B0604020202020204" pitchFamily="34" charset="0"/>
              <a:cs typeface="Arial" panose="020B0604020202020204" pitchFamily="34" charset="0"/>
            </a:rPr>
            <a:t>liées à l’exploitation courante et normale de l’entreprise (achats et ventes de produits, matières, marchandises, salaires, assurances, loyers et taxes diverses, etc.) ; </a:t>
          </a:r>
        </a:p>
      </dsp:txBody>
      <dsp:txXfrm>
        <a:off x="3040391" y="420861"/>
        <a:ext cx="7986689" cy="1009184"/>
      </dsp:txXfrm>
    </dsp:sp>
    <dsp:sp modelId="{212B9B9D-FA85-4C3B-95FB-010ECE257D93}">
      <dsp:nvSpPr>
        <dsp:cNvPr id="0" name=""/>
        <dsp:cNvSpPr/>
      </dsp:nvSpPr>
      <dsp:spPr>
        <a:xfrm rot="21041854">
          <a:off x="2145697" y="2207478"/>
          <a:ext cx="869010" cy="41970"/>
        </a:xfrm>
        <a:custGeom>
          <a:avLst/>
          <a:gdLst/>
          <a:ahLst/>
          <a:cxnLst/>
          <a:rect l="0" t="0" r="0" b="0"/>
          <a:pathLst>
            <a:path>
              <a:moveTo>
                <a:pt x="0" y="20985"/>
              </a:moveTo>
              <a:lnTo>
                <a:pt x="869010" y="209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solidFill>
              <a:schemeClr val="bg1"/>
            </a:solidFill>
          </a:endParaRPr>
        </a:p>
      </dsp:txBody>
      <dsp:txXfrm>
        <a:off x="2558477" y="2206738"/>
        <a:ext cx="43450" cy="43450"/>
      </dsp:txXfrm>
    </dsp:sp>
    <dsp:sp modelId="{AB4742E9-48F8-4462-A76A-D24B02187CDF}">
      <dsp:nvSpPr>
        <dsp:cNvPr id="0" name=""/>
        <dsp:cNvSpPr/>
      </dsp:nvSpPr>
      <dsp:spPr>
        <a:xfrm>
          <a:off x="3008994" y="1622238"/>
          <a:ext cx="8049483" cy="107197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1"/>
              </a:solidFill>
              <a:latin typeface="Arial" panose="020B0604020202020204" pitchFamily="34" charset="0"/>
              <a:cs typeface="Arial" panose="020B0604020202020204" pitchFamily="34" charset="0"/>
            </a:rPr>
            <a:t>les </a:t>
          </a:r>
          <a:r>
            <a:rPr lang="fr-FR" sz="2000" b="1" kern="1200" dirty="0">
              <a:solidFill>
                <a:schemeClr val="bg1"/>
              </a:solidFill>
              <a:latin typeface="Arial" panose="020B0604020202020204" pitchFamily="34" charset="0"/>
              <a:cs typeface="Arial" panose="020B0604020202020204" pitchFamily="34" charset="0"/>
            </a:rPr>
            <a:t>activités financières </a:t>
          </a:r>
          <a:r>
            <a:rPr lang="fr-FR" sz="2000" kern="1200" dirty="0">
              <a:solidFill>
                <a:schemeClr val="bg1"/>
              </a:solidFill>
              <a:latin typeface="Arial" panose="020B0604020202020204" pitchFamily="34" charset="0"/>
              <a:cs typeface="Arial" panose="020B0604020202020204" pitchFamily="34" charset="0"/>
            </a:rPr>
            <a:t>concernant les activités qui permettent à l’entreprise de se financer (intérêts perçus ou versés, escomptes accordés ou obtenus, pertes ou gains de change, etc.) ; </a:t>
          </a:r>
        </a:p>
      </dsp:txBody>
      <dsp:txXfrm>
        <a:off x="3040391" y="1653635"/>
        <a:ext cx="7986689" cy="1009184"/>
      </dsp:txXfrm>
    </dsp:sp>
    <dsp:sp modelId="{3D2F46B9-1C25-4F57-8B52-8018E9B05CBF}">
      <dsp:nvSpPr>
        <dsp:cNvPr id="0" name=""/>
        <dsp:cNvSpPr/>
      </dsp:nvSpPr>
      <dsp:spPr>
        <a:xfrm rot="3310531">
          <a:off x="1829339" y="2894102"/>
          <a:ext cx="1501726" cy="41970"/>
        </a:xfrm>
        <a:custGeom>
          <a:avLst/>
          <a:gdLst/>
          <a:ahLst/>
          <a:cxnLst/>
          <a:rect l="0" t="0" r="0" b="0"/>
          <a:pathLst>
            <a:path>
              <a:moveTo>
                <a:pt x="0" y="20985"/>
              </a:moveTo>
              <a:lnTo>
                <a:pt x="1501726" y="209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solidFill>
              <a:schemeClr val="bg1"/>
            </a:solidFill>
          </a:endParaRPr>
        </a:p>
      </dsp:txBody>
      <dsp:txXfrm>
        <a:off x="2542659" y="2877544"/>
        <a:ext cx="75086" cy="75086"/>
      </dsp:txXfrm>
    </dsp:sp>
    <dsp:sp modelId="{F6F0578C-1493-4D03-9A47-37D43E42D3A6}">
      <dsp:nvSpPr>
        <dsp:cNvPr id="0" name=""/>
        <dsp:cNvSpPr/>
      </dsp:nvSpPr>
      <dsp:spPr>
        <a:xfrm>
          <a:off x="3008994" y="2855013"/>
          <a:ext cx="8049483" cy="13529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1"/>
              </a:solidFill>
              <a:latin typeface="Arial" panose="020B0604020202020204" pitchFamily="34" charset="0"/>
              <a:cs typeface="Arial" panose="020B0604020202020204" pitchFamily="34" charset="0"/>
            </a:rPr>
            <a:t>les </a:t>
          </a:r>
          <a:r>
            <a:rPr lang="fr-FR" sz="2000" b="1" kern="1200" dirty="0">
              <a:solidFill>
                <a:schemeClr val="bg1"/>
              </a:solidFill>
              <a:latin typeface="Arial" panose="020B0604020202020204" pitchFamily="34" charset="0"/>
              <a:cs typeface="Arial" panose="020B0604020202020204" pitchFamily="34" charset="0"/>
            </a:rPr>
            <a:t>activités exceptionnelles </a:t>
          </a:r>
          <a:r>
            <a:rPr lang="fr-FR" sz="2000" kern="1200" dirty="0">
              <a:solidFill>
                <a:schemeClr val="bg1"/>
              </a:solidFill>
              <a:latin typeface="Arial" panose="020B0604020202020204" pitchFamily="34" charset="0"/>
              <a:cs typeface="Arial" panose="020B0604020202020204" pitchFamily="34" charset="0"/>
            </a:rPr>
            <a:t>n’ont pas pour objectif la réalisation des finalités de l’entreprise, ce sont des activités annexes ou accessoires qui doivent, normalement, le demeurer (pertes ou gains sur cessions d’immobilisation, dons, amendes, pénalités payées ou perçues, etc.). </a:t>
          </a:r>
        </a:p>
      </dsp:txBody>
      <dsp:txXfrm>
        <a:off x="3048620" y="2894639"/>
        <a:ext cx="7970231" cy="1273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A7038-8A4C-4242-B4ED-5A1E1CFC76A3}">
      <dsp:nvSpPr>
        <dsp:cNvPr id="0" name=""/>
        <dsp:cNvSpPr/>
      </dsp:nvSpPr>
      <dsp:spPr>
        <a:xfrm>
          <a:off x="321729" y="669"/>
          <a:ext cx="6605757" cy="9230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ITC Century Std Light"/>
            </a:rPr>
            <a:t>Le </a:t>
          </a:r>
          <a:r>
            <a:rPr lang="fr-FR" sz="2500" b="1" kern="1200" dirty="0">
              <a:latin typeface="ITC Century Std Book"/>
            </a:rPr>
            <a:t>passif </a:t>
          </a:r>
          <a:r>
            <a:rPr lang="fr-FR" sz="2500" kern="1200" dirty="0">
              <a:latin typeface="ITC Century Std Light"/>
            </a:rPr>
            <a:t>récapitule les moyens de financements dont l’entreprise a bénéficié (ressources). </a:t>
          </a:r>
          <a:endParaRPr lang="fr-FR" sz="2500" kern="1200" dirty="0"/>
        </a:p>
      </dsp:txBody>
      <dsp:txXfrm>
        <a:off x="348764" y="27704"/>
        <a:ext cx="6551687" cy="868960"/>
      </dsp:txXfrm>
    </dsp:sp>
    <dsp:sp modelId="{15CCFBFA-A579-4963-A105-3E9E61115EED}">
      <dsp:nvSpPr>
        <dsp:cNvPr id="0" name=""/>
        <dsp:cNvSpPr/>
      </dsp:nvSpPr>
      <dsp:spPr>
        <a:xfrm>
          <a:off x="982305" y="923700"/>
          <a:ext cx="660575" cy="692272"/>
        </a:xfrm>
        <a:custGeom>
          <a:avLst/>
          <a:gdLst/>
          <a:ahLst/>
          <a:cxnLst/>
          <a:rect l="0" t="0" r="0" b="0"/>
          <a:pathLst>
            <a:path>
              <a:moveTo>
                <a:pt x="0" y="0"/>
              </a:moveTo>
              <a:lnTo>
                <a:pt x="0" y="692272"/>
              </a:lnTo>
              <a:lnTo>
                <a:pt x="660575" y="6922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1EAAE-0455-4A55-93D2-122E036F655A}">
      <dsp:nvSpPr>
        <dsp:cNvPr id="0" name=""/>
        <dsp:cNvSpPr/>
      </dsp:nvSpPr>
      <dsp:spPr>
        <a:xfrm>
          <a:off x="1642880" y="1154457"/>
          <a:ext cx="8212324" cy="9230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ITC Century Std Light"/>
            </a:rPr>
            <a:t>Les </a:t>
          </a:r>
          <a:r>
            <a:rPr lang="fr-FR" sz="2400" b="1" kern="1200" dirty="0">
              <a:latin typeface="ITC Century Std Light"/>
            </a:rPr>
            <a:t>apports </a:t>
          </a:r>
          <a:r>
            <a:rPr lang="fr-FR" sz="2400" kern="1200" dirty="0">
              <a:latin typeface="ITC Century Std Light"/>
            </a:rPr>
            <a:t>des actionnaires, des associés ou du propriétaire en capital (classe 1). </a:t>
          </a:r>
        </a:p>
      </dsp:txBody>
      <dsp:txXfrm>
        <a:off x="1669915" y="1181492"/>
        <a:ext cx="8158254" cy="868960"/>
      </dsp:txXfrm>
    </dsp:sp>
    <dsp:sp modelId="{DEAA14D7-7856-4CA0-9F9E-4BAB78D9C0B9}">
      <dsp:nvSpPr>
        <dsp:cNvPr id="0" name=""/>
        <dsp:cNvSpPr/>
      </dsp:nvSpPr>
      <dsp:spPr>
        <a:xfrm>
          <a:off x="982305" y="923700"/>
          <a:ext cx="660575" cy="1846060"/>
        </a:xfrm>
        <a:custGeom>
          <a:avLst/>
          <a:gdLst/>
          <a:ahLst/>
          <a:cxnLst/>
          <a:rect l="0" t="0" r="0" b="0"/>
          <a:pathLst>
            <a:path>
              <a:moveTo>
                <a:pt x="0" y="0"/>
              </a:moveTo>
              <a:lnTo>
                <a:pt x="0" y="1846060"/>
              </a:lnTo>
              <a:lnTo>
                <a:pt x="660575" y="184606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E8BFC-229D-4DA5-BC8A-05E3345676D6}">
      <dsp:nvSpPr>
        <dsp:cNvPr id="0" name=""/>
        <dsp:cNvSpPr/>
      </dsp:nvSpPr>
      <dsp:spPr>
        <a:xfrm>
          <a:off x="1642880" y="2308245"/>
          <a:ext cx="8212324" cy="9230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ITC Century Std Light"/>
            </a:rPr>
            <a:t>Les </a:t>
          </a:r>
          <a:r>
            <a:rPr lang="fr-FR" sz="2400" b="1" kern="1200" dirty="0">
              <a:latin typeface="ITC Century Std Light"/>
            </a:rPr>
            <a:t>emprunts</a:t>
          </a:r>
          <a:r>
            <a:rPr lang="fr-FR" sz="2400" kern="1200" dirty="0">
              <a:latin typeface="ITC Century Std Light"/>
            </a:rPr>
            <a:t> ou dettes assimilés remboursables à long terme (classe 1). </a:t>
          </a:r>
        </a:p>
      </dsp:txBody>
      <dsp:txXfrm>
        <a:off x="1669915" y="2335280"/>
        <a:ext cx="8158254" cy="868960"/>
      </dsp:txXfrm>
    </dsp:sp>
    <dsp:sp modelId="{10F23412-C3B8-4A17-8036-A282EAB6EB92}">
      <dsp:nvSpPr>
        <dsp:cNvPr id="0" name=""/>
        <dsp:cNvSpPr/>
      </dsp:nvSpPr>
      <dsp:spPr>
        <a:xfrm>
          <a:off x="982305" y="923700"/>
          <a:ext cx="660575" cy="2999847"/>
        </a:xfrm>
        <a:custGeom>
          <a:avLst/>
          <a:gdLst/>
          <a:ahLst/>
          <a:cxnLst/>
          <a:rect l="0" t="0" r="0" b="0"/>
          <a:pathLst>
            <a:path>
              <a:moveTo>
                <a:pt x="0" y="0"/>
              </a:moveTo>
              <a:lnTo>
                <a:pt x="0" y="2999847"/>
              </a:lnTo>
              <a:lnTo>
                <a:pt x="660575" y="29998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74F7D-C60A-411C-894A-DBFDF7B4E8E3}">
      <dsp:nvSpPr>
        <dsp:cNvPr id="0" name=""/>
        <dsp:cNvSpPr/>
      </dsp:nvSpPr>
      <dsp:spPr>
        <a:xfrm>
          <a:off x="1642880" y="3462032"/>
          <a:ext cx="8212324" cy="9230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ITC Century Std Light"/>
            </a:rPr>
            <a:t>Les </a:t>
          </a:r>
          <a:r>
            <a:rPr lang="fr-FR" sz="2400" b="1" kern="1200" dirty="0">
              <a:latin typeface="ITC Century Std Light"/>
            </a:rPr>
            <a:t>dettes à court terme </a:t>
          </a:r>
          <a:r>
            <a:rPr lang="fr-FR" sz="2400" kern="1200" dirty="0">
              <a:latin typeface="ITC Century Std Light"/>
            </a:rPr>
            <a:t>: fournisseurs, État, salariés, organismes sociaux… (classe 4). </a:t>
          </a:r>
        </a:p>
      </dsp:txBody>
      <dsp:txXfrm>
        <a:off x="1669915" y="3489067"/>
        <a:ext cx="8158254" cy="868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98D18-F983-43D2-A848-E32A31009994}">
      <dsp:nvSpPr>
        <dsp:cNvPr id="0" name=""/>
        <dsp:cNvSpPr/>
      </dsp:nvSpPr>
      <dsp:spPr>
        <a:xfrm>
          <a:off x="47747" y="94256"/>
          <a:ext cx="6762459" cy="9522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Arial" panose="020B0604020202020204" pitchFamily="34" charset="0"/>
              <a:cs typeface="Arial" panose="020B0604020202020204" pitchFamily="34" charset="0"/>
            </a:rPr>
            <a:t>L’</a:t>
          </a:r>
          <a:r>
            <a:rPr lang="fr-FR" sz="2400" b="1" kern="1200" dirty="0">
              <a:latin typeface="Arial" panose="020B0604020202020204" pitchFamily="34" charset="0"/>
              <a:cs typeface="Arial" panose="020B0604020202020204" pitchFamily="34" charset="0"/>
            </a:rPr>
            <a:t>actif </a:t>
          </a:r>
          <a:r>
            <a:rPr lang="fr-FR" sz="2400" kern="1200" dirty="0">
              <a:latin typeface="Arial" panose="020B0604020202020204" pitchFamily="34" charset="0"/>
              <a:cs typeface="Arial" panose="020B0604020202020204" pitchFamily="34" charset="0"/>
            </a:rPr>
            <a:t>récapitule les utilisations qui ont été faites des moyens de financement (emplois). </a:t>
          </a:r>
        </a:p>
      </dsp:txBody>
      <dsp:txXfrm>
        <a:off x="75637" y="122146"/>
        <a:ext cx="6706679" cy="896461"/>
      </dsp:txXfrm>
    </dsp:sp>
    <dsp:sp modelId="{D2D57C3A-EEDA-41FE-AB96-1F500FD721C4}">
      <dsp:nvSpPr>
        <dsp:cNvPr id="0" name=""/>
        <dsp:cNvSpPr/>
      </dsp:nvSpPr>
      <dsp:spPr>
        <a:xfrm>
          <a:off x="723993" y="1046497"/>
          <a:ext cx="638560" cy="992231"/>
        </a:xfrm>
        <a:custGeom>
          <a:avLst/>
          <a:gdLst/>
          <a:ahLst/>
          <a:cxnLst/>
          <a:rect l="0" t="0" r="0" b="0"/>
          <a:pathLst>
            <a:path>
              <a:moveTo>
                <a:pt x="0" y="0"/>
              </a:moveTo>
              <a:lnTo>
                <a:pt x="0" y="992231"/>
              </a:lnTo>
              <a:lnTo>
                <a:pt x="638560" y="9922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59809B-1EBA-4A3B-ACEA-4F7BC1304188}">
      <dsp:nvSpPr>
        <dsp:cNvPr id="0" name=""/>
        <dsp:cNvSpPr/>
      </dsp:nvSpPr>
      <dsp:spPr>
        <a:xfrm>
          <a:off x="1362553" y="1219686"/>
          <a:ext cx="9655852" cy="163808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977900">
            <a:lnSpc>
              <a:spcPct val="90000"/>
            </a:lnSpc>
            <a:spcBef>
              <a:spcPct val="0"/>
            </a:spcBef>
            <a:spcAft>
              <a:spcPct val="35000"/>
            </a:spcAft>
            <a:buNone/>
          </a:pPr>
          <a:r>
            <a:rPr lang="fr-FR" sz="2200" b="1" kern="1200" dirty="0">
              <a:latin typeface="Arial" panose="020B0604020202020204" pitchFamily="34" charset="0"/>
              <a:cs typeface="Arial" panose="020B0604020202020204" pitchFamily="34" charset="0"/>
            </a:rPr>
            <a:t>Les investissements durables en immobilisations </a:t>
          </a:r>
          <a:r>
            <a:rPr lang="fr-FR" sz="2200" kern="1200" dirty="0">
              <a:latin typeface="Arial" panose="020B0604020202020204" pitchFamily="34" charset="0"/>
              <a:cs typeface="Arial" panose="020B0604020202020204" pitchFamily="34" charset="0"/>
            </a:rPr>
            <a:t>(classe 2)</a:t>
          </a:r>
        </a:p>
        <a:p>
          <a:pPr marL="171450" lvl="1" indent="-171450" algn="l" defTabSz="800100">
            <a:lnSpc>
              <a:spcPct val="90000"/>
            </a:lnSpc>
            <a:spcBef>
              <a:spcPct val="0"/>
            </a:spcBef>
            <a:spcAft>
              <a:spcPct val="15000"/>
            </a:spcAft>
            <a:buChar char="•"/>
          </a:pPr>
          <a:r>
            <a:rPr lang="fr-FR" sz="1800" b="1" kern="1200" dirty="0">
              <a:latin typeface="Arial" panose="020B0604020202020204" pitchFamily="34" charset="0"/>
              <a:cs typeface="Arial" panose="020B0604020202020204" pitchFamily="34" charset="0"/>
            </a:rPr>
            <a:t>incorporelles </a:t>
          </a:r>
          <a:r>
            <a:rPr lang="fr-FR" sz="1800" kern="1200" dirty="0">
              <a:latin typeface="Arial" panose="020B0604020202020204" pitchFamily="34" charset="0"/>
              <a:cs typeface="Arial" panose="020B0604020202020204" pitchFamily="34" charset="0"/>
            </a:rPr>
            <a:t>: brevets, licences, fonds de commerce</a:t>
          </a:r>
        </a:p>
        <a:p>
          <a:pPr marL="171450" lvl="1" indent="-171450" algn="l" defTabSz="800100">
            <a:lnSpc>
              <a:spcPct val="90000"/>
            </a:lnSpc>
            <a:spcBef>
              <a:spcPct val="0"/>
            </a:spcBef>
            <a:spcAft>
              <a:spcPct val="15000"/>
            </a:spcAft>
            <a:buChar char="•"/>
          </a:pPr>
          <a:r>
            <a:rPr lang="fr-FR" sz="1800" b="1" kern="1200" dirty="0">
              <a:latin typeface="Arial" panose="020B0604020202020204" pitchFamily="34" charset="0"/>
              <a:cs typeface="Arial" panose="020B0604020202020204" pitchFamily="34" charset="0"/>
            </a:rPr>
            <a:t>corporelles </a:t>
          </a:r>
          <a:r>
            <a:rPr lang="fr-FR" sz="1800" kern="1200" dirty="0">
              <a:latin typeface="Arial" panose="020B0604020202020204" pitchFamily="34" charset="0"/>
              <a:cs typeface="Arial" panose="020B0604020202020204" pitchFamily="34" charset="0"/>
            </a:rPr>
            <a:t>: terrains, constructions, matériels, mobiliers, matériels de bureau, moyens de transport, etc. </a:t>
          </a:r>
        </a:p>
        <a:p>
          <a:pPr marL="171450" lvl="1" indent="-171450" algn="l" defTabSz="800100">
            <a:lnSpc>
              <a:spcPct val="90000"/>
            </a:lnSpc>
            <a:spcBef>
              <a:spcPct val="0"/>
            </a:spcBef>
            <a:spcAft>
              <a:spcPct val="15000"/>
            </a:spcAft>
            <a:buChar char="•"/>
          </a:pPr>
          <a:r>
            <a:rPr lang="fr-FR" sz="1800" b="1" kern="1200" dirty="0">
              <a:latin typeface="Arial" panose="020B0604020202020204" pitchFamily="34" charset="0"/>
              <a:cs typeface="Arial" panose="020B0604020202020204" pitchFamily="34" charset="0"/>
            </a:rPr>
            <a:t>financières </a:t>
          </a:r>
          <a:r>
            <a:rPr lang="fr-FR" sz="1800" kern="1200" dirty="0">
              <a:latin typeface="Arial" panose="020B0604020202020204" pitchFamily="34" charset="0"/>
              <a:cs typeface="Arial" panose="020B0604020202020204" pitchFamily="34" charset="0"/>
            </a:rPr>
            <a:t>: participations dans les filiales ou actions possédées sur d’autres sociétés </a:t>
          </a:r>
        </a:p>
      </dsp:txBody>
      <dsp:txXfrm>
        <a:off x="1410531" y="1267664"/>
        <a:ext cx="9559896" cy="1542130"/>
      </dsp:txXfrm>
    </dsp:sp>
    <dsp:sp modelId="{9DFA2389-F167-48EF-9367-678F6B3F1987}">
      <dsp:nvSpPr>
        <dsp:cNvPr id="0" name=""/>
        <dsp:cNvSpPr/>
      </dsp:nvSpPr>
      <dsp:spPr>
        <a:xfrm>
          <a:off x="723993" y="1046497"/>
          <a:ext cx="638560" cy="2862720"/>
        </a:xfrm>
        <a:custGeom>
          <a:avLst/>
          <a:gdLst/>
          <a:ahLst/>
          <a:cxnLst/>
          <a:rect l="0" t="0" r="0" b="0"/>
          <a:pathLst>
            <a:path>
              <a:moveTo>
                <a:pt x="0" y="0"/>
              </a:moveTo>
              <a:lnTo>
                <a:pt x="0" y="2862720"/>
              </a:lnTo>
              <a:lnTo>
                <a:pt x="638560" y="2862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18D350-A468-4FBB-8013-231D940DCF08}">
      <dsp:nvSpPr>
        <dsp:cNvPr id="0" name=""/>
        <dsp:cNvSpPr/>
      </dsp:nvSpPr>
      <dsp:spPr>
        <a:xfrm>
          <a:off x="1362553" y="3077105"/>
          <a:ext cx="9684852" cy="166422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977900">
            <a:lnSpc>
              <a:spcPct val="90000"/>
            </a:lnSpc>
            <a:spcBef>
              <a:spcPct val="0"/>
            </a:spcBef>
            <a:spcAft>
              <a:spcPct val="35000"/>
            </a:spcAft>
            <a:buNone/>
          </a:pPr>
          <a:r>
            <a:rPr lang="fr-FR" sz="2200" b="1" kern="1200" dirty="0">
              <a:latin typeface="Arial" panose="020B0604020202020204" pitchFamily="34" charset="0"/>
              <a:cs typeface="Arial" panose="020B0604020202020204" pitchFamily="34" charset="0"/>
            </a:rPr>
            <a:t>Les utilisations à plus court terme des moyens de financement (actif circulant) </a:t>
          </a:r>
          <a:r>
            <a:rPr lang="fr-FR" sz="2200" kern="1200" dirty="0">
              <a:latin typeface="Arial" panose="020B0604020202020204" pitchFamily="34" charset="0"/>
              <a:cs typeface="Arial" panose="020B0604020202020204" pitchFamily="34" charset="0"/>
            </a:rPr>
            <a:t>: </a:t>
          </a:r>
        </a:p>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les stocks de matières, marchandises, en-cours de production, produits finis (classe 3) </a:t>
          </a:r>
        </a:p>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les créances : clients, avances aux salariés, acomptes aux fournisseurs, etc. (classe 4)</a:t>
          </a:r>
        </a:p>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les disponibilités non utilisées qui sont en banque, en caisse ou aux CCP (classe 5)</a:t>
          </a:r>
        </a:p>
      </dsp:txBody>
      <dsp:txXfrm>
        <a:off x="1411296" y="3125848"/>
        <a:ext cx="9587366" cy="1566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34835-BAB5-444D-9CC1-0B7D3CA86A7A}">
      <dsp:nvSpPr>
        <dsp:cNvPr id="0" name=""/>
        <dsp:cNvSpPr/>
      </dsp:nvSpPr>
      <dsp:spPr>
        <a:xfrm>
          <a:off x="1714859" y="2540000"/>
          <a:ext cx="621737" cy="1088796"/>
        </a:xfrm>
        <a:custGeom>
          <a:avLst/>
          <a:gdLst/>
          <a:ahLst/>
          <a:cxnLst/>
          <a:rect l="0" t="0" r="0" b="0"/>
          <a:pathLst>
            <a:path>
              <a:moveTo>
                <a:pt x="0" y="0"/>
              </a:moveTo>
              <a:lnTo>
                <a:pt x="314153" y="0"/>
              </a:lnTo>
              <a:lnTo>
                <a:pt x="314153" y="1088796"/>
              </a:lnTo>
              <a:lnTo>
                <a:pt x="621737" y="10887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7FBCC-1F2A-49B1-AB90-96E79204ACED}">
      <dsp:nvSpPr>
        <dsp:cNvPr id="0" name=""/>
        <dsp:cNvSpPr/>
      </dsp:nvSpPr>
      <dsp:spPr>
        <a:xfrm>
          <a:off x="1714859" y="2494280"/>
          <a:ext cx="598404" cy="91440"/>
        </a:xfrm>
        <a:custGeom>
          <a:avLst/>
          <a:gdLst/>
          <a:ahLst/>
          <a:cxnLst/>
          <a:rect l="0" t="0" r="0" b="0"/>
          <a:pathLst>
            <a:path>
              <a:moveTo>
                <a:pt x="0" y="45720"/>
              </a:moveTo>
              <a:lnTo>
                <a:pt x="290820" y="45720"/>
              </a:lnTo>
              <a:lnTo>
                <a:pt x="290820" y="89381"/>
              </a:lnTo>
              <a:lnTo>
                <a:pt x="598404" y="8938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3F024-C9C7-4923-B16A-EB4BB59A1314}">
      <dsp:nvSpPr>
        <dsp:cNvPr id="0" name=""/>
        <dsp:cNvSpPr/>
      </dsp:nvSpPr>
      <dsp:spPr>
        <a:xfrm>
          <a:off x="1714859" y="1875273"/>
          <a:ext cx="621737" cy="664726"/>
        </a:xfrm>
        <a:custGeom>
          <a:avLst/>
          <a:gdLst/>
          <a:ahLst/>
          <a:cxnLst/>
          <a:rect l="0" t="0" r="0" b="0"/>
          <a:pathLst>
            <a:path>
              <a:moveTo>
                <a:pt x="0" y="664726"/>
              </a:moveTo>
              <a:lnTo>
                <a:pt x="314153" y="664726"/>
              </a:lnTo>
              <a:lnTo>
                <a:pt x="314153" y="0"/>
              </a:lnTo>
              <a:lnTo>
                <a:pt x="62173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3D1C6-2105-425D-9B41-F79B624AB61C}">
      <dsp:nvSpPr>
        <dsp:cNvPr id="0" name=""/>
        <dsp:cNvSpPr/>
      </dsp:nvSpPr>
      <dsp:spPr>
        <a:xfrm>
          <a:off x="1714859" y="1168048"/>
          <a:ext cx="615167" cy="1371951"/>
        </a:xfrm>
        <a:custGeom>
          <a:avLst/>
          <a:gdLst/>
          <a:ahLst/>
          <a:cxnLst/>
          <a:rect l="0" t="0" r="0" b="0"/>
          <a:pathLst>
            <a:path>
              <a:moveTo>
                <a:pt x="0" y="1371951"/>
              </a:moveTo>
              <a:lnTo>
                <a:pt x="307583" y="1371951"/>
              </a:lnTo>
              <a:lnTo>
                <a:pt x="307583" y="0"/>
              </a:lnTo>
              <a:lnTo>
                <a:pt x="61516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E22C7A-415E-453F-B3BB-7D1F48DC3161}">
      <dsp:nvSpPr>
        <dsp:cNvPr id="0" name=""/>
        <dsp:cNvSpPr/>
      </dsp:nvSpPr>
      <dsp:spPr>
        <a:xfrm>
          <a:off x="1714859" y="435541"/>
          <a:ext cx="615167" cy="2104458"/>
        </a:xfrm>
        <a:custGeom>
          <a:avLst/>
          <a:gdLst/>
          <a:ahLst/>
          <a:cxnLst/>
          <a:rect l="0" t="0" r="0" b="0"/>
          <a:pathLst>
            <a:path>
              <a:moveTo>
                <a:pt x="0" y="2104458"/>
              </a:moveTo>
              <a:lnTo>
                <a:pt x="307583" y="2104458"/>
              </a:lnTo>
              <a:lnTo>
                <a:pt x="307583" y="0"/>
              </a:lnTo>
              <a:lnTo>
                <a:pt x="61516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233CD-C09C-4D49-A576-149836D0E851}">
      <dsp:nvSpPr>
        <dsp:cNvPr id="0" name=""/>
        <dsp:cNvSpPr/>
      </dsp:nvSpPr>
      <dsp:spPr>
        <a:xfrm>
          <a:off x="6570" y="1838794"/>
          <a:ext cx="1708289" cy="140241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Arial" panose="020B0604020202020204" pitchFamily="34" charset="0"/>
              <a:cs typeface="Arial" panose="020B0604020202020204" pitchFamily="34" charset="0"/>
            </a:rPr>
            <a:t>Journaux les plus utilisés</a:t>
          </a:r>
        </a:p>
      </dsp:txBody>
      <dsp:txXfrm>
        <a:off x="6570" y="1838794"/>
        <a:ext cx="1708289" cy="1402411"/>
      </dsp:txXfrm>
    </dsp:sp>
    <dsp:sp modelId="{59696474-F7DA-476E-ADE4-BFC4A8E78CCF}">
      <dsp:nvSpPr>
        <dsp:cNvPr id="0" name=""/>
        <dsp:cNvSpPr/>
      </dsp:nvSpPr>
      <dsp:spPr>
        <a:xfrm>
          <a:off x="2330027" y="193963"/>
          <a:ext cx="9355869" cy="4831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bg1"/>
              </a:solidFill>
              <a:latin typeface="Arial" panose="020B0604020202020204" pitchFamily="34" charset="0"/>
              <a:cs typeface="Arial" panose="020B0604020202020204" pitchFamily="34" charset="0"/>
            </a:rPr>
            <a:t>journal banque </a:t>
          </a:r>
          <a:r>
            <a:rPr lang="fr-FR" sz="2000" kern="1200" dirty="0">
              <a:solidFill>
                <a:schemeClr val="bg1"/>
              </a:solidFill>
              <a:latin typeface="Arial" panose="020B0604020202020204" pitchFamily="34" charset="0"/>
              <a:cs typeface="Arial" panose="020B0604020202020204" pitchFamily="34" charset="0"/>
            </a:rPr>
            <a:t>: il enregistre les mouvements bancaires </a:t>
          </a:r>
        </a:p>
      </dsp:txBody>
      <dsp:txXfrm>
        <a:off x="2330027" y="193963"/>
        <a:ext cx="9355869" cy="483156"/>
      </dsp:txXfrm>
    </dsp:sp>
    <dsp:sp modelId="{E6885CEA-85C0-43C4-8787-2506DA44FA4E}">
      <dsp:nvSpPr>
        <dsp:cNvPr id="0" name=""/>
        <dsp:cNvSpPr/>
      </dsp:nvSpPr>
      <dsp:spPr>
        <a:xfrm>
          <a:off x="2330027" y="927558"/>
          <a:ext cx="9355869" cy="4809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bg1"/>
              </a:solidFill>
              <a:latin typeface="Arial" panose="020B0604020202020204" pitchFamily="34" charset="0"/>
              <a:cs typeface="Arial" panose="020B0604020202020204" pitchFamily="34" charset="0"/>
            </a:rPr>
            <a:t>journal achats </a:t>
          </a:r>
          <a:r>
            <a:rPr lang="fr-FR" sz="2000" kern="1200" dirty="0">
              <a:solidFill>
                <a:schemeClr val="bg1"/>
              </a:solidFill>
              <a:latin typeface="Arial" panose="020B0604020202020204" pitchFamily="34" charset="0"/>
              <a:cs typeface="Arial" panose="020B0604020202020204" pitchFamily="34" charset="0"/>
            </a:rPr>
            <a:t>: il enregistre les achats avec TVA et est tenu par le service achats</a:t>
          </a:r>
        </a:p>
      </dsp:txBody>
      <dsp:txXfrm>
        <a:off x="2330027" y="927558"/>
        <a:ext cx="9355869" cy="480979"/>
      </dsp:txXfrm>
    </dsp:sp>
    <dsp:sp modelId="{57279059-4E3D-4984-8C99-E17C12E15497}">
      <dsp:nvSpPr>
        <dsp:cNvPr id="0" name=""/>
        <dsp:cNvSpPr/>
      </dsp:nvSpPr>
      <dsp:spPr>
        <a:xfrm>
          <a:off x="2336597" y="1633695"/>
          <a:ext cx="9355869" cy="4831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bg1"/>
              </a:solidFill>
              <a:latin typeface="Arial" panose="020B0604020202020204" pitchFamily="34" charset="0"/>
              <a:cs typeface="Arial" panose="020B0604020202020204" pitchFamily="34" charset="0"/>
            </a:rPr>
            <a:t>journal ventes </a:t>
          </a:r>
          <a:r>
            <a:rPr lang="fr-FR" sz="2000" kern="1200" dirty="0">
              <a:solidFill>
                <a:schemeClr val="bg1"/>
              </a:solidFill>
              <a:latin typeface="Arial" panose="020B0604020202020204" pitchFamily="34" charset="0"/>
              <a:cs typeface="Arial" panose="020B0604020202020204" pitchFamily="34" charset="0"/>
            </a:rPr>
            <a:t>: il enregistre les ventes et est tenu par le service commercial</a:t>
          </a:r>
        </a:p>
      </dsp:txBody>
      <dsp:txXfrm>
        <a:off x="2336597" y="1633695"/>
        <a:ext cx="9355869" cy="483156"/>
      </dsp:txXfrm>
    </dsp:sp>
    <dsp:sp modelId="{85E0D1DF-52D5-49E8-8833-F138BF9BCD75}">
      <dsp:nvSpPr>
        <dsp:cNvPr id="0" name=""/>
        <dsp:cNvSpPr/>
      </dsp:nvSpPr>
      <dsp:spPr>
        <a:xfrm>
          <a:off x="2313264" y="2342083"/>
          <a:ext cx="9355869" cy="4831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bg1"/>
              </a:solidFill>
              <a:latin typeface="Arial" panose="020B0604020202020204" pitchFamily="34" charset="0"/>
              <a:cs typeface="Arial" panose="020B0604020202020204" pitchFamily="34" charset="0"/>
            </a:rPr>
            <a:t>journal paie </a:t>
          </a:r>
          <a:r>
            <a:rPr lang="fr-FR" sz="2000" kern="1200" dirty="0">
              <a:solidFill>
                <a:schemeClr val="bg1"/>
              </a:solidFill>
              <a:latin typeface="Arial" panose="020B0604020202020204" pitchFamily="34" charset="0"/>
              <a:cs typeface="Arial" panose="020B0604020202020204" pitchFamily="34" charset="0"/>
            </a:rPr>
            <a:t>: il enregistre les salaires et est tenu par le service du personnel </a:t>
          </a:r>
        </a:p>
      </dsp:txBody>
      <dsp:txXfrm>
        <a:off x="2313264" y="2342083"/>
        <a:ext cx="9355869" cy="483156"/>
      </dsp:txXfrm>
    </dsp:sp>
    <dsp:sp modelId="{F5833C38-8FAB-422F-B263-D995D4878A70}">
      <dsp:nvSpPr>
        <dsp:cNvPr id="0" name=""/>
        <dsp:cNvSpPr/>
      </dsp:nvSpPr>
      <dsp:spPr>
        <a:xfrm>
          <a:off x="2336597" y="3016942"/>
          <a:ext cx="9355869" cy="12237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bg1"/>
              </a:solidFill>
              <a:latin typeface="Arial" panose="020B0604020202020204" pitchFamily="34" charset="0"/>
              <a:cs typeface="Arial" panose="020B0604020202020204" pitchFamily="34" charset="0"/>
            </a:rPr>
            <a:t>journal OD </a:t>
          </a:r>
          <a:r>
            <a:rPr lang="fr-FR" sz="2000" kern="1200" dirty="0">
              <a:solidFill>
                <a:schemeClr val="bg1"/>
              </a:solidFill>
              <a:latin typeface="Arial" panose="020B0604020202020204" pitchFamily="34" charset="0"/>
              <a:cs typeface="Arial" panose="020B0604020202020204" pitchFamily="34" charset="0"/>
            </a:rPr>
            <a:t>(opérations diverses) : il enregistre les opérations qui ne peuvent être enregistrées dans les journaux précédents. </a:t>
          </a:r>
          <a:r>
            <a:rPr lang="fr-FR" sz="2000" i="1" kern="1200" dirty="0">
              <a:solidFill>
                <a:schemeClr val="bg1"/>
              </a:solidFill>
              <a:latin typeface="Arial" panose="020B0604020202020204" pitchFamily="34" charset="0"/>
              <a:cs typeface="Arial" panose="020B0604020202020204" pitchFamily="34" charset="0"/>
            </a:rPr>
            <a:t>Exemples : écritures de détermination de la TVA à décaisser, écritures de fin d’année (d’inventaire ou de clôture). </a:t>
          </a:r>
          <a:endParaRPr lang="fr-FR" sz="2000" kern="1200" dirty="0">
            <a:solidFill>
              <a:schemeClr val="bg1"/>
            </a:solidFill>
            <a:latin typeface="Arial" panose="020B0604020202020204" pitchFamily="34" charset="0"/>
            <a:cs typeface="Arial" panose="020B0604020202020204" pitchFamily="34" charset="0"/>
          </a:endParaRPr>
        </a:p>
      </dsp:txBody>
      <dsp:txXfrm>
        <a:off x="2336597" y="3016942"/>
        <a:ext cx="9355869" cy="1223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698A2-FC59-4EF6-8098-64ED010B6F2F}">
      <dsp:nvSpPr>
        <dsp:cNvPr id="0" name=""/>
        <dsp:cNvSpPr/>
      </dsp:nvSpPr>
      <dsp:spPr>
        <a:xfrm>
          <a:off x="270456" y="253"/>
          <a:ext cx="4824337" cy="83247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ITC Century Std Light"/>
            </a:rPr>
            <a:t>Il en découle les règles suivantes  </a:t>
          </a:r>
          <a:endParaRPr lang="fr-FR" sz="2700" kern="1200" dirty="0"/>
        </a:p>
      </dsp:txBody>
      <dsp:txXfrm>
        <a:off x="294838" y="24635"/>
        <a:ext cx="4775573" cy="783707"/>
      </dsp:txXfrm>
    </dsp:sp>
    <dsp:sp modelId="{D774F7F6-BB3F-4AFE-AAEA-3218BF6FD394}">
      <dsp:nvSpPr>
        <dsp:cNvPr id="0" name=""/>
        <dsp:cNvSpPr/>
      </dsp:nvSpPr>
      <dsp:spPr>
        <a:xfrm>
          <a:off x="752890" y="832724"/>
          <a:ext cx="482433" cy="624353"/>
        </a:xfrm>
        <a:custGeom>
          <a:avLst/>
          <a:gdLst/>
          <a:ahLst/>
          <a:cxnLst/>
          <a:rect l="0" t="0" r="0" b="0"/>
          <a:pathLst>
            <a:path>
              <a:moveTo>
                <a:pt x="0" y="0"/>
              </a:moveTo>
              <a:lnTo>
                <a:pt x="0" y="624353"/>
              </a:lnTo>
              <a:lnTo>
                <a:pt x="482433" y="62435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05F6D-405F-4228-BB38-233F3617BE98}">
      <dsp:nvSpPr>
        <dsp:cNvPr id="0" name=""/>
        <dsp:cNvSpPr/>
      </dsp:nvSpPr>
      <dsp:spPr>
        <a:xfrm>
          <a:off x="1235324" y="1040842"/>
          <a:ext cx="8597337" cy="83247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ITC Century Std Light"/>
            </a:rPr>
            <a:t>une </a:t>
          </a:r>
          <a:r>
            <a:rPr lang="fr-FR" sz="2500" b="1" kern="1200" dirty="0">
              <a:latin typeface="ITC Century Std Book"/>
            </a:rPr>
            <a:t>même </a:t>
          </a:r>
          <a:r>
            <a:rPr lang="fr-FR" sz="2500" kern="1200" dirty="0">
              <a:latin typeface="ITC Century Std Light"/>
            </a:rPr>
            <a:t>écriture </a:t>
          </a:r>
          <a:r>
            <a:rPr lang="fr-FR" sz="2500" b="1" kern="1200" dirty="0">
              <a:latin typeface="ITC Century Std Book"/>
            </a:rPr>
            <a:t>ne peut jamais </a:t>
          </a:r>
          <a:r>
            <a:rPr lang="fr-FR" sz="2500" kern="1200" dirty="0">
              <a:latin typeface="ITC Century Std Light"/>
            </a:rPr>
            <a:t>être enregistrée dans </a:t>
          </a:r>
          <a:r>
            <a:rPr lang="fr-FR" sz="2500" b="1" kern="1200" dirty="0">
              <a:latin typeface="ITC Century Std Book"/>
            </a:rPr>
            <a:t>deux journaux </a:t>
          </a:r>
          <a:r>
            <a:rPr lang="fr-FR" sz="2500" kern="1200" dirty="0">
              <a:latin typeface="ITC Century Std Light"/>
            </a:rPr>
            <a:t>à la fois</a:t>
          </a:r>
        </a:p>
      </dsp:txBody>
      <dsp:txXfrm>
        <a:off x="1259706" y="1065224"/>
        <a:ext cx="8548573" cy="783707"/>
      </dsp:txXfrm>
    </dsp:sp>
    <dsp:sp modelId="{0B659443-FC36-40A3-84CD-46828B143791}">
      <dsp:nvSpPr>
        <dsp:cNvPr id="0" name=""/>
        <dsp:cNvSpPr/>
      </dsp:nvSpPr>
      <dsp:spPr>
        <a:xfrm>
          <a:off x="752890" y="832724"/>
          <a:ext cx="482433" cy="1664942"/>
        </a:xfrm>
        <a:custGeom>
          <a:avLst/>
          <a:gdLst/>
          <a:ahLst/>
          <a:cxnLst/>
          <a:rect l="0" t="0" r="0" b="0"/>
          <a:pathLst>
            <a:path>
              <a:moveTo>
                <a:pt x="0" y="0"/>
              </a:moveTo>
              <a:lnTo>
                <a:pt x="0" y="1664942"/>
              </a:lnTo>
              <a:lnTo>
                <a:pt x="482433" y="166494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110E3-5942-4CFC-BEEA-CEA70E7D5D43}">
      <dsp:nvSpPr>
        <dsp:cNvPr id="0" name=""/>
        <dsp:cNvSpPr/>
      </dsp:nvSpPr>
      <dsp:spPr>
        <a:xfrm>
          <a:off x="1235324" y="2081431"/>
          <a:ext cx="8597337" cy="83247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ITC Century Std Light"/>
            </a:rPr>
            <a:t>les écritures faisant intervenir un compte de charges (classe 6) sont enregistrées dans le </a:t>
          </a:r>
          <a:r>
            <a:rPr lang="fr-FR" sz="2500" b="1" kern="1200" dirty="0">
              <a:latin typeface="ITC Century Std Book"/>
            </a:rPr>
            <a:t>journal des achats</a:t>
          </a:r>
          <a:endParaRPr lang="fr-FR" sz="2500" kern="1200" dirty="0">
            <a:latin typeface="ITC Century Std Light"/>
          </a:endParaRPr>
        </a:p>
      </dsp:txBody>
      <dsp:txXfrm>
        <a:off x="1259706" y="2105813"/>
        <a:ext cx="8548573" cy="783707"/>
      </dsp:txXfrm>
    </dsp:sp>
    <dsp:sp modelId="{40A4BA2E-3385-4925-B6B9-9B5E91B5E5D0}">
      <dsp:nvSpPr>
        <dsp:cNvPr id="0" name=""/>
        <dsp:cNvSpPr/>
      </dsp:nvSpPr>
      <dsp:spPr>
        <a:xfrm>
          <a:off x="752890" y="832724"/>
          <a:ext cx="482433" cy="2705531"/>
        </a:xfrm>
        <a:custGeom>
          <a:avLst/>
          <a:gdLst/>
          <a:ahLst/>
          <a:cxnLst/>
          <a:rect l="0" t="0" r="0" b="0"/>
          <a:pathLst>
            <a:path>
              <a:moveTo>
                <a:pt x="0" y="0"/>
              </a:moveTo>
              <a:lnTo>
                <a:pt x="0" y="2705531"/>
              </a:lnTo>
              <a:lnTo>
                <a:pt x="482433" y="27055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A4DE6-1CA9-44D4-B75C-8B9ADCCD6914}">
      <dsp:nvSpPr>
        <dsp:cNvPr id="0" name=""/>
        <dsp:cNvSpPr/>
      </dsp:nvSpPr>
      <dsp:spPr>
        <a:xfrm>
          <a:off x="1235324" y="3122020"/>
          <a:ext cx="8597337" cy="83247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ITC Century Std Light"/>
            </a:rPr>
            <a:t>les écritures faisant intervenir des comptes de produits (classe 7) sont enregistrées dans le </a:t>
          </a:r>
          <a:r>
            <a:rPr lang="fr-FR" sz="2500" b="1" kern="1200" dirty="0">
              <a:latin typeface="ITC Century Std Book"/>
            </a:rPr>
            <a:t>journal des ventes</a:t>
          </a:r>
          <a:r>
            <a:rPr lang="fr-FR" sz="2500" kern="1200" dirty="0">
              <a:latin typeface="ITC Century Std Light"/>
            </a:rPr>
            <a:t> </a:t>
          </a:r>
        </a:p>
      </dsp:txBody>
      <dsp:txXfrm>
        <a:off x="1259706" y="3146402"/>
        <a:ext cx="8548573" cy="783707"/>
      </dsp:txXfrm>
    </dsp:sp>
    <dsp:sp modelId="{704729D5-5542-4AE9-96C9-B7934638B5FA}">
      <dsp:nvSpPr>
        <dsp:cNvPr id="0" name=""/>
        <dsp:cNvSpPr/>
      </dsp:nvSpPr>
      <dsp:spPr>
        <a:xfrm>
          <a:off x="752890" y="832724"/>
          <a:ext cx="482433" cy="3746120"/>
        </a:xfrm>
        <a:custGeom>
          <a:avLst/>
          <a:gdLst/>
          <a:ahLst/>
          <a:cxnLst/>
          <a:rect l="0" t="0" r="0" b="0"/>
          <a:pathLst>
            <a:path>
              <a:moveTo>
                <a:pt x="0" y="0"/>
              </a:moveTo>
              <a:lnTo>
                <a:pt x="0" y="3746120"/>
              </a:lnTo>
              <a:lnTo>
                <a:pt x="482433" y="37461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E2D19-65D3-4646-8DB8-B8ED71D57463}">
      <dsp:nvSpPr>
        <dsp:cNvPr id="0" name=""/>
        <dsp:cNvSpPr/>
      </dsp:nvSpPr>
      <dsp:spPr>
        <a:xfrm>
          <a:off x="1235324" y="4162609"/>
          <a:ext cx="8597337" cy="83247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fr-FR" sz="2500" kern="1200" dirty="0">
              <a:latin typeface="ITC Century Std Light"/>
            </a:rPr>
            <a:t>les </a:t>
          </a:r>
          <a:r>
            <a:rPr lang="fr-FR" sz="2500" b="1" kern="1200" dirty="0">
              <a:latin typeface="ITC Century Std Book"/>
            </a:rPr>
            <a:t>achats ou ventes au comptant </a:t>
          </a:r>
          <a:r>
            <a:rPr lang="fr-FR" sz="2500" kern="1200" dirty="0">
              <a:latin typeface="ITC Century Std Light"/>
            </a:rPr>
            <a:t>sont enregistrés en utilisant les comptes 401 (fournisseurs) ou 411 (clients) </a:t>
          </a:r>
        </a:p>
      </dsp:txBody>
      <dsp:txXfrm>
        <a:off x="1259706" y="4186991"/>
        <a:ext cx="8548573" cy="7837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32938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02/03/2023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91344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0141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1"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5907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065887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02/03/2023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683753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02/03/2023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820317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36635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4389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127883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9641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02/03/2023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34030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02/03/2023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58365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9847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48830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02/03/2023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3825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02/03/2023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99872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3" y="6092866"/>
            <a:ext cx="993735"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02/03/2023</a:t>
            </a:fld>
            <a:endParaRPr lang="fr-FR"/>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34698301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2.1 Les comptes</a:t>
            </a:r>
            <a:endParaRPr lang="fr-FR" sz="5400" b="1"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888008" y="1354790"/>
            <a:ext cx="10089085" cy="1815882"/>
          </a:xfrm>
          <a:prstGeom prst="rect">
            <a:avLst/>
          </a:prstGeom>
        </p:spPr>
        <p:txBody>
          <a:bodyPr wrap="square">
            <a:spAutoFit/>
          </a:bodyPr>
          <a:lstStyle/>
          <a:p>
            <a:pPr algn="just"/>
            <a:r>
              <a:rPr lang="fr-FR" sz="2800" dirty="0">
                <a:latin typeface="ITC Century Std Light"/>
              </a:rPr>
              <a:t>Chaque recette, chaque dépense, chaque élément du patrimoine de l’entreprise est enregistré dans un document qui récapitule son historique. </a:t>
            </a:r>
          </a:p>
          <a:p>
            <a:pPr algn="ctr"/>
            <a:r>
              <a:rPr lang="fr-FR" sz="2800" dirty="0">
                <a:solidFill>
                  <a:srgbClr val="FFFF00"/>
                </a:solidFill>
                <a:latin typeface="ITC Century Std Light"/>
              </a:rPr>
              <a:t>Ce document est appelé un </a:t>
            </a:r>
            <a:r>
              <a:rPr lang="fr-FR" sz="2800" b="1" dirty="0">
                <a:solidFill>
                  <a:srgbClr val="FFFF00"/>
                </a:solidFill>
                <a:latin typeface="ITC Century Std Book"/>
              </a:rPr>
              <a:t>compte</a:t>
            </a:r>
            <a:r>
              <a:rPr lang="fr-FR" sz="2800" dirty="0">
                <a:solidFill>
                  <a:srgbClr val="FFFF00"/>
                </a:solidFill>
                <a:latin typeface="ITC Century Std Light"/>
              </a:rPr>
              <a:t>. </a:t>
            </a:r>
            <a:endParaRPr lang="fr-FR" sz="2800" dirty="0">
              <a:solidFill>
                <a:srgbClr val="FFFF00"/>
              </a:solidFill>
            </a:endParaRP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08" y="3551795"/>
            <a:ext cx="10168238" cy="1873370"/>
          </a:xfrm>
          <a:prstGeom prst="rect">
            <a:avLst/>
          </a:prstGeom>
        </p:spPr>
      </p:pic>
    </p:spTree>
    <p:extLst>
      <p:ext uri="{BB962C8B-B14F-4D97-AF65-F5344CB8AC3E}">
        <p14:creationId xmlns:p14="http://schemas.microsoft.com/office/powerpoint/2010/main" val="549834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2.5 La balance</a:t>
            </a:r>
            <a:endParaRPr lang="fr-FR" sz="5400" b="1"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829733" y="1575139"/>
            <a:ext cx="10354733" cy="4832092"/>
          </a:xfrm>
          <a:prstGeom prst="rect">
            <a:avLst/>
          </a:prstGeom>
        </p:spPr>
        <p:txBody>
          <a:bodyPr wrap="square">
            <a:spAutoFit/>
          </a:bodyPr>
          <a:lstStyle/>
          <a:p>
            <a:pPr algn="just"/>
            <a:r>
              <a:rPr lang="fr-FR" sz="2800" dirty="0">
                <a:latin typeface="ITC Century Std Light"/>
              </a:rPr>
              <a:t>Elle récapitule tous les comptes de l’entreprise et permet de vérifier le respect de la partie double lors des enregistrements.</a:t>
            </a:r>
          </a:p>
          <a:p>
            <a:pPr algn="just"/>
            <a:endParaRPr lang="fr-FR" sz="2800" dirty="0">
              <a:latin typeface="ITC Century Std Light"/>
            </a:endParaRPr>
          </a:p>
          <a:p>
            <a:pPr algn="just"/>
            <a:r>
              <a:rPr lang="fr-FR" sz="2800" dirty="0">
                <a:latin typeface="ITC Century Std Light"/>
              </a:rPr>
              <a:t>Pour chaque compte apparaît : </a:t>
            </a:r>
          </a:p>
          <a:p>
            <a:pPr marL="457200" indent="-457200" algn="just">
              <a:buFont typeface="Wingdings" panose="05000000000000000000" pitchFamily="2" charset="2"/>
              <a:buChar char="Ø"/>
            </a:pPr>
            <a:r>
              <a:rPr lang="fr-FR" sz="2800" b="1" dirty="0">
                <a:solidFill>
                  <a:srgbClr val="FFFF00"/>
                </a:solidFill>
                <a:latin typeface="ITC Century Std Light"/>
              </a:rPr>
              <a:t>le total débit, </a:t>
            </a:r>
          </a:p>
          <a:p>
            <a:pPr marL="457200" indent="-457200" algn="just">
              <a:buFont typeface="Wingdings" panose="05000000000000000000" pitchFamily="2" charset="2"/>
              <a:buChar char="Ø"/>
            </a:pPr>
            <a:r>
              <a:rPr lang="fr-FR" sz="2800" b="1" dirty="0">
                <a:solidFill>
                  <a:srgbClr val="FFFF00"/>
                </a:solidFill>
                <a:latin typeface="ITC Century Std Light"/>
              </a:rPr>
              <a:t>le total crédit, </a:t>
            </a:r>
          </a:p>
          <a:p>
            <a:pPr marL="457200" indent="-457200" algn="just">
              <a:buFont typeface="Wingdings" panose="05000000000000000000" pitchFamily="2" charset="2"/>
              <a:buChar char="Ø"/>
            </a:pPr>
            <a:r>
              <a:rPr lang="fr-FR" sz="2800" b="1" dirty="0">
                <a:solidFill>
                  <a:srgbClr val="FFFF00"/>
                </a:solidFill>
                <a:latin typeface="ITC Century Std Light"/>
              </a:rPr>
              <a:t>le solde (différence entre le total débit et le total crédit). </a:t>
            </a:r>
          </a:p>
          <a:p>
            <a:pPr marL="457200" indent="-457200" algn="just">
              <a:buFont typeface="Wingdings" panose="05000000000000000000" pitchFamily="2" charset="2"/>
              <a:buChar char="Ø"/>
            </a:pPr>
            <a:endParaRPr lang="fr-FR" sz="2800" b="1" dirty="0">
              <a:solidFill>
                <a:srgbClr val="FFFF00"/>
              </a:solidFill>
              <a:latin typeface="ITC Century Std Light"/>
            </a:endParaRPr>
          </a:p>
          <a:p>
            <a:pPr algn="just"/>
            <a:r>
              <a:rPr lang="fr-FR" sz="2800" b="1" dirty="0">
                <a:latin typeface="ITC Century Std Book"/>
              </a:rPr>
              <a:t>Contrôle : </a:t>
            </a:r>
          </a:p>
          <a:p>
            <a:pPr algn="ctr"/>
            <a:r>
              <a:rPr lang="fr-FR" sz="2800" b="1" dirty="0">
                <a:latin typeface="ITC Century Std Book"/>
              </a:rPr>
              <a:t>total débits = total crédits </a:t>
            </a:r>
          </a:p>
          <a:p>
            <a:pPr algn="ctr"/>
            <a:r>
              <a:rPr lang="fr-FR" sz="2800" b="1" dirty="0">
                <a:latin typeface="ITC Century Std Book"/>
              </a:rPr>
              <a:t>total soldes débiteurs = total soldes créditeurs. </a:t>
            </a:r>
            <a:endParaRPr lang="fr-FR" sz="2800" dirty="0"/>
          </a:p>
        </p:txBody>
      </p:sp>
    </p:spTree>
    <p:extLst>
      <p:ext uri="{BB962C8B-B14F-4D97-AF65-F5344CB8AC3E}">
        <p14:creationId xmlns:p14="http://schemas.microsoft.com/office/powerpoint/2010/main" val="3450394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2.5 La balance</a:t>
            </a:r>
            <a:endParaRPr lang="fr-FR" sz="5400" b="1" dirty="0">
              <a:solidFill>
                <a:srgbClr val="FFFF00"/>
              </a:solidFill>
              <a:latin typeface="Arial" panose="020B0604020202020204" pitchFamily="34" charset="0"/>
              <a:cs typeface="Arial" panose="020B0604020202020204" pitchFamily="34" charset="0"/>
            </a:endParaRP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693" y="1852910"/>
            <a:ext cx="9326277" cy="3381847"/>
          </a:xfrm>
          <a:prstGeom prst="rect">
            <a:avLst/>
          </a:prstGeom>
        </p:spPr>
      </p:pic>
      <p:sp>
        <p:nvSpPr>
          <p:cNvPr id="5" name="Rectangle 4"/>
          <p:cNvSpPr/>
          <p:nvPr/>
        </p:nvSpPr>
        <p:spPr>
          <a:xfrm>
            <a:off x="584199" y="5344559"/>
            <a:ext cx="9093201" cy="1015663"/>
          </a:xfrm>
          <a:prstGeom prst="rect">
            <a:avLst/>
          </a:prstGeom>
        </p:spPr>
        <p:txBody>
          <a:bodyPr wrap="square">
            <a:spAutoFit/>
          </a:bodyPr>
          <a:lstStyle/>
          <a:p>
            <a:pPr algn="ctr"/>
            <a:r>
              <a:rPr lang="fr-FR" sz="2000" dirty="0">
                <a:solidFill>
                  <a:srgbClr val="FFFF00"/>
                </a:solidFill>
                <a:latin typeface="ITC Century Std Book"/>
              </a:rPr>
              <a:t>Attention, </a:t>
            </a:r>
            <a:r>
              <a:rPr lang="fr-FR" sz="2000" dirty="0">
                <a:solidFill>
                  <a:srgbClr val="FFFF00"/>
                </a:solidFill>
                <a:latin typeface="ITC Century Std Light"/>
              </a:rPr>
              <a:t>la balance ne permet pas de voir les erreurs d’imputation (</a:t>
            </a:r>
            <a:r>
              <a:rPr lang="fr-FR" sz="2000" i="1" dirty="0">
                <a:solidFill>
                  <a:srgbClr val="FFFF00"/>
                </a:solidFill>
                <a:latin typeface="ITC Century Std Light"/>
              </a:rPr>
              <a:t>exemple : le compte 607000 achats de marchandises a été débité à la place du compte 601000 achats de matières</a:t>
            </a:r>
            <a:r>
              <a:rPr lang="fr-FR" sz="2000" dirty="0">
                <a:solidFill>
                  <a:srgbClr val="FFFF00"/>
                </a:solidFill>
                <a:latin typeface="ITC Century Std Light"/>
              </a:rPr>
              <a:t>). </a:t>
            </a:r>
            <a:endParaRPr lang="fr-FR" sz="2000" dirty="0">
              <a:solidFill>
                <a:srgbClr val="FFFF00"/>
              </a:solidFill>
            </a:endParaRPr>
          </a:p>
        </p:txBody>
      </p:sp>
      <p:sp>
        <p:nvSpPr>
          <p:cNvPr id="6" name="Rectangle 5"/>
          <p:cNvSpPr/>
          <p:nvPr/>
        </p:nvSpPr>
        <p:spPr>
          <a:xfrm>
            <a:off x="643466" y="973667"/>
            <a:ext cx="10354733" cy="769441"/>
          </a:xfrm>
          <a:prstGeom prst="rect">
            <a:avLst/>
          </a:prstGeom>
        </p:spPr>
        <p:txBody>
          <a:bodyPr wrap="square">
            <a:spAutoFit/>
          </a:bodyPr>
          <a:lstStyle/>
          <a:p>
            <a:pPr algn="ctr"/>
            <a:r>
              <a:rPr lang="fr-FR" sz="2400" b="1" dirty="0">
                <a:latin typeface="ITC Century Std Book"/>
              </a:rPr>
              <a:t>Contrôles</a:t>
            </a:r>
          </a:p>
          <a:p>
            <a:pPr algn="ctr"/>
            <a:r>
              <a:rPr lang="fr-FR" sz="2000" b="1" dirty="0">
                <a:latin typeface="ITC Century Std Book"/>
              </a:rPr>
              <a:t>Total débits = total crédits  et  total soldes débiteurs = total soldes créditeurs. </a:t>
            </a:r>
          </a:p>
        </p:txBody>
      </p:sp>
    </p:spTree>
    <p:extLst>
      <p:ext uri="{BB962C8B-B14F-4D97-AF65-F5344CB8AC3E}">
        <p14:creationId xmlns:p14="http://schemas.microsoft.com/office/powerpoint/2010/main" val="1000142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2.6 Le journal</a:t>
            </a:r>
            <a:endParaRPr lang="fr-FR" sz="5400" b="1"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609597" y="1306492"/>
            <a:ext cx="10888133" cy="1569660"/>
          </a:xfrm>
          <a:prstGeom prst="rect">
            <a:avLst/>
          </a:prstGeom>
        </p:spPr>
        <p:txBody>
          <a:bodyPr wrap="square">
            <a:spAutoFit/>
          </a:bodyPr>
          <a:lstStyle/>
          <a:p>
            <a:pPr algn="just"/>
            <a:r>
              <a:rPr lang="fr-FR" sz="2400" dirty="0">
                <a:latin typeface="ITC Century Std Light"/>
              </a:rPr>
              <a:t>L’article 8 du code du commerce rend obligatoire la création d’un document qui récapitule chronologiquement les opérations économiques d’une entreprise. </a:t>
            </a:r>
          </a:p>
          <a:p>
            <a:pPr algn="just"/>
            <a:endParaRPr lang="fr-FR" sz="2400" dirty="0">
              <a:latin typeface="ITC Century Std Light"/>
            </a:endParaRPr>
          </a:p>
          <a:p>
            <a:pPr algn="just"/>
            <a:r>
              <a:rPr lang="fr-FR" sz="2400" dirty="0">
                <a:latin typeface="ITC Century Std Light"/>
              </a:rPr>
              <a:t>Ce document est le journal. Dans sa forme classique, il se présente ainsi : </a:t>
            </a:r>
            <a:endParaRPr lang="fr-FR" sz="2400" dirty="0"/>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096" y="3158177"/>
            <a:ext cx="9335803" cy="2305372"/>
          </a:xfrm>
          <a:prstGeom prst="rect">
            <a:avLst/>
          </a:prstGeom>
        </p:spPr>
      </p:pic>
    </p:spTree>
    <p:extLst>
      <p:ext uri="{BB962C8B-B14F-4D97-AF65-F5344CB8AC3E}">
        <p14:creationId xmlns:p14="http://schemas.microsoft.com/office/powerpoint/2010/main" val="2244949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2.6 Le journal</a:t>
            </a:r>
            <a:endParaRPr lang="fr-FR" sz="5400" b="1" dirty="0">
              <a:solidFill>
                <a:srgbClr val="FFFF00"/>
              </a:solidFill>
              <a:latin typeface="Arial" panose="020B0604020202020204" pitchFamily="34" charset="0"/>
              <a:cs typeface="Arial" panose="020B0604020202020204" pitchFamily="34" charset="0"/>
            </a:endParaRPr>
          </a:p>
        </p:txBody>
      </p:sp>
      <p:sp>
        <p:nvSpPr>
          <p:cNvPr id="5" name="Rectangle 4"/>
          <p:cNvSpPr/>
          <p:nvPr/>
        </p:nvSpPr>
        <p:spPr>
          <a:xfrm>
            <a:off x="778933" y="1532467"/>
            <a:ext cx="9990667" cy="3046988"/>
          </a:xfrm>
          <a:prstGeom prst="rect">
            <a:avLst/>
          </a:prstGeom>
        </p:spPr>
        <p:txBody>
          <a:bodyPr wrap="square">
            <a:spAutoFit/>
          </a:bodyPr>
          <a:lstStyle/>
          <a:p>
            <a:pPr algn="ctr"/>
            <a:r>
              <a:rPr lang="fr-FR" sz="2800" b="1" dirty="0">
                <a:solidFill>
                  <a:srgbClr val="FFFF00"/>
                </a:solidFill>
                <a:latin typeface="ITC Century Std Book"/>
              </a:rPr>
              <a:t>Perfectionnement </a:t>
            </a:r>
            <a:endParaRPr lang="fr-FR" sz="2800" dirty="0">
              <a:solidFill>
                <a:srgbClr val="FFFF00"/>
              </a:solidFill>
              <a:latin typeface="ITC Century Std Light"/>
            </a:endParaRPr>
          </a:p>
          <a:p>
            <a:pPr algn="just"/>
            <a:endParaRPr lang="fr-FR" sz="2400" dirty="0">
              <a:latin typeface="ITC Century Std Light"/>
            </a:endParaRPr>
          </a:p>
          <a:p>
            <a:pPr algn="just"/>
            <a:r>
              <a:rPr lang="fr-FR" sz="2800" dirty="0">
                <a:latin typeface="ITC Century Std Light"/>
              </a:rPr>
              <a:t>l’utilisation d’un journal unique dans une entreprise est complexe lorsque la société dépasse une certaine dimension. </a:t>
            </a:r>
          </a:p>
          <a:p>
            <a:pPr marL="342900" indent="-342900" algn="just">
              <a:buFont typeface="Symbol" panose="05050102010706020507" pitchFamily="18" charset="2"/>
              <a:buChar char="Þ"/>
            </a:pPr>
            <a:r>
              <a:rPr lang="fr-FR" sz="2800" dirty="0">
                <a:latin typeface="ITC Century Std Light"/>
              </a:rPr>
              <a:t> Dans ce cas, plusieurs journaux sont créés et sont spécialisés selon la nature des opérations à enregistrer et selon les services existants. </a:t>
            </a:r>
          </a:p>
        </p:txBody>
      </p:sp>
    </p:spTree>
    <p:extLst>
      <p:ext uri="{BB962C8B-B14F-4D97-AF65-F5344CB8AC3E}">
        <p14:creationId xmlns:p14="http://schemas.microsoft.com/office/powerpoint/2010/main" val="706201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2.6 Le journal</a:t>
            </a:r>
            <a:endParaRPr lang="fr-FR" sz="5400" b="1" dirty="0">
              <a:solidFill>
                <a:srgbClr val="FFFF00"/>
              </a:solidFill>
              <a:latin typeface="Arial" panose="020B0604020202020204" pitchFamily="34" charset="0"/>
              <a:cs typeface="Arial" panose="020B0604020202020204" pitchFamily="34" charset="0"/>
            </a:endParaRPr>
          </a:p>
        </p:txBody>
      </p:sp>
      <p:graphicFrame>
        <p:nvGraphicFramePr>
          <p:cNvPr id="6" name="Diagramme 5"/>
          <p:cNvGraphicFramePr/>
          <p:nvPr>
            <p:extLst>
              <p:ext uri="{D42A27DB-BD31-4B8C-83A1-F6EECF244321}">
                <p14:modId xmlns:p14="http://schemas.microsoft.com/office/powerpoint/2010/main" val="3250679457"/>
              </p:ext>
            </p:extLst>
          </p:nvPr>
        </p:nvGraphicFramePr>
        <p:xfrm>
          <a:off x="228600" y="1244600"/>
          <a:ext cx="11692467"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991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2.6 Le journal</a:t>
            </a:r>
            <a:endParaRPr lang="fr-FR" sz="5400" b="1" dirty="0">
              <a:solidFill>
                <a:srgbClr val="FFFF00"/>
              </a:solidFill>
              <a:latin typeface="Arial" panose="020B0604020202020204" pitchFamily="34" charset="0"/>
              <a:cs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021766288"/>
              </p:ext>
            </p:extLst>
          </p:nvPr>
        </p:nvGraphicFramePr>
        <p:xfrm>
          <a:off x="4318833" y="2007637"/>
          <a:ext cx="7143751" cy="2682240"/>
        </p:xfrm>
        <a:graphic>
          <a:graphicData uri="http://schemas.openxmlformats.org/drawingml/2006/table">
            <a:tbl>
              <a:tblPr firstRow="1" bandRow="1">
                <a:tableStyleId>{5C22544A-7EE6-4342-B048-85BDC9FD1C3A}</a:tableStyleId>
              </a:tblPr>
              <a:tblGrid>
                <a:gridCol w="849630">
                  <a:extLst>
                    <a:ext uri="{9D8B030D-6E8A-4147-A177-3AD203B41FA5}">
                      <a16:colId xmlns:a16="http://schemas.microsoft.com/office/drawing/2014/main" val="20000"/>
                    </a:ext>
                  </a:extLst>
                </a:gridCol>
                <a:gridCol w="1303655">
                  <a:extLst>
                    <a:ext uri="{9D8B030D-6E8A-4147-A177-3AD203B41FA5}">
                      <a16:colId xmlns:a16="http://schemas.microsoft.com/office/drawing/2014/main" val="20001"/>
                    </a:ext>
                  </a:extLst>
                </a:gridCol>
                <a:gridCol w="2703830">
                  <a:extLst>
                    <a:ext uri="{9D8B030D-6E8A-4147-A177-3AD203B41FA5}">
                      <a16:colId xmlns:a16="http://schemas.microsoft.com/office/drawing/2014/main" val="20002"/>
                    </a:ext>
                  </a:extLst>
                </a:gridCol>
                <a:gridCol w="1143318">
                  <a:extLst>
                    <a:ext uri="{9D8B030D-6E8A-4147-A177-3AD203B41FA5}">
                      <a16:colId xmlns:a16="http://schemas.microsoft.com/office/drawing/2014/main" val="20003"/>
                    </a:ext>
                  </a:extLst>
                </a:gridCol>
                <a:gridCol w="1143318">
                  <a:extLst>
                    <a:ext uri="{9D8B030D-6E8A-4147-A177-3AD203B41FA5}">
                      <a16:colId xmlns:a16="http://schemas.microsoft.com/office/drawing/2014/main" val="20004"/>
                    </a:ext>
                  </a:extLst>
                </a:gridCol>
              </a:tblGrid>
              <a:tr h="334088">
                <a:tc>
                  <a:txBody>
                    <a:bodyPr/>
                    <a:lstStyle/>
                    <a:p>
                      <a:pPr algn="ctr"/>
                      <a:r>
                        <a:rPr lang="fr-FR" sz="1600" b="1" dirty="0">
                          <a:latin typeface="Arial" panose="020B0604020202020204" pitchFamily="34" charset="0"/>
                          <a:cs typeface="Arial" panose="020B0604020202020204" pitchFamily="34" charset="0"/>
                        </a:rPr>
                        <a:t>Dates </a:t>
                      </a:r>
                      <a:endParaRPr lang="fr-FR" sz="16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fr-FR" sz="1600" b="1" dirty="0">
                          <a:latin typeface="Arial" panose="020B0604020202020204" pitchFamily="34" charset="0"/>
                          <a:cs typeface="Arial" panose="020B0604020202020204" pitchFamily="34" charset="0"/>
                        </a:rPr>
                        <a:t>N° compte </a:t>
                      </a:r>
                      <a:endParaRPr lang="fr-FR" sz="16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fr-FR" sz="1600" b="1" dirty="0">
                          <a:latin typeface="Arial" panose="020B0604020202020204" pitchFamily="34" charset="0"/>
                          <a:cs typeface="Arial" panose="020B0604020202020204" pitchFamily="34" charset="0"/>
                        </a:rPr>
                        <a:t>Journal banque </a:t>
                      </a:r>
                      <a:endParaRPr lang="fr-FR" sz="16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1" dirty="0">
                          <a:latin typeface="Arial" panose="020B0604020202020204" pitchFamily="34" charset="0"/>
                          <a:cs typeface="Arial" panose="020B0604020202020204" pitchFamily="34" charset="0"/>
                        </a:rPr>
                        <a:t>Débit</a:t>
                      </a:r>
                      <a:endParaRPr lang="fr-FR" sz="16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fr-FR" sz="1600" b="1" dirty="0">
                          <a:latin typeface="Arial" panose="020B0604020202020204" pitchFamily="34" charset="0"/>
                          <a:cs typeface="Arial" panose="020B0604020202020204" pitchFamily="34" charset="0"/>
                        </a:rPr>
                        <a:t>Crédit</a:t>
                      </a:r>
                      <a:endParaRPr lang="fr-FR" sz="1600" dirty="0">
                        <a:latin typeface="Arial" panose="020B0604020202020204" pitchFamily="34" charset="0"/>
                        <a:cs typeface="Arial" panose="020B0604020202020204" pitchFamily="34" charset="0"/>
                      </a:endParaRPr>
                    </a:p>
                  </a:txBody>
                  <a:tcPr>
                    <a:solidFill>
                      <a:schemeClr val="accent2">
                        <a:lumMod val="60000"/>
                        <a:lumOff val="40000"/>
                      </a:schemeClr>
                    </a:solidFill>
                  </a:tcPr>
                </a:tc>
                <a:extLst>
                  <a:ext uri="{0D108BD9-81ED-4DB2-BD59-A6C34878D82A}">
                    <a16:rowId xmlns:a16="http://schemas.microsoft.com/office/drawing/2014/main" val="10000"/>
                  </a:ext>
                </a:extLst>
              </a:tr>
              <a:tr h="324000">
                <a:tc>
                  <a:txBody>
                    <a:bodyPr/>
                    <a:lstStyle/>
                    <a:p>
                      <a:r>
                        <a:rPr lang="fr-FR" sz="1600" dirty="0">
                          <a:latin typeface="Arial" panose="020B0604020202020204" pitchFamily="34" charset="0"/>
                          <a:cs typeface="Arial" panose="020B0604020202020204" pitchFamily="34" charset="0"/>
                        </a:rPr>
                        <a:t>01/01</a:t>
                      </a:r>
                    </a:p>
                  </a:txBody>
                  <a:tcPr/>
                </a:tc>
                <a:tc>
                  <a:txBody>
                    <a:bodyPr/>
                    <a:lstStyle/>
                    <a:p>
                      <a:r>
                        <a:rPr lang="fr-FR" sz="1600" dirty="0">
                          <a:latin typeface="Arial" panose="020B0604020202020204" pitchFamily="34" charset="0"/>
                          <a:cs typeface="Arial" panose="020B0604020202020204" pitchFamily="34" charset="0"/>
                        </a:rPr>
                        <a:t>607000 </a:t>
                      </a:r>
                    </a:p>
                  </a:txBody>
                  <a:tcPr/>
                </a:tc>
                <a:tc>
                  <a:txBody>
                    <a:bodyPr/>
                    <a:lstStyle/>
                    <a:p>
                      <a:r>
                        <a:rPr lang="fr-FR" sz="1600" dirty="0">
                          <a:latin typeface="Arial" panose="020B0604020202020204" pitchFamily="34" charset="0"/>
                          <a:cs typeface="Arial" panose="020B0604020202020204" pitchFamily="34" charset="0"/>
                        </a:rPr>
                        <a:t>Achat de marchandises </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10 000,00</a:t>
                      </a:r>
                    </a:p>
                  </a:txBody>
                  <a:tcPr/>
                </a:tc>
                <a:tc>
                  <a:txBody>
                    <a:bodyPr/>
                    <a:lstStyle/>
                    <a:p>
                      <a:pPr algn="r"/>
                      <a:endParaRPr lang="fr-FR"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24000">
                <a:tc>
                  <a:txBody>
                    <a:bodyPr/>
                    <a:lstStyle/>
                    <a:p>
                      <a:r>
                        <a:rPr lang="fr-FR" sz="1600" dirty="0">
                          <a:latin typeface="Arial" panose="020B0604020202020204" pitchFamily="34" charset="0"/>
                          <a:cs typeface="Arial" panose="020B0604020202020204" pitchFamily="34" charset="0"/>
                        </a:rPr>
                        <a:t>01/01</a:t>
                      </a:r>
                    </a:p>
                  </a:txBody>
                  <a:tcPr/>
                </a:tc>
                <a:tc>
                  <a:txBody>
                    <a:bodyPr/>
                    <a:lstStyle/>
                    <a:p>
                      <a:r>
                        <a:rPr lang="fr-FR" sz="1600" dirty="0">
                          <a:latin typeface="Arial" panose="020B0604020202020204" pitchFamily="34" charset="0"/>
                          <a:cs typeface="Arial" panose="020B0604020202020204" pitchFamily="34" charset="0"/>
                        </a:rPr>
                        <a:t>445660 </a:t>
                      </a:r>
                    </a:p>
                  </a:txBody>
                  <a:tcPr/>
                </a:tc>
                <a:tc>
                  <a:txBody>
                    <a:bodyPr/>
                    <a:lstStyle/>
                    <a:p>
                      <a:r>
                        <a:rPr lang="fr-FR" sz="1600" dirty="0">
                          <a:latin typeface="Arial" panose="020B0604020202020204" pitchFamily="34" charset="0"/>
                          <a:cs typeface="Arial" panose="020B0604020202020204" pitchFamily="34" charset="0"/>
                        </a:rPr>
                        <a:t>TVA déductible sur ABS </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2 000,00</a:t>
                      </a:r>
                    </a:p>
                  </a:txBody>
                  <a:tcPr/>
                </a:tc>
                <a:tc>
                  <a:txBody>
                    <a:bodyPr/>
                    <a:lstStyle/>
                    <a:p>
                      <a:pPr algn="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4000">
                <a:tc>
                  <a:txBody>
                    <a:bodyPr/>
                    <a:lstStyle/>
                    <a:p>
                      <a:r>
                        <a:rPr lang="fr-FR" sz="1600" dirty="0">
                          <a:latin typeface="Arial" panose="020B0604020202020204" pitchFamily="34" charset="0"/>
                          <a:cs typeface="Arial" panose="020B0604020202020204" pitchFamily="34" charset="0"/>
                        </a:rPr>
                        <a:t>01/01</a:t>
                      </a:r>
                    </a:p>
                  </a:txBody>
                  <a:tcPr/>
                </a:tc>
                <a:tc>
                  <a:txBody>
                    <a:bodyPr/>
                    <a:lstStyle/>
                    <a:p>
                      <a:r>
                        <a:rPr lang="fr-FR" sz="1600" dirty="0">
                          <a:latin typeface="Arial" panose="020B0604020202020204" pitchFamily="34" charset="0"/>
                          <a:cs typeface="Arial" panose="020B0604020202020204" pitchFamily="34" charset="0"/>
                        </a:rPr>
                        <a:t>512000</a:t>
                      </a:r>
                    </a:p>
                  </a:txBody>
                  <a:tcPr/>
                </a:tc>
                <a:tc>
                  <a:txBody>
                    <a:bodyPr/>
                    <a:lstStyle/>
                    <a:p>
                      <a:r>
                        <a:rPr lang="fr-FR" sz="1600" dirty="0">
                          <a:latin typeface="Arial" panose="020B0604020202020204" pitchFamily="34" charset="0"/>
                          <a:cs typeface="Arial" panose="020B0604020202020204" pitchFamily="34" charset="0"/>
                        </a:rPr>
                        <a:t>Banque </a:t>
                      </a:r>
                    </a:p>
                  </a:txBody>
                  <a:tcPr/>
                </a:tc>
                <a:tc>
                  <a:txBody>
                    <a:bodyPr/>
                    <a:lstStyle/>
                    <a:p>
                      <a:pPr algn="r"/>
                      <a:endParaRPr lang="fr-FR" sz="1600" dirty="0">
                        <a:latin typeface="Arial" panose="020B0604020202020204" pitchFamily="34" charset="0"/>
                        <a:cs typeface="Arial"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12 000,00</a:t>
                      </a:r>
                    </a:p>
                  </a:txBody>
                  <a:tcPr/>
                </a:tc>
                <a:extLst>
                  <a:ext uri="{0D108BD9-81ED-4DB2-BD59-A6C34878D82A}">
                    <a16:rowId xmlns:a16="http://schemas.microsoft.com/office/drawing/2014/main" val="10003"/>
                  </a:ext>
                </a:extLst>
              </a:tr>
              <a:tr h="324000">
                <a:tc>
                  <a:txBody>
                    <a:bodyPr/>
                    <a:lstStyle/>
                    <a:p>
                      <a:pPr algn="ctr"/>
                      <a:r>
                        <a:rPr lang="fr-FR" sz="1600" b="1" dirty="0">
                          <a:solidFill>
                            <a:schemeClr val="tx1"/>
                          </a:solidFill>
                          <a:latin typeface="Arial" panose="020B0604020202020204" pitchFamily="34" charset="0"/>
                          <a:cs typeface="Arial" panose="020B0604020202020204" pitchFamily="34" charset="0"/>
                        </a:rPr>
                        <a:t>Dates </a:t>
                      </a:r>
                      <a:endParaRPr lang="fr-FR" sz="1600"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fr-FR" sz="1600" b="1" dirty="0">
                          <a:solidFill>
                            <a:schemeClr val="tx1"/>
                          </a:solidFill>
                          <a:latin typeface="Arial" panose="020B0604020202020204" pitchFamily="34" charset="0"/>
                          <a:cs typeface="Arial" panose="020B0604020202020204" pitchFamily="34" charset="0"/>
                        </a:rPr>
                        <a:t>N° compte </a:t>
                      </a:r>
                      <a:endParaRPr lang="fr-FR" sz="1600"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fr-FR" sz="1600" b="1" dirty="0">
                          <a:solidFill>
                            <a:schemeClr val="tx1"/>
                          </a:solidFill>
                          <a:latin typeface="Arial" panose="020B0604020202020204" pitchFamily="34" charset="0"/>
                          <a:cs typeface="Arial" panose="020B0604020202020204" pitchFamily="34" charset="0"/>
                        </a:rPr>
                        <a:t>Journal achats</a:t>
                      </a:r>
                      <a:endParaRPr lang="fr-FR" sz="1600"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b="1" dirty="0">
                          <a:solidFill>
                            <a:schemeClr val="tx1"/>
                          </a:solidFill>
                          <a:latin typeface="Arial" panose="020B0604020202020204" pitchFamily="34" charset="0"/>
                          <a:cs typeface="Arial" panose="020B0604020202020204" pitchFamily="34" charset="0"/>
                        </a:rPr>
                        <a:t>Débit</a:t>
                      </a:r>
                      <a:endParaRPr lang="fr-FR" sz="1600"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fr-FR" sz="1600" b="1" dirty="0">
                          <a:solidFill>
                            <a:schemeClr val="tx1"/>
                          </a:solidFill>
                          <a:latin typeface="Arial" panose="020B0604020202020204" pitchFamily="34" charset="0"/>
                          <a:cs typeface="Arial" panose="020B0604020202020204" pitchFamily="34" charset="0"/>
                        </a:rPr>
                        <a:t>Crédit</a:t>
                      </a:r>
                      <a:endParaRPr lang="fr-FR" sz="1600" dirty="0">
                        <a:solidFill>
                          <a:schemeClr val="tx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extLst>
                  <a:ext uri="{0D108BD9-81ED-4DB2-BD59-A6C34878D82A}">
                    <a16:rowId xmlns:a16="http://schemas.microsoft.com/office/drawing/2014/main" val="10004"/>
                  </a:ext>
                </a:extLst>
              </a:tr>
              <a:tr h="324000">
                <a:tc>
                  <a:txBody>
                    <a:bodyPr/>
                    <a:lstStyle/>
                    <a:p>
                      <a:r>
                        <a:rPr lang="fr-FR" sz="1600" dirty="0">
                          <a:latin typeface="Arial" panose="020B0604020202020204" pitchFamily="34" charset="0"/>
                          <a:cs typeface="Arial" panose="020B0604020202020204" pitchFamily="34" charset="0"/>
                        </a:rPr>
                        <a:t>01/01</a:t>
                      </a:r>
                    </a:p>
                  </a:txBody>
                  <a:tcPr/>
                </a:tc>
                <a:tc>
                  <a:txBody>
                    <a:bodyPr/>
                    <a:lstStyle/>
                    <a:p>
                      <a:r>
                        <a:rPr lang="fr-FR" sz="1600" dirty="0">
                          <a:latin typeface="Arial" panose="020B0604020202020204" pitchFamily="34" charset="0"/>
                          <a:cs typeface="Arial" panose="020B0604020202020204" pitchFamily="34" charset="0"/>
                        </a:rPr>
                        <a:t>607000 </a:t>
                      </a:r>
                    </a:p>
                  </a:txBody>
                  <a:tcPr/>
                </a:tc>
                <a:tc>
                  <a:txBody>
                    <a:bodyPr/>
                    <a:lstStyle/>
                    <a:p>
                      <a:r>
                        <a:rPr lang="fr-FR" sz="1600" dirty="0">
                          <a:latin typeface="Arial" panose="020B0604020202020204" pitchFamily="34" charset="0"/>
                          <a:cs typeface="Arial" panose="020B0604020202020204" pitchFamily="34" charset="0"/>
                        </a:rPr>
                        <a:t>Achat de marchandises </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10 000,00</a:t>
                      </a:r>
                    </a:p>
                  </a:txBody>
                  <a:tcPr/>
                </a:tc>
                <a:tc>
                  <a:txBody>
                    <a:bodyPr/>
                    <a:lstStyle/>
                    <a:p>
                      <a:pPr algn="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24000">
                <a:tc>
                  <a:txBody>
                    <a:bodyPr/>
                    <a:lstStyle/>
                    <a:p>
                      <a:r>
                        <a:rPr lang="fr-FR" sz="1600" dirty="0">
                          <a:latin typeface="Arial" panose="020B0604020202020204" pitchFamily="34" charset="0"/>
                          <a:cs typeface="Arial" panose="020B0604020202020204" pitchFamily="34" charset="0"/>
                        </a:rPr>
                        <a:t>01/01</a:t>
                      </a:r>
                    </a:p>
                  </a:txBody>
                  <a:tcPr/>
                </a:tc>
                <a:tc>
                  <a:txBody>
                    <a:bodyPr/>
                    <a:lstStyle/>
                    <a:p>
                      <a:r>
                        <a:rPr lang="fr-FR" sz="1600" dirty="0">
                          <a:latin typeface="Arial" panose="020B0604020202020204" pitchFamily="34" charset="0"/>
                          <a:cs typeface="Arial" panose="020B0604020202020204" pitchFamily="34" charset="0"/>
                        </a:rPr>
                        <a:t>445660 </a:t>
                      </a:r>
                    </a:p>
                  </a:txBody>
                  <a:tcPr/>
                </a:tc>
                <a:tc>
                  <a:txBody>
                    <a:bodyPr/>
                    <a:lstStyle/>
                    <a:p>
                      <a:r>
                        <a:rPr lang="fr-FR" sz="1600" dirty="0">
                          <a:latin typeface="Arial" panose="020B0604020202020204" pitchFamily="34" charset="0"/>
                          <a:cs typeface="Arial" panose="020B0604020202020204" pitchFamily="34" charset="0"/>
                        </a:rPr>
                        <a:t>TVA déductible sur ABS </a:t>
                      </a: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2 000,00</a:t>
                      </a:r>
                    </a:p>
                  </a:txBody>
                  <a:tcPr/>
                </a:tc>
                <a:tc>
                  <a:txBody>
                    <a:bodyPr/>
                    <a:lstStyle/>
                    <a:p>
                      <a:pPr algn="r"/>
                      <a:endParaRPr lang="fr-F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24000">
                <a:tc>
                  <a:txBody>
                    <a:bodyPr/>
                    <a:lstStyle/>
                    <a:p>
                      <a:r>
                        <a:rPr lang="fr-FR" sz="1600" dirty="0">
                          <a:latin typeface="Arial" panose="020B0604020202020204" pitchFamily="34" charset="0"/>
                          <a:cs typeface="Arial" panose="020B0604020202020204" pitchFamily="34" charset="0"/>
                        </a:rPr>
                        <a:t>01/01</a:t>
                      </a:r>
                    </a:p>
                  </a:txBody>
                  <a:tcPr/>
                </a:tc>
                <a:tc>
                  <a:txBody>
                    <a:bodyPr/>
                    <a:lstStyle/>
                    <a:p>
                      <a:r>
                        <a:rPr lang="fr-FR" sz="1600" dirty="0">
                          <a:latin typeface="Arial" panose="020B0604020202020204" pitchFamily="34" charset="0"/>
                          <a:cs typeface="Arial" panose="020B0604020202020204" pitchFamily="34" charset="0"/>
                        </a:rPr>
                        <a:t>512000</a:t>
                      </a:r>
                    </a:p>
                  </a:txBody>
                  <a:tcPr/>
                </a:tc>
                <a:tc>
                  <a:txBody>
                    <a:bodyPr/>
                    <a:lstStyle/>
                    <a:p>
                      <a:r>
                        <a:rPr lang="fr-FR" sz="1600" dirty="0">
                          <a:latin typeface="Arial" panose="020B0604020202020204" pitchFamily="34" charset="0"/>
                          <a:cs typeface="Arial" panose="020B0604020202020204" pitchFamily="34" charset="0"/>
                        </a:rPr>
                        <a:t>Banque </a:t>
                      </a:r>
                    </a:p>
                  </a:txBody>
                  <a:tcPr/>
                </a:tc>
                <a:tc>
                  <a:txBody>
                    <a:bodyPr/>
                    <a:lstStyle/>
                    <a:p>
                      <a:pPr algn="r"/>
                      <a:endParaRPr lang="fr-FR" sz="1600" dirty="0">
                        <a:latin typeface="Arial" panose="020B0604020202020204" pitchFamily="34" charset="0"/>
                        <a:cs typeface="Arial" panose="020B0604020202020204" pitchFamily="34" charset="0"/>
                      </a:endParaRPr>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12 000,00</a:t>
                      </a:r>
                    </a:p>
                  </a:txBody>
                  <a:tcPr/>
                </a:tc>
                <a:extLst>
                  <a:ext uri="{0D108BD9-81ED-4DB2-BD59-A6C34878D82A}">
                    <a16:rowId xmlns:a16="http://schemas.microsoft.com/office/drawing/2014/main" val="10007"/>
                  </a:ext>
                </a:extLst>
              </a:tr>
            </a:tbl>
          </a:graphicData>
        </a:graphic>
      </p:graphicFrame>
      <p:sp>
        <p:nvSpPr>
          <p:cNvPr id="14" name="Rectangle 13"/>
          <p:cNvSpPr/>
          <p:nvPr/>
        </p:nvSpPr>
        <p:spPr>
          <a:xfrm>
            <a:off x="110065" y="2007637"/>
            <a:ext cx="4058397" cy="2123658"/>
          </a:xfrm>
          <a:prstGeom prst="rect">
            <a:avLst/>
          </a:prstGeom>
        </p:spPr>
        <p:txBody>
          <a:bodyPr wrap="square">
            <a:spAutoFit/>
          </a:bodyPr>
          <a:lstStyle/>
          <a:p>
            <a:pPr algn="just"/>
            <a:r>
              <a:rPr lang="fr-FR" sz="2200" b="1" dirty="0">
                <a:latin typeface="ITC Century Std Book"/>
              </a:rPr>
              <a:t>Attention </a:t>
            </a:r>
            <a:r>
              <a:rPr lang="fr-FR" sz="2200" dirty="0">
                <a:latin typeface="ITC Century Std Light"/>
              </a:rPr>
              <a:t>: </a:t>
            </a:r>
          </a:p>
          <a:p>
            <a:r>
              <a:rPr lang="fr-FR" sz="2200" dirty="0">
                <a:latin typeface="ITC Century Std Light"/>
              </a:rPr>
              <a:t>la création de plusieurs journaux rend possible l’erreur de double enregistrement (une même écriture est saisie dans deux journaux). </a:t>
            </a:r>
            <a:endParaRPr lang="fr-FR" sz="2200" dirty="0"/>
          </a:p>
        </p:txBody>
      </p:sp>
    </p:spTree>
    <p:extLst>
      <p:ext uri="{BB962C8B-B14F-4D97-AF65-F5344CB8AC3E}">
        <p14:creationId xmlns:p14="http://schemas.microsoft.com/office/powerpoint/2010/main" val="740774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2.6 Le journal</a:t>
            </a:r>
            <a:endParaRPr lang="fr-FR" sz="5400" b="1" dirty="0">
              <a:solidFill>
                <a:srgbClr val="FFFF00"/>
              </a:solidFill>
              <a:latin typeface="Arial" panose="020B0604020202020204" pitchFamily="34" charset="0"/>
              <a:cs typeface="Arial" panose="020B0604020202020204" pitchFamily="34" charset="0"/>
            </a:endParaRPr>
          </a:p>
        </p:txBody>
      </p:sp>
      <p:graphicFrame>
        <p:nvGraphicFramePr>
          <p:cNvPr id="4" name="Diagramme 3"/>
          <p:cNvGraphicFramePr/>
          <p:nvPr>
            <p:extLst>
              <p:ext uri="{D42A27DB-BD31-4B8C-83A1-F6EECF244321}">
                <p14:modId xmlns:p14="http://schemas.microsoft.com/office/powerpoint/2010/main" val="1269440277"/>
              </p:ext>
            </p:extLst>
          </p:nvPr>
        </p:nvGraphicFramePr>
        <p:xfrm>
          <a:off x="1041400" y="1371600"/>
          <a:ext cx="10103118" cy="4995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90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2.2 Plan comptable</a:t>
            </a:r>
            <a:endParaRPr lang="fr-FR" sz="5400" b="1"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956733" y="1388759"/>
            <a:ext cx="10024534" cy="1200329"/>
          </a:xfrm>
          <a:prstGeom prst="rect">
            <a:avLst/>
          </a:prstGeom>
        </p:spPr>
        <p:txBody>
          <a:bodyPr wrap="square">
            <a:spAutoFit/>
          </a:bodyPr>
          <a:lstStyle/>
          <a:p>
            <a:pPr algn="ctr"/>
            <a:r>
              <a:rPr lang="fr-FR" sz="2400" dirty="0">
                <a:latin typeface="ITC Century Std Light"/>
              </a:rPr>
              <a:t>Les comptes possèdent un </a:t>
            </a:r>
            <a:r>
              <a:rPr lang="fr-FR" sz="2400" b="1" dirty="0">
                <a:latin typeface="ITC Century Std Book"/>
              </a:rPr>
              <a:t>numéro </a:t>
            </a:r>
            <a:r>
              <a:rPr lang="fr-FR" sz="2400" b="1" dirty="0">
                <a:solidFill>
                  <a:srgbClr val="FFFF00"/>
                </a:solidFill>
                <a:latin typeface="ITC Century Std Book"/>
              </a:rPr>
              <a:t>normalisé</a:t>
            </a:r>
            <a:r>
              <a:rPr lang="fr-FR" sz="2400" b="1" dirty="0">
                <a:latin typeface="ITC Century Std Book"/>
              </a:rPr>
              <a:t> </a:t>
            </a:r>
            <a:r>
              <a:rPr lang="fr-FR" sz="2400" dirty="0">
                <a:latin typeface="ITC Century Std Light"/>
              </a:rPr>
              <a:t>qui est le même pour toutes les entreprises. Cette liste de comptes avec numéro est appelée </a:t>
            </a:r>
            <a:r>
              <a:rPr lang="fr-FR" sz="2400" b="1" dirty="0">
                <a:solidFill>
                  <a:srgbClr val="FFFF00"/>
                </a:solidFill>
                <a:latin typeface="ITC Century Std Book"/>
              </a:rPr>
              <a:t>plan comptable </a:t>
            </a:r>
            <a:endParaRPr lang="fr-FR" sz="2400" b="1" dirty="0">
              <a:solidFill>
                <a:srgbClr val="FFFF00"/>
              </a:solidFill>
            </a:endParaRP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401" y="2914546"/>
            <a:ext cx="9345329" cy="1486107"/>
          </a:xfrm>
          <a:prstGeom prst="rect">
            <a:avLst/>
          </a:prstGeom>
        </p:spPr>
      </p:pic>
      <p:cxnSp>
        <p:nvCxnSpPr>
          <p:cNvPr id="6" name="Connecteur droit avec flèche 5"/>
          <p:cNvCxnSpPr/>
          <p:nvPr/>
        </p:nvCxnSpPr>
        <p:spPr>
          <a:xfrm flipH="1">
            <a:off x="2946401" y="2167467"/>
            <a:ext cx="177799" cy="7470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1406401" y="2914546"/>
            <a:ext cx="1895599" cy="36205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98671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2.2 Plan comptable</a:t>
            </a:r>
            <a:endParaRPr lang="fr-FR" sz="5400" b="1" dirty="0">
              <a:solidFill>
                <a:srgbClr val="FFFF00"/>
              </a:solidFill>
              <a:latin typeface="Arial" panose="020B0604020202020204" pitchFamily="34" charset="0"/>
              <a:cs typeface="Arial" panose="020B0604020202020204" pitchFamily="34" charset="0"/>
            </a:endParaRP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666" y="1141042"/>
            <a:ext cx="8003371" cy="5547623"/>
          </a:xfrm>
          <a:prstGeom prst="rect">
            <a:avLst/>
          </a:prstGeom>
        </p:spPr>
      </p:pic>
      <p:sp>
        <p:nvSpPr>
          <p:cNvPr id="4" name="ZoneTexte 3"/>
          <p:cNvSpPr txBox="1"/>
          <p:nvPr/>
        </p:nvSpPr>
        <p:spPr>
          <a:xfrm>
            <a:off x="5543804" y="534135"/>
            <a:ext cx="42756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Extrait plan comptable</a:t>
            </a:r>
          </a:p>
        </p:txBody>
      </p:sp>
    </p:spTree>
    <p:extLst>
      <p:ext uri="{BB962C8B-B14F-4D97-AF65-F5344CB8AC3E}">
        <p14:creationId xmlns:p14="http://schemas.microsoft.com/office/powerpoint/2010/main" val="3423608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2.3 Compte de résultat</a:t>
            </a:r>
            <a:endParaRPr lang="fr-FR" sz="5400" b="1"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1015999" y="1854199"/>
            <a:ext cx="10066868" cy="2862322"/>
          </a:xfrm>
          <a:prstGeom prst="rect">
            <a:avLst/>
          </a:prstGeom>
        </p:spPr>
        <p:txBody>
          <a:bodyPr wrap="square">
            <a:spAutoFit/>
          </a:bodyPr>
          <a:lstStyle/>
          <a:p>
            <a:pPr algn="ctr">
              <a:spcBef>
                <a:spcPts val="1200"/>
              </a:spcBef>
            </a:pPr>
            <a:r>
              <a:rPr lang="fr-FR" sz="2800" dirty="0">
                <a:latin typeface="Arial" panose="020B0604020202020204" pitchFamily="34" charset="0"/>
                <a:cs typeface="Arial" panose="020B0604020202020204" pitchFamily="34" charset="0"/>
              </a:rPr>
              <a:t>Il récapitule toutes les activités qui ont entraîné : </a:t>
            </a:r>
          </a:p>
          <a:p>
            <a:pPr marL="457200" indent="-457200" algn="ctr">
              <a:spcBef>
                <a:spcPts val="1200"/>
              </a:spcBef>
              <a:buFont typeface="Wingdings" panose="05000000000000000000" pitchFamily="2" charset="2"/>
              <a:buChar char="Ø"/>
            </a:pPr>
            <a:r>
              <a:rPr lang="fr-FR" sz="2800" b="1" dirty="0">
                <a:solidFill>
                  <a:srgbClr val="FFFF00"/>
                </a:solidFill>
                <a:latin typeface="Arial" panose="020B0604020202020204" pitchFamily="34" charset="0"/>
                <a:cs typeface="Arial" panose="020B0604020202020204" pitchFamily="34" charset="0"/>
              </a:rPr>
              <a:t>un enrichissement (produits, classe 7) </a:t>
            </a:r>
          </a:p>
          <a:p>
            <a:pPr algn="ctr">
              <a:spcBef>
                <a:spcPts val="1200"/>
              </a:spcBef>
            </a:pPr>
            <a:r>
              <a:rPr lang="fr-FR" sz="2800" b="1" dirty="0">
                <a:solidFill>
                  <a:srgbClr val="FFFF00"/>
                </a:solidFill>
                <a:latin typeface="Arial" panose="020B0604020202020204" pitchFamily="34" charset="0"/>
                <a:cs typeface="Arial" panose="020B0604020202020204" pitchFamily="34" charset="0"/>
              </a:rPr>
              <a:t>ou</a:t>
            </a:r>
          </a:p>
          <a:p>
            <a:pPr marL="457200" indent="-457200" algn="ctr">
              <a:spcBef>
                <a:spcPts val="1200"/>
              </a:spcBef>
              <a:buFont typeface="Wingdings" panose="05000000000000000000" pitchFamily="2" charset="2"/>
              <a:buChar char="Ø"/>
            </a:pPr>
            <a:r>
              <a:rPr lang="fr-FR" sz="2800" b="1" dirty="0">
                <a:solidFill>
                  <a:srgbClr val="FFFF00"/>
                </a:solidFill>
                <a:latin typeface="Arial" panose="020B0604020202020204" pitchFamily="34" charset="0"/>
                <a:cs typeface="Arial" panose="020B0604020202020204" pitchFamily="34" charset="0"/>
              </a:rPr>
              <a:t>un appauvrissement (charges, classe 6) </a:t>
            </a:r>
          </a:p>
          <a:p>
            <a:pPr algn="ctr">
              <a:spcBef>
                <a:spcPts val="1200"/>
              </a:spcBef>
            </a:pPr>
            <a:r>
              <a:rPr lang="fr-FR" sz="2800" dirty="0">
                <a:latin typeface="Arial" panose="020B0604020202020204" pitchFamily="34" charset="0"/>
                <a:cs typeface="Arial" panose="020B0604020202020204" pitchFamily="34" charset="0"/>
              </a:rPr>
              <a:t>de l’entreprise au cours de l’exercice comptable. </a:t>
            </a:r>
          </a:p>
        </p:txBody>
      </p:sp>
    </p:spTree>
    <p:extLst>
      <p:ext uri="{BB962C8B-B14F-4D97-AF65-F5344CB8AC3E}">
        <p14:creationId xmlns:p14="http://schemas.microsoft.com/office/powerpoint/2010/main" val="329869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2.3 Compte de résultat</a:t>
            </a:r>
            <a:endParaRPr lang="fr-FR" sz="5400" b="1" dirty="0">
              <a:solidFill>
                <a:srgbClr val="FFFF00"/>
              </a:solidFill>
              <a:latin typeface="Arial" panose="020B0604020202020204" pitchFamily="34" charset="0"/>
              <a:cs typeface="Arial" panose="020B0604020202020204" pitchFamily="34" charset="0"/>
            </a:endParaRPr>
          </a:p>
        </p:txBody>
      </p:sp>
      <p:graphicFrame>
        <p:nvGraphicFramePr>
          <p:cNvPr id="4" name="Diagramme 3"/>
          <p:cNvGraphicFramePr/>
          <p:nvPr>
            <p:extLst>
              <p:ext uri="{D42A27DB-BD31-4B8C-83A1-F6EECF244321}">
                <p14:modId xmlns:p14="http://schemas.microsoft.com/office/powerpoint/2010/main" val="2688903116"/>
              </p:ext>
            </p:extLst>
          </p:nvPr>
        </p:nvGraphicFramePr>
        <p:xfrm>
          <a:off x="135466" y="1159933"/>
          <a:ext cx="11065933"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03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132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2.3 Compte de résultat</a:t>
            </a:r>
            <a:endParaRPr lang="fr-FR" sz="5400" b="1" dirty="0">
              <a:solidFill>
                <a:srgbClr val="FFFF00"/>
              </a:solidFill>
              <a:latin typeface="Arial" panose="020B0604020202020204" pitchFamily="34" charset="0"/>
              <a:cs typeface="Arial" panose="020B0604020202020204" pitchFamily="34" charset="0"/>
            </a:endParaRP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377" y="1735666"/>
            <a:ext cx="9307224" cy="4686954"/>
          </a:xfrm>
          <a:prstGeom prst="rect">
            <a:avLst/>
          </a:prstGeom>
        </p:spPr>
      </p:pic>
      <p:sp>
        <p:nvSpPr>
          <p:cNvPr id="5" name="Rectangle 4"/>
          <p:cNvSpPr/>
          <p:nvPr/>
        </p:nvSpPr>
        <p:spPr>
          <a:xfrm>
            <a:off x="2611967" y="1183100"/>
            <a:ext cx="6642100" cy="461665"/>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Sa présentation normalisée est la suivante : </a:t>
            </a:r>
          </a:p>
        </p:txBody>
      </p:sp>
    </p:spTree>
    <p:extLst>
      <p:ext uri="{BB962C8B-B14F-4D97-AF65-F5344CB8AC3E}">
        <p14:creationId xmlns:p14="http://schemas.microsoft.com/office/powerpoint/2010/main" val="164342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2.4 Le bilan</a:t>
            </a:r>
            <a:endParaRPr lang="fr-FR" sz="5400" b="1"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431802" y="1039716"/>
            <a:ext cx="9914466" cy="461665"/>
          </a:xfrm>
          <a:prstGeom prst="rect">
            <a:avLst/>
          </a:prstGeom>
        </p:spPr>
        <p:txBody>
          <a:bodyPr wrap="square">
            <a:spAutoFit/>
          </a:bodyPr>
          <a:lstStyle/>
          <a:p>
            <a:pPr algn="just">
              <a:spcBef>
                <a:spcPts val="1200"/>
              </a:spcBef>
            </a:pPr>
            <a:r>
              <a:rPr lang="fr-FR" sz="2400" dirty="0">
                <a:latin typeface="ITC Century Std Light"/>
              </a:rPr>
              <a:t>Il présente le patrimoine de l’entreprise à la fin de l’exercice comptable. </a:t>
            </a:r>
          </a:p>
        </p:txBody>
      </p:sp>
      <p:graphicFrame>
        <p:nvGraphicFramePr>
          <p:cNvPr id="4" name="Diagramme 3"/>
          <p:cNvGraphicFramePr/>
          <p:nvPr>
            <p:extLst>
              <p:ext uri="{D42A27DB-BD31-4B8C-83A1-F6EECF244321}">
                <p14:modId xmlns:p14="http://schemas.microsoft.com/office/powerpoint/2010/main" val="3181085910"/>
              </p:ext>
            </p:extLst>
          </p:nvPr>
        </p:nvGraphicFramePr>
        <p:xfrm>
          <a:off x="300567" y="1736764"/>
          <a:ext cx="10176935" cy="4385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45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2.4 Le bilan</a:t>
            </a:r>
            <a:endParaRPr lang="fr-FR" sz="5400" b="1" dirty="0">
              <a:solidFill>
                <a:srgbClr val="FFFF00"/>
              </a:solidFill>
              <a:latin typeface="Arial" panose="020B0604020202020204" pitchFamily="34" charset="0"/>
              <a:cs typeface="Arial" panose="020B0604020202020204" pitchFamily="34" charset="0"/>
            </a:endParaRPr>
          </a:p>
        </p:txBody>
      </p:sp>
      <p:graphicFrame>
        <p:nvGraphicFramePr>
          <p:cNvPr id="5" name="Diagramme 4"/>
          <p:cNvGraphicFramePr/>
          <p:nvPr>
            <p:extLst>
              <p:ext uri="{D42A27DB-BD31-4B8C-83A1-F6EECF244321}">
                <p14:modId xmlns:p14="http://schemas.microsoft.com/office/powerpoint/2010/main" val="1432940517"/>
              </p:ext>
            </p:extLst>
          </p:nvPr>
        </p:nvGraphicFramePr>
        <p:xfrm>
          <a:off x="423331" y="1109134"/>
          <a:ext cx="11057468" cy="4995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465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8668"/>
            <a:ext cx="10261601" cy="634999"/>
          </a:xfrm>
        </p:spPr>
        <p:txBody>
          <a:bodyPr>
            <a:normAutofit fontScale="90000"/>
          </a:bodyPr>
          <a:lstStyle/>
          <a:p>
            <a:r>
              <a:rPr lang="fr-FR" sz="3200" b="1" dirty="0">
                <a:latin typeface="Arial" panose="020B0604020202020204" pitchFamily="34" charset="0"/>
                <a:cs typeface="Arial" panose="020B0604020202020204" pitchFamily="34" charset="0"/>
              </a:rPr>
              <a:t>2. Organisation comptable</a:t>
            </a:r>
            <a:br>
              <a:rPr lang="fr-FR" sz="3200" b="1" dirty="0">
                <a:latin typeface="Arial" panose="020B0604020202020204" pitchFamily="34" charset="0"/>
                <a:cs typeface="Arial" panose="020B0604020202020204" pitchFamily="34" charset="0"/>
              </a:rPr>
            </a:br>
            <a:r>
              <a:rPr lang="fr-FR" sz="3200" b="1" dirty="0">
                <a:solidFill>
                  <a:srgbClr val="FFFF00"/>
                </a:solidFill>
                <a:latin typeface="Arial" panose="020B0604020202020204" pitchFamily="34" charset="0"/>
                <a:cs typeface="Arial" panose="020B0604020202020204" pitchFamily="34" charset="0"/>
              </a:rPr>
              <a:t>2.4 Le bilan</a:t>
            </a:r>
            <a:endParaRPr lang="fr-FR" sz="5400" b="1" dirty="0">
              <a:solidFill>
                <a:srgbClr val="FFFF00"/>
              </a:solidFill>
              <a:latin typeface="Arial" panose="020B0604020202020204" pitchFamily="34" charset="0"/>
              <a:cs typeface="Arial" panose="020B0604020202020204" pitchFamily="34" charset="0"/>
            </a:endParaRP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25" y="1165437"/>
            <a:ext cx="9316750" cy="4544059"/>
          </a:xfrm>
          <a:prstGeom prst="rect">
            <a:avLst/>
          </a:prstGeom>
        </p:spPr>
      </p:pic>
    </p:spTree>
    <p:extLst>
      <p:ext uri="{BB962C8B-B14F-4D97-AF65-F5344CB8AC3E}">
        <p14:creationId xmlns:p14="http://schemas.microsoft.com/office/powerpoint/2010/main" val="3913666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498</TotalTime>
  <Words>1008</Words>
  <Application>Microsoft Office PowerPoint</Application>
  <PresentationFormat>Grand écran</PresentationFormat>
  <Paragraphs>111</Paragraphs>
  <Slides>16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Century Gothic</vt:lpstr>
      <vt:lpstr>ITC Century Std Book</vt:lpstr>
      <vt:lpstr>ITC Century Std Light</vt:lpstr>
      <vt:lpstr>Symbol</vt:lpstr>
      <vt:lpstr>Wingdings</vt:lpstr>
      <vt:lpstr>Wingdings 3</vt:lpstr>
      <vt:lpstr>Ion</vt:lpstr>
      <vt:lpstr>2. Organisation comptable 2.1 Les comptes</vt:lpstr>
      <vt:lpstr>2. Organisation comptable 2.2 Plan comptable</vt:lpstr>
      <vt:lpstr>2. Organisation comptable 2.2 Plan comptable</vt:lpstr>
      <vt:lpstr>2. Organisation comptable 2.3 Compte de résultat</vt:lpstr>
      <vt:lpstr>2. Organisation comptable 2.3 Compte de résultat</vt:lpstr>
      <vt:lpstr>2. Organisation comptable 2.3 Compte de résultat</vt:lpstr>
      <vt:lpstr>2. Organisation comptable 2.4 Le bilan</vt:lpstr>
      <vt:lpstr>2. Organisation comptable 2.4 Le bilan</vt:lpstr>
      <vt:lpstr>2. Organisation comptable 2.4 Le bilan</vt:lpstr>
      <vt:lpstr>2. Organisation comptable 2.5 La balance</vt:lpstr>
      <vt:lpstr>2. Organisation comptable 2.5 La balance</vt:lpstr>
      <vt:lpstr>2. Organisation comptable 2.6 Le journal</vt:lpstr>
      <vt:lpstr>2. Organisation comptable 2.6 Le journal</vt:lpstr>
      <vt:lpstr>2. Organisation comptable 2.6 Le journal</vt:lpstr>
      <vt:lpstr>2. Organisation comptable 2.6 Le journal</vt:lpstr>
      <vt:lpstr>2. Organisation comptable 2.6 Le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46</cp:revision>
  <dcterms:created xsi:type="dcterms:W3CDTF">2014-01-14T07:42:30Z</dcterms:created>
  <dcterms:modified xsi:type="dcterms:W3CDTF">2023-03-02T22:09:56Z</dcterms:modified>
</cp:coreProperties>
</file>