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64" r:id="rId2"/>
    <p:sldId id="265" r:id="rId3"/>
    <p:sldId id="266" r:id="rId4"/>
    <p:sldId id="262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089F80-8FE1-4ED3-8BE4-1662107A525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C0A695D-D554-480D-8743-53441BF8242C}">
      <dgm:prSet phldrT="[Texte]"/>
      <dgm:spPr/>
      <dgm:t>
        <a:bodyPr/>
        <a:lstStyle/>
        <a:p>
          <a:r>
            <a: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Tout mouvement est enregistré dans deux comptes </a:t>
          </a:r>
          <a:endParaRPr lang="fr-FR" dirty="0">
            <a:solidFill>
              <a:schemeClr val="bg1"/>
            </a:solidFill>
          </a:endParaRPr>
        </a:p>
      </dgm:t>
    </dgm:pt>
    <dgm:pt modelId="{67786592-A445-4C95-9880-1F406E21F221}" type="parTrans" cxnId="{325E8BC8-250F-4A0D-8E88-634E1883E928}">
      <dgm:prSet/>
      <dgm:spPr/>
      <dgm:t>
        <a:bodyPr/>
        <a:lstStyle/>
        <a:p>
          <a:endParaRPr lang="fr-FR"/>
        </a:p>
      </dgm:t>
    </dgm:pt>
    <dgm:pt modelId="{43617507-F322-4152-857B-EE2D912DC361}" type="sibTrans" cxnId="{325E8BC8-250F-4A0D-8E88-634E1883E928}">
      <dgm:prSet/>
      <dgm:spPr/>
      <dgm:t>
        <a:bodyPr/>
        <a:lstStyle/>
        <a:p>
          <a:endParaRPr lang="fr-FR"/>
        </a:p>
      </dgm:t>
    </dgm:pt>
    <dgm:pt modelId="{DFFCB3BF-C64E-4C2A-84B2-73D99B6D6F7B}">
      <dgm:prSet custT="1"/>
      <dgm:spPr/>
      <dgm:t>
        <a:bodyPr/>
        <a:lstStyle/>
        <a:p>
          <a:r>
            <a:rPr lang="fr-FR" sz="2800" dirty="0">
              <a:latin typeface="Arial" panose="020B0604020202020204" pitchFamily="34" charset="0"/>
              <a:cs typeface="Arial" panose="020B0604020202020204" pitchFamily="34" charset="0"/>
            </a:rPr>
            <a:t>l’un qui indique le </a:t>
          </a:r>
          <a:r>
            <a:rPr lang="fr-FR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moyen de financement ou la ressource </a:t>
          </a:r>
        </a:p>
        <a:p>
          <a:r>
            <a:rPr lang="fr-FR" sz="2800" dirty="0">
              <a:latin typeface="Arial" panose="020B0604020202020204" pitchFamily="34" charset="0"/>
              <a:cs typeface="Arial" panose="020B0604020202020204" pitchFamily="34" charset="0"/>
            </a:rPr>
            <a:t>(la banque dans l’exemple) </a:t>
          </a:r>
        </a:p>
      </dgm:t>
    </dgm:pt>
    <dgm:pt modelId="{14FA768B-77E6-49D5-9490-8BAD2A2EA2C7}" type="parTrans" cxnId="{CCF24BDA-D46B-4F5A-8A77-B6F3EF3F69D5}">
      <dgm:prSet/>
      <dgm:spPr/>
      <dgm:t>
        <a:bodyPr/>
        <a:lstStyle/>
        <a:p>
          <a:endParaRPr lang="fr-FR"/>
        </a:p>
      </dgm:t>
    </dgm:pt>
    <dgm:pt modelId="{EEB444FB-AB5A-4E79-9231-B6A7A7C5FE2D}" type="sibTrans" cxnId="{CCF24BDA-D46B-4F5A-8A77-B6F3EF3F69D5}">
      <dgm:prSet/>
      <dgm:spPr/>
      <dgm:t>
        <a:bodyPr/>
        <a:lstStyle/>
        <a:p>
          <a:endParaRPr lang="fr-FR"/>
        </a:p>
      </dgm:t>
    </dgm:pt>
    <dgm:pt modelId="{1B89D25C-BC2E-469E-A4C6-F4C17B25E5F2}">
      <dgm:prSet custT="1"/>
      <dgm:spPr/>
      <dgm:t>
        <a:bodyPr/>
        <a:lstStyle/>
        <a:p>
          <a:r>
            <a:rPr lang="fr-FR" sz="2800" dirty="0">
              <a:latin typeface="Arial" panose="020B0604020202020204" pitchFamily="34" charset="0"/>
              <a:cs typeface="Arial" panose="020B0604020202020204" pitchFamily="34" charset="0"/>
            </a:rPr>
            <a:t>l’autre qui indique </a:t>
          </a:r>
          <a:r>
            <a:rPr lang="fr-FR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l’utilisation faite du financement ou son emploi</a:t>
          </a:r>
          <a:r>
            <a:rPr lang="fr-FR" sz="2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fr-FR" sz="2800" dirty="0">
              <a:latin typeface="Arial" panose="020B0604020202020204" pitchFamily="34" charset="0"/>
              <a:cs typeface="Arial" panose="020B0604020202020204" pitchFamily="34" charset="0"/>
            </a:rPr>
            <a:t>(bar-restaurant, nourriture, etc.). </a:t>
          </a:r>
        </a:p>
      </dgm:t>
    </dgm:pt>
    <dgm:pt modelId="{DD07C2BF-87DE-40AB-9B0A-E8715277E266}" type="parTrans" cxnId="{1FFE637F-9561-49C2-8163-C40C1CE4330C}">
      <dgm:prSet/>
      <dgm:spPr/>
      <dgm:t>
        <a:bodyPr/>
        <a:lstStyle/>
        <a:p>
          <a:endParaRPr lang="fr-FR"/>
        </a:p>
      </dgm:t>
    </dgm:pt>
    <dgm:pt modelId="{5077D3B2-37D8-44B7-B85E-AAE96C1B8D34}" type="sibTrans" cxnId="{1FFE637F-9561-49C2-8163-C40C1CE4330C}">
      <dgm:prSet/>
      <dgm:spPr/>
      <dgm:t>
        <a:bodyPr/>
        <a:lstStyle/>
        <a:p>
          <a:endParaRPr lang="fr-FR"/>
        </a:p>
      </dgm:t>
    </dgm:pt>
    <dgm:pt modelId="{2B11E18F-4D26-4577-ADA2-279EACEC488C}" type="pres">
      <dgm:prSet presAssocID="{B4089F80-8FE1-4ED3-8BE4-1662107A525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B2DC815-B1F9-46E1-AD61-1D60C3DE5327}" type="pres">
      <dgm:prSet presAssocID="{9C0A695D-D554-480D-8743-53441BF8242C}" presName="hierRoot1" presStyleCnt="0">
        <dgm:presLayoutVars>
          <dgm:hierBranch val="init"/>
        </dgm:presLayoutVars>
      </dgm:prSet>
      <dgm:spPr/>
    </dgm:pt>
    <dgm:pt modelId="{E9419404-564C-4527-9AF0-F7891F0B13A8}" type="pres">
      <dgm:prSet presAssocID="{9C0A695D-D554-480D-8743-53441BF8242C}" presName="rootComposite1" presStyleCnt="0"/>
      <dgm:spPr/>
    </dgm:pt>
    <dgm:pt modelId="{A7585C1B-9063-4B2B-88E1-1F6F7723C76A}" type="pres">
      <dgm:prSet presAssocID="{9C0A695D-D554-480D-8743-53441BF8242C}" presName="rootText1" presStyleLbl="node0" presStyleIdx="0" presStyleCnt="1" custScaleX="59940">
        <dgm:presLayoutVars>
          <dgm:chPref val="3"/>
        </dgm:presLayoutVars>
      </dgm:prSet>
      <dgm:spPr/>
    </dgm:pt>
    <dgm:pt modelId="{4773796B-E887-489B-9407-5968ED0859F7}" type="pres">
      <dgm:prSet presAssocID="{9C0A695D-D554-480D-8743-53441BF8242C}" presName="rootConnector1" presStyleLbl="node1" presStyleIdx="0" presStyleCnt="0"/>
      <dgm:spPr/>
    </dgm:pt>
    <dgm:pt modelId="{2F789AED-FC0F-432D-96B0-7D0F4F51F2E1}" type="pres">
      <dgm:prSet presAssocID="{9C0A695D-D554-480D-8743-53441BF8242C}" presName="hierChild2" presStyleCnt="0"/>
      <dgm:spPr/>
    </dgm:pt>
    <dgm:pt modelId="{CAACB3DD-A62F-4CE3-86F5-00333DD3F9DF}" type="pres">
      <dgm:prSet presAssocID="{14FA768B-77E6-49D5-9490-8BAD2A2EA2C7}" presName="Name64" presStyleLbl="parChTrans1D2" presStyleIdx="0" presStyleCnt="2"/>
      <dgm:spPr/>
    </dgm:pt>
    <dgm:pt modelId="{1C720DD1-9FCD-4BBC-B8D7-14BEA6DEEA7E}" type="pres">
      <dgm:prSet presAssocID="{DFFCB3BF-C64E-4C2A-84B2-73D99B6D6F7B}" presName="hierRoot2" presStyleCnt="0">
        <dgm:presLayoutVars>
          <dgm:hierBranch val="init"/>
        </dgm:presLayoutVars>
      </dgm:prSet>
      <dgm:spPr/>
    </dgm:pt>
    <dgm:pt modelId="{9E76B0AA-8B15-4EE0-A9F3-0B9F7DCA91ED}" type="pres">
      <dgm:prSet presAssocID="{DFFCB3BF-C64E-4C2A-84B2-73D99B6D6F7B}" presName="rootComposite" presStyleCnt="0"/>
      <dgm:spPr/>
    </dgm:pt>
    <dgm:pt modelId="{CECF6482-7304-4197-B518-22D5133DF6E9}" type="pres">
      <dgm:prSet presAssocID="{DFFCB3BF-C64E-4C2A-84B2-73D99B6D6F7B}" presName="rootText" presStyleLbl="node2" presStyleIdx="0" presStyleCnt="2" custScaleX="108142">
        <dgm:presLayoutVars>
          <dgm:chPref val="3"/>
        </dgm:presLayoutVars>
      </dgm:prSet>
      <dgm:spPr/>
    </dgm:pt>
    <dgm:pt modelId="{6D0F12BF-92D7-41DE-81E9-1054E82DF98D}" type="pres">
      <dgm:prSet presAssocID="{DFFCB3BF-C64E-4C2A-84B2-73D99B6D6F7B}" presName="rootConnector" presStyleLbl="node2" presStyleIdx="0" presStyleCnt="2"/>
      <dgm:spPr/>
    </dgm:pt>
    <dgm:pt modelId="{5684AF4A-AEDA-4294-A156-603733C0BE12}" type="pres">
      <dgm:prSet presAssocID="{DFFCB3BF-C64E-4C2A-84B2-73D99B6D6F7B}" presName="hierChild4" presStyleCnt="0"/>
      <dgm:spPr/>
    </dgm:pt>
    <dgm:pt modelId="{E599D8D3-8730-4B5B-80CD-5AB2E38CC281}" type="pres">
      <dgm:prSet presAssocID="{DFFCB3BF-C64E-4C2A-84B2-73D99B6D6F7B}" presName="hierChild5" presStyleCnt="0"/>
      <dgm:spPr/>
    </dgm:pt>
    <dgm:pt modelId="{21FCBDE0-C2E8-426A-9BA4-7083E90337D9}" type="pres">
      <dgm:prSet presAssocID="{DD07C2BF-87DE-40AB-9B0A-E8715277E266}" presName="Name64" presStyleLbl="parChTrans1D2" presStyleIdx="1" presStyleCnt="2"/>
      <dgm:spPr/>
    </dgm:pt>
    <dgm:pt modelId="{0F4432FD-C199-476D-AFDA-AF57C8C07426}" type="pres">
      <dgm:prSet presAssocID="{1B89D25C-BC2E-469E-A4C6-F4C17B25E5F2}" presName="hierRoot2" presStyleCnt="0">
        <dgm:presLayoutVars>
          <dgm:hierBranch val="init"/>
        </dgm:presLayoutVars>
      </dgm:prSet>
      <dgm:spPr/>
    </dgm:pt>
    <dgm:pt modelId="{7C06FA68-FBB4-4F26-88A5-C5D8C7BC385B}" type="pres">
      <dgm:prSet presAssocID="{1B89D25C-BC2E-469E-A4C6-F4C17B25E5F2}" presName="rootComposite" presStyleCnt="0"/>
      <dgm:spPr/>
    </dgm:pt>
    <dgm:pt modelId="{1070A1E5-7582-4755-AEE5-9F130EC83111}" type="pres">
      <dgm:prSet presAssocID="{1B89D25C-BC2E-469E-A4C6-F4C17B25E5F2}" presName="rootText" presStyleLbl="node2" presStyleIdx="1" presStyleCnt="2" custScaleX="108142" custLinFactNeighborY="-28994">
        <dgm:presLayoutVars>
          <dgm:chPref val="3"/>
        </dgm:presLayoutVars>
      </dgm:prSet>
      <dgm:spPr/>
    </dgm:pt>
    <dgm:pt modelId="{0E473CB6-6EEC-4D5C-B0D9-AF64437A6E3A}" type="pres">
      <dgm:prSet presAssocID="{1B89D25C-BC2E-469E-A4C6-F4C17B25E5F2}" presName="rootConnector" presStyleLbl="node2" presStyleIdx="1" presStyleCnt="2"/>
      <dgm:spPr/>
    </dgm:pt>
    <dgm:pt modelId="{E6733520-5ECA-4D17-AA3A-B50800FFFB39}" type="pres">
      <dgm:prSet presAssocID="{1B89D25C-BC2E-469E-A4C6-F4C17B25E5F2}" presName="hierChild4" presStyleCnt="0"/>
      <dgm:spPr/>
    </dgm:pt>
    <dgm:pt modelId="{3D6153D5-A424-4113-AD8E-2663C4FDFC77}" type="pres">
      <dgm:prSet presAssocID="{1B89D25C-BC2E-469E-A4C6-F4C17B25E5F2}" presName="hierChild5" presStyleCnt="0"/>
      <dgm:spPr/>
    </dgm:pt>
    <dgm:pt modelId="{CF0B0E9A-4150-4630-AA10-5ED76C2F2DC3}" type="pres">
      <dgm:prSet presAssocID="{9C0A695D-D554-480D-8743-53441BF8242C}" presName="hierChild3" presStyleCnt="0"/>
      <dgm:spPr/>
    </dgm:pt>
  </dgm:ptLst>
  <dgm:cxnLst>
    <dgm:cxn modelId="{66236833-6B24-42EA-91D8-15E92A674F28}" type="presOf" srcId="{1B89D25C-BC2E-469E-A4C6-F4C17B25E5F2}" destId="{0E473CB6-6EEC-4D5C-B0D9-AF64437A6E3A}" srcOrd="1" destOrd="0" presId="urn:microsoft.com/office/officeart/2009/3/layout/HorizontalOrganizationChart"/>
    <dgm:cxn modelId="{1FD61B5C-F5C1-4136-A972-19989D6B1AED}" type="presOf" srcId="{B4089F80-8FE1-4ED3-8BE4-1662107A525E}" destId="{2B11E18F-4D26-4577-ADA2-279EACEC488C}" srcOrd="0" destOrd="0" presId="urn:microsoft.com/office/officeart/2009/3/layout/HorizontalOrganizationChart"/>
    <dgm:cxn modelId="{B1EECE68-A01C-4F72-AD77-096FBAA87952}" type="presOf" srcId="{1B89D25C-BC2E-469E-A4C6-F4C17B25E5F2}" destId="{1070A1E5-7582-4755-AEE5-9F130EC83111}" srcOrd="0" destOrd="0" presId="urn:microsoft.com/office/officeart/2009/3/layout/HorizontalOrganizationChart"/>
    <dgm:cxn modelId="{1C38A45A-EF03-4B80-94E5-8027C014AE3C}" type="presOf" srcId="{DFFCB3BF-C64E-4C2A-84B2-73D99B6D6F7B}" destId="{6D0F12BF-92D7-41DE-81E9-1054E82DF98D}" srcOrd="1" destOrd="0" presId="urn:microsoft.com/office/officeart/2009/3/layout/HorizontalOrganizationChart"/>
    <dgm:cxn modelId="{E20B397D-2EEF-4A03-87F1-3FDF391BFE11}" type="presOf" srcId="{9C0A695D-D554-480D-8743-53441BF8242C}" destId="{A7585C1B-9063-4B2B-88E1-1F6F7723C76A}" srcOrd="0" destOrd="0" presId="urn:microsoft.com/office/officeart/2009/3/layout/HorizontalOrganizationChart"/>
    <dgm:cxn modelId="{1FFE637F-9561-49C2-8163-C40C1CE4330C}" srcId="{9C0A695D-D554-480D-8743-53441BF8242C}" destId="{1B89D25C-BC2E-469E-A4C6-F4C17B25E5F2}" srcOrd="1" destOrd="0" parTransId="{DD07C2BF-87DE-40AB-9B0A-E8715277E266}" sibTransId="{5077D3B2-37D8-44B7-B85E-AAE96C1B8D34}"/>
    <dgm:cxn modelId="{BAC76385-1ABC-4799-8F5A-89722C9ED1ED}" type="presOf" srcId="{DD07C2BF-87DE-40AB-9B0A-E8715277E266}" destId="{21FCBDE0-C2E8-426A-9BA4-7083E90337D9}" srcOrd="0" destOrd="0" presId="urn:microsoft.com/office/officeart/2009/3/layout/HorizontalOrganizationChart"/>
    <dgm:cxn modelId="{6BB140A3-3574-4C21-9205-D501E3103385}" type="presOf" srcId="{14FA768B-77E6-49D5-9490-8BAD2A2EA2C7}" destId="{CAACB3DD-A62F-4CE3-86F5-00333DD3F9DF}" srcOrd="0" destOrd="0" presId="urn:microsoft.com/office/officeart/2009/3/layout/HorizontalOrganizationChart"/>
    <dgm:cxn modelId="{D72254C5-1167-42F9-8661-5342495AE178}" type="presOf" srcId="{DFFCB3BF-C64E-4C2A-84B2-73D99B6D6F7B}" destId="{CECF6482-7304-4197-B518-22D5133DF6E9}" srcOrd="0" destOrd="0" presId="urn:microsoft.com/office/officeart/2009/3/layout/HorizontalOrganizationChart"/>
    <dgm:cxn modelId="{325E8BC8-250F-4A0D-8E88-634E1883E928}" srcId="{B4089F80-8FE1-4ED3-8BE4-1662107A525E}" destId="{9C0A695D-D554-480D-8743-53441BF8242C}" srcOrd="0" destOrd="0" parTransId="{67786592-A445-4C95-9880-1F406E21F221}" sibTransId="{43617507-F322-4152-857B-EE2D912DC361}"/>
    <dgm:cxn modelId="{CCF24BDA-D46B-4F5A-8A77-B6F3EF3F69D5}" srcId="{9C0A695D-D554-480D-8743-53441BF8242C}" destId="{DFFCB3BF-C64E-4C2A-84B2-73D99B6D6F7B}" srcOrd="0" destOrd="0" parTransId="{14FA768B-77E6-49D5-9490-8BAD2A2EA2C7}" sibTransId="{EEB444FB-AB5A-4E79-9231-B6A7A7C5FE2D}"/>
    <dgm:cxn modelId="{ECA2D6EC-EB0A-422A-B20A-66B07F3CBDE2}" type="presOf" srcId="{9C0A695D-D554-480D-8743-53441BF8242C}" destId="{4773796B-E887-489B-9407-5968ED0859F7}" srcOrd="1" destOrd="0" presId="urn:microsoft.com/office/officeart/2009/3/layout/HorizontalOrganizationChart"/>
    <dgm:cxn modelId="{557E43D5-A57F-4335-97ED-4C18CD4EFC34}" type="presParOf" srcId="{2B11E18F-4D26-4577-ADA2-279EACEC488C}" destId="{0B2DC815-B1F9-46E1-AD61-1D60C3DE5327}" srcOrd="0" destOrd="0" presId="urn:microsoft.com/office/officeart/2009/3/layout/HorizontalOrganizationChart"/>
    <dgm:cxn modelId="{192D90A5-25CD-4471-8AD5-DC19043CA4D5}" type="presParOf" srcId="{0B2DC815-B1F9-46E1-AD61-1D60C3DE5327}" destId="{E9419404-564C-4527-9AF0-F7891F0B13A8}" srcOrd="0" destOrd="0" presId="urn:microsoft.com/office/officeart/2009/3/layout/HorizontalOrganizationChart"/>
    <dgm:cxn modelId="{7640FFA6-6014-4BF4-97F1-3F1D0F5BE8E2}" type="presParOf" srcId="{E9419404-564C-4527-9AF0-F7891F0B13A8}" destId="{A7585C1B-9063-4B2B-88E1-1F6F7723C76A}" srcOrd="0" destOrd="0" presId="urn:microsoft.com/office/officeart/2009/3/layout/HorizontalOrganizationChart"/>
    <dgm:cxn modelId="{6374E7DA-17F3-4F18-9652-397AAFFFEF1B}" type="presParOf" srcId="{E9419404-564C-4527-9AF0-F7891F0B13A8}" destId="{4773796B-E887-489B-9407-5968ED0859F7}" srcOrd="1" destOrd="0" presId="urn:microsoft.com/office/officeart/2009/3/layout/HorizontalOrganizationChart"/>
    <dgm:cxn modelId="{CDF2C327-917D-439A-8EE8-9096B968FF7E}" type="presParOf" srcId="{0B2DC815-B1F9-46E1-AD61-1D60C3DE5327}" destId="{2F789AED-FC0F-432D-96B0-7D0F4F51F2E1}" srcOrd="1" destOrd="0" presId="urn:microsoft.com/office/officeart/2009/3/layout/HorizontalOrganizationChart"/>
    <dgm:cxn modelId="{8984C985-2047-4313-A9C3-0D03DFB46A6E}" type="presParOf" srcId="{2F789AED-FC0F-432D-96B0-7D0F4F51F2E1}" destId="{CAACB3DD-A62F-4CE3-86F5-00333DD3F9DF}" srcOrd="0" destOrd="0" presId="urn:microsoft.com/office/officeart/2009/3/layout/HorizontalOrganizationChart"/>
    <dgm:cxn modelId="{7A9C8FC0-0735-4145-94AD-249DAC06CE4E}" type="presParOf" srcId="{2F789AED-FC0F-432D-96B0-7D0F4F51F2E1}" destId="{1C720DD1-9FCD-4BBC-B8D7-14BEA6DEEA7E}" srcOrd="1" destOrd="0" presId="urn:microsoft.com/office/officeart/2009/3/layout/HorizontalOrganizationChart"/>
    <dgm:cxn modelId="{330A4CC3-FB9F-44CE-B573-16667E765775}" type="presParOf" srcId="{1C720DD1-9FCD-4BBC-B8D7-14BEA6DEEA7E}" destId="{9E76B0AA-8B15-4EE0-A9F3-0B9F7DCA91ED}" srcOrd="0" destOrd="0" presId="urn:microsoft.com/office/officeart/2009/3/layout/HorizontalOrganizationChart"/>
    <dgm:cxn modelId="{A45021F9-3F31-4984-9838-9273E343AE93}" type="presParOf" srcId="{9E76B0AA-8B15-4EE0-A9F3-0B9F7DCA91ED}" destId="{CECF6482-7304-4197-B518-22D5133DF6E9}" srcOrd="0" destOrd="0" presId="urn:microsoft.com/office/officeart/2009/3/layout/HorizontalOrganizationChart"/>
    <dgm:cxn modelId="{DDCB4B3A-217E-4E9B-8CD5-097298FD0899}" type="presParOf" srcId="{9E76B0AA-8B15-4EE0-A9F3-0B9F7DCA91ED}" destId="{6D0F12BF-92D7-41DE-81E9-1054E82DF98D}" srcOrd="1" destOrd="0" presId="urn:microsoft.com/office/officeart/2009/3/layout/HorizontalOrganizationChart"/>
    <dgm:cxn modelId="{445E78DF-D752-4DC9-8615-B7335A54BEB7}" type="presParOf" srcId="{1C720DD1-9FCD-4BBC-B8D7-14BEA6DEEA7E}" destId="{5684AF4A-AEDA-4294-A156-603733C0BE12}" srcOrd="1" destOrd="0" presId="urn:microsoft.com/office/officeart/2009/3/layout/HorizontalOrganizationChart"/>
    <dgm:cxn modelId="{B543A75B-2B43-4D6A-A292-CF1541E948C3}" type="presParOf" srcId="{1C720DD1-9FCD-4BBC-B8D7-14BEA6DEEA7E}" destId="{E599D8D3-8730-4B5B-80CD-5AB2E38CC281}" srcOrd="2" destOrd="0" presId="urn:microsoft.com/office/officeart/2009/3/layout/HorizontalOrganizationChart"/>
    <dgm:cxn modelId="{7E9DB9F0-9951-42A7-B054-F34FDE6AB4CA}" type="presParOf" srcId="{2F789AED-FC0F-432D-96B0-7D0F4F51F2E1}" destId="{21FCBDE0-C2E8-426A-9BA4-7083E90337D9}" srcOrd="2" destOrd="0" presId="urn:microsoft.com/office/officeart/2009/3/layout/HorizontalOrganizationChart"/>
    <dgm:cxn modelId="{687AFB53-3370-46F0-B323-685C87CC6E19}" type="presParOf" srcId="{2F789AED-FC0F-432D-96B0-7D0F4F51F2E1}" destId="{0F4432FD-C199-476D-AFDA-AF57C8C07426}" srcOrd="3" destOrd="0" presId="urn:microsoft.com/office/officeart/2009/3/layout/HorizontalOrganizationChart"/>
    <dgm:cxn modelId="{97D1F581-DE15-4366-BDD6-B0492D0B383D}" type="presParOf" srcId="{0F4432FD-C199-476D-AFDA-AF57C8C07426}" destId="{7C06FA68-FBB4-4F26-88A5-C5D8C7BC385B}" srcOrd="0" destOrd="0" presId="urn:microsoft.com/office/officeart/2009/3/layout/HorizontalOrganizationChart"/>
    <dgm:cxn modelId="{65814403-D2ED-478F-8DBC-8DE211A1FB9A}" type="presParOf" srcId="{7C06FA68-FBB4-4F26-88A5-C5D8C7BC385B}" destId="{1070A1E5-7582-4755-AEE5-9F130EC83111}" srcOrd="0" destOrd="0" presId="urn:microsoft.com/office/officeart/2009/3/layout/HorizontalOrganizationChart"/>
    <dgm:cxn modelId="{FE987C0A-4EDD-4AF6-8ACC-9DA88E6F07D9}" type="presParOf" srcId="{7C06FA68-FBB4-4F26-88A5-C5D8C7BC385B}" destId="{0E473CB6-6EEC-4D5C-B0D9-AF64437A6E3A}" srcOrd="1" destOrd="0" presId="urn:microsoft.com/office/officeart/2009/3/layout/HorizontalOrganizationChart"/>
    <dgm:cxn modelId="{492B790B-4106-4C4C-999D-562B74A52C84}" type="presParOf" srcId="{0F4432FD-C199-476D-AFDA-AF57C8C07426}" destId="{E6733520-5ECA-4D17-AA3A-B50800FFFB39}" srcOrd="1" destOrd="0" presId="urn:microsoft.com/office/officeart/2009/3/layout/HorizontalOrganizationChart"/>
    <dgm:cxn modelId="{67A9D262-0094-4A04-A500-94B9A1EE5C40}" type="presParOf" srcId="{0F4432FD-C199-476D-AFDA-AF57C8C07426}" destId="{3D6153D5-A424-4113-AD8E-2663C4FDFC77}" srcOrd="2" destOrd="0" presId="urn:microsoft.com/office/officeart/2009/3/layout/HorizontalOrganizationChart"/>
    <dgm:cxn modelId="{DBDDEF21-469B-4F05-A5A7-6D1E5D584DCB}" type="presParOf" srcId="{0B2DC815-B1F9-46E1-AD61-1D60C3DE5327}" destId="{CF0B0E9A-4150-4630-AA10-5ED76C2F2DC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CBDE0-C2E8-426A-9BA4-7083E90337D9}">
      <dsp:nvSpPr>
        <dsp:cNvPr id="0" name=""/>
        <dsp:cNvSpPr/>
      </dsp:nvSpPr>
      <dsp:spPr>
        <a:xfrm>
          <a:off x="3451638" y="2074333"/>
          <a:ext cx="1128819" cy="714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4409" y="0"/>
              </a:lnTo>
              <a:lnTo>
                <a:pt x="564409" y="714364"/>
              </a:lnTo>
              <a:lnTo>
                <a:pt x="1128819" y="71436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CB3DD-A62F-4CE3-86F5-00333DD3F9DF}">
      <dsp:nvSpPr>
        <dsp:cNvPr id="0" name=""/>
        <dsp:cNvSpPr/>
      </dsp:nvSpPr>
      <dsp:spPr>
        <a:xfrm>
          <a:off x="3451638" y="860851"/>
          <a:ext cx="1128819" cy="1213481"/>
        </a:xfrm>
        <a:custGeom>
          <a:avLst/>
          <a:gdLst/>
          <a:ahLst/>
          <a:cxnLst/>
          <a:rect l="0" t="0" r="0" b="0"/>
          <a:pathLst>
            <a:path>
              <a:moveTo>
                <a:pt x="0" y="1213481"/>
              </a:moveTo>
              <a:lnTo>
                <a:pt x="564409" y="1213481"/>
              </a:lnTo>
              <a:lnTo>
                <a:pt x="564409" y="0"/>
              </a:lnTo>
              <a:lnTo>
                <a:pt x="1128819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585C1B-9063-4B2B-88E1-1F6F7723C76A}">
      <dsp:nvSpPr>
        <dsp:cNvPr id="0" name=""/>
        <dsp:cNvSpPr/>
      </dsp:nvSpPr>
      <dsp:spPr>
        <a:xfrm>
          <a:off x="68565" y="1213607"/>
          <a:ext cx="3383073" cy="1721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Tout mouvement est enregistré dans deux comptes </a:t>
          </a:r>
          <a:endParaRPr lang="fr-FR" sz="3100" kern="1200" dirty="0">
            <a:solidFill>
              <a:schemeClr val="bg1"/>
            </a:solidFill>
          </a:endParaRPr>
        </a:p>
      </dsp:txBody>
      <dsp:txXfrm>
        <a:off x="68565" y="1213607"/>
        <a:ext cx="3383073" cy="1721450"/>
      </dsp:txXfrm>
    </dsp:sp>
    <dsp:sp modelId="{CECF6482-7304-4197-B518-22D5133DF6E9}">
      <dsp:nvSpPr>
        <dsp:cNvPr id="0" name=""/>
        <dsp:cNvSpPr/>
      </dsp:nvSpPr>
      <dsp:spPr>
        <a:xfrm>
          <a:off x="4580458" y="126"/>
          <a:ext cx="6103642" cy="1721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latin typeface="Arial" panose="020B0604020202020204" pitchFamily="34" charset="0"/>
              <a:cs typeface="Arial" panose="020B0604020202020204" pitchFamily="34" charset="0"/>
            </a:rPr>
            <a:t>l’un qui indique le </a:t>
          </a:r>
          <a:r>
            <a:rPr lang="fr-FR" sz="2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moyen de financement ou la ressource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latin typeface="Arial" panose="020B0604020202020204" pitchFamily="34" charset="0"/>
              <a:cs typeface="Arial" panose="020B0604020202020204" pitchFamily="34" charset="0"/>
            </a:rPr>
            <a:t>(la banque dans l’exemple) </a:t>
          </a:r>
        </a:p>
      </dsp:txBody>
      <dsp:txXfrm>
        <a:off x="4580458" y="126"/>
        <a:ext cx="6103642" cy="1721450"/>
      </dsp:txXfrm>
    </dsp:sp>
    <dsp:sp modelId="{1070A1E5-7582-4755-AEE5-9F130EC83111}">
      <dsp:nvSpPr>
        <dsp:cNvPr id="0" name=""/>
        <dsp:cNvSpPr/>
      </dsp:nvSpPr>
      <dsp:spPr>
        <a:xfrm>
          <a:off x="4580458" y="1927971"/>
          <a:ext cx="6103642" cy="1721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latin typeface="Arial" panose="020B0604020202020204" pitchFamily="34" charset="0"/>
              <a:cs typeface="Arial" panose="020B0604020202020204" pitchFamily="34" charset="0"/>
            </a:rPr>
            <a:t>l’autre qui indique </a:t>
          </a:r>
          <a:r>
            <a:rPr lang="fr-FR" sz="2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l’utilisation faite du financement ou son emploi</a:t>
          </a:r>
          <a:r>
            <a:rPr lang="fr-FR" sz="2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latin typeface="Arial" panose="020B0604020202020204" pitchFamily="34" charset="0"/>
              <a:cs typeface="Arial" panose="020B0604020202020204" pitchFamily="34" charset="0"/>
            </a:rPr>
            <a:t>(bar-restaurant, nourriture, etc.). </a:t>
          </a:r>
        </a:p>
      </dsp:txBody>
      <dsp:txXfrm>
        <a:off x="4580458" y="1927971"/>
        <a:ext cx="6103642" cy="1721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Partie double et principes comptables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49413"/>
            <a:ext cx="6798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Comptabilité d’une entreprise 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624404305"/>
              </p:ext>
            </p:extLst>
          </p:nvPr>
        </p:nvGraphicFramePr>
        <p:xfrm>
          <a:off x="444441" y="1988712"/>
          <a:ext cx="10752666" cy="4148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875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Partie double et principes comptables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49413"/>
            <a:ext cx="6798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Comptabilité d’une entreprise </a:t>
            </a:r>
          </a:p>
        </p:txBody>
      </p:sp>
      <p:sp>
        <p:nvSpPr>
          <p:cNvPr id="3" name="Rectangle 2"/>
          <p:cNvSpPr/>
          <p:nvPr/>
        </p:nvSpPr>
        <p:spPr>
          <a:xfrm>
            <a:off x="262467" y="1388532"/>
            <a:ext cx="1165013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Par convention, il est décidé que chaque compte aura deux colonnes :</a:t>
            </a:r>
          </a:p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colonne qui enregistre les </a:t>
            </a:r>
            <a:r>
              <a:rPr lang="fr-FR" sz="2400" u="sng" dirty="0">
                <a:latin typeface="Arial" panose="020B0604020202020204" pitchFamily="34" charset="0"/>
                <a:cs typeface="Arial" panose="020B0604020202020204" pitchFamily="34" charset="0"/>
              </a:rPr>
              <a:t>augmentations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et une qui enregistre les </a:t>
            </a:r>
            <a:r>
              <a:rPr lang="fr-FR" sz="2400" u="sng" dirty="0">
                <a:latin typeface="Arial" panose="020B0604020202020204" pitchFamily="34" charset="0"/>
                <a:cs typeface="Arial" panose="020B0604020202020204" pitchFamily="34" charset="0"/>
              </a:rPr>
              <a:t>diminutions</a:t>
            </a:r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38" y="2711135"/>
            <a:ext cx="7773485" cy="2267266"/>
          </a:xfrm>
          <a:prstGeom prst="rect">
            <a:avLst/>
          </a:prstGeom>
        </p:spPr>
      </p:pic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226" y="2711135"/>
            <a:ext cx="3934374" cy="2600688"/>
          </a:xfrm>
          <a:prstGeom prst="rect">
            <a:avLst/>
          </a:prstGeom>
        </p:spPr>
      </p:pic>
      <p:cxnSp>
        <p:nvCxnSpPr>
          <p:cNvPr id="15" name="Connecteur droit avec flèche 14"/>
          <p:cNvCxnSpPr/>
          <p:nvPr/>
        </p:nvCxnSpPr>
        <p:spPr>
          <a:xfrm>
            <a:off x="5401733" y="2302933"/>
            <a:ext cx="922867" cy="8240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>
            <a:off x="7666295" y="2316901"/>
            <a:ext cx="2790039" cy="7900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10456333" y="2309916"/>
            <a:ext cx="694267" cy="7970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3022600" y="2302933"/>
            <a:ext cx="2356327" cy="8578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962019" y="5587998"/>
            <a:ext cx="91503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essence les comptes 6 seront principalement utilisés comme UF et la banque ou les comptes 7 comme MF</a:t>
            </a:r>
            <a:endParaRPr lang="fr-FR" sz="2400" b="1" u="sng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90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Partie double et principes comptables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49413"/>
            <a:ext cx="6798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Comptabilité d’une entreprise </a:t>
            </a:r>
          </a:p>
        </p:txBody>
      </p:sp>
      <p:sp>
        <p:nvSpPr>
          <p:cNvPr id="3" name="Rectangle 2"/>
          <p:cNvSpPr/>
          <p:nvPr/>
        </p:nvSpPr>
        <p:spPr>
          <a:xfrm>
            <a:off x="262467" y="1388532"/>
            <a:ext cx="36999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Par convention, il est décidé que les UF seront enregistrées dans les colonnes de gauche et les MF dans les colonnes de droite. </a:t>
            </a:r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990" y="1321700"/>
            <a:ext cx="7773485" cy="2267266"/>
          </a:xfrm>
          <a:prstGeom prst="rect">
            <a:avLst/>
          </a:prstGeom>
        </p:spPr>
      </p:pic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101" y="3832122"/>
            <a:ext cx="3934374" cy="2600688"/>
          </a:xfrm>
          <a:prstGeom prst="rect">
            <a:avLst/>
          </a:prstGeom>
        </p:spPr>
      </p:pic>
      <p:cxnSp>
        <p:nvCxnSpPr>
          <p:cNvPr id="9" name="Connecteur droit avec flèche 8"/>
          <p:cNvCxnSpPr/>
          <p:nvPr/>
        </p:nvCxnSpPr>
        <p:spPr>
          <a:xfrm>
            <a:off x="7256575" y="2235200"/>
            <a:ext cx="3750633" cy="2531533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ectangle à coins arrondis 9"/>
          <p:cNvSpPr/>
          <p:nvPr/>
        </p:nvSpPr>
        <p:spPr>
          <a:xfrm>
            <a:off x="6316133" y="1859333"/>
            <a:ext cx="948267" cy="37586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11007208" y="4646533"/>
            <a:ext cx="948267" cy="37586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62466" y="4233671"/>
            <a:ext cx="74083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L’obligation d’enregistrer chaque mouvement dans deux comptes en inversant les colonnes afin d’indiquer à la fois l’origine et la destination des flux financiers permet de réaliser un contrôle automatique des enregistrements. (Les UF d’une écriture doivent être égales aux MF.)</a:t>
            </a:r>
          </a:p>
        </p:txBody>
      </p:sp>
    </p:spTree>
    <p:extLst>
      <p:ext uri="{BB962C8B-B14F-4D97-AF65-F5344CB8AC3E}">
        <p14:creationId xmlns:p14="http://schemas.microsoft.com/office/powerpoint/2010/main" val="339426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Partie double et principes comptables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49413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 Objectifs d’une comptabilité d’entreprise </a:t>
            </a:r>
          </a:p>
        </p:txBody>
      </p:sp>
      <p:sp>
        <p:nvSpPr>
          <p:cNvPr id="7" name="Rectangle 6"/>
          <p:cNvSpPr/>
          <p:nvPr/>
        </p:nvSpPr>
        <p:spPr>
          <a:xfrm>
            <a:off x="448734" y="1469129"/>
            <a:ext cx="11023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La comptabilité enregistre les mouvements financiers afin de pouvoir à tout moment savoir d’où vient l’argent et ce que l’on en fait. </a:t>
            </a:r>
          </a:p>
          <a:p>
            <a:pPr algn="just">
              <a:spcBef>
                <a:spcPts val="12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Plus prosaïquement encore, l’entrepreneur se pose deux autres questions : </a:t>
            </a:r>
          </a:p>
          <a:p>
            <a:pPr marL="2243138" indent="-342900" algn="just">
              <a:buFont typeface="Symbol" panose="05050102010706020507" pitchFamily="18" charset="2"/>
              <a:buChar char="Þ"/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 activité est-elle rentable ? </a:t>
            </a:r>
          </a:p>
          <a:p>
            <a:pPr marL="2243138" indent="-342900" algn="just">
              <a:buFont typeface="Symbol" panose="05050102010706020507" pitchFamily="18" charset="2"/>
              <a:buChar char="Þ"/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Comment évolue mon patrimoine ? </a:t>
            </a:r>
          </a:p>
          <a:p>
            <a:pPr algn="just">
              <a:spcBef>
                <a:spcPts val="12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Puisque toutes les dépenses et les recettes sont enregistrées dans des comptes, il est possible en les additionnant et en les regroupant de répondre à ces deux questions. </a:t>
            </a: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C’est l’objet du compte de résultat et du bilan. </a:t>
            </a:r>
          </a:p>
        </p:txBody>
      </p:sp>
    </p:spTree>
    <p:extLst>
      <p:ext uri="{BB962C8B-B14F-4D97-AF65-F5344CB8AC3E}">
        <p14:creationId xmlns:p14="http://schemas.microsoft.com/office/powerpoint/2010/main" val="130517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Partie double et principes comptables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49413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1.4. Le compte de résultat</a:t>
            </a:r>
          </a:p>
        </p:txBody>
      </p:sp>
      <p:sp>
        <p:nvSpPr>
          <p:cNvPr id="3" name="Rectangle 2"/>
          <p:cNvSpPr/>
          <p:nvPr/>
        </p:nvSpPr>
        <p:spPr>
          <a:xfrm>
            <a:off x="592667" y="1405466"/>
            <a:ext cx="10871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Toutes les opérations sont enregistrées dans des comptes. La plupart des opérations d’une entreprise consistent à acheter des fournitures ou des biens destinés à être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revendus (marchandises),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transformés (matières)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consommés (électricité, essence, etc.) </a:t>
            </a:r>
          </a:p>
          <a:p>
            <a:pPr algn="just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rapidement par l’entreprise dans un délai maximal de 12 mois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comptabilité, ces dépenses sont appelées des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 ces recettes des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comptes qui les enregistrent sont regroupés dans un document appelé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compte de résultat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684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Partie double et principes comptables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49413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1.4. Le compte de résultat</a:t>
            </a: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598" y="1368984"/>
            <a:ext cx="8161867" cy="37380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1" y="2127250"/>
            <a:ext cx="35221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Les comptes de charges et de produits enregistrent l’activité d’exploitation. 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2" y="5485935"/>
            <a:ext cx="98805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La comparaison des totaux de la colonne charges et de la colonne produits indique le résultat réalisé par l’entreprise grâce à son activité professionnelle sur la période (</a:t>
            </a: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90 000</a:t>
            </a: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). </a:t>
            </a:r>
            <a:endParaRPr lang="fr-FR" sz="2400" b="1" dirty="0">
              <a:solidFill>
                <a:srgbClr val="FFFF00"/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H="1" flipV="1">
            <a:off x="7865531" y="4724400"/>
            <a:ext cx="889002" cy="7615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95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Partie double et principes comptables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49413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1.5. Le bilan</a:t>
            </a:r>
          </a:p>
        </p:txBody>
      </p:sp>
      <p:sp>
        <p:nvSpPr>
          <p:cNvPr id="3" name="Rectangle 2"/>
          <p:cNvSpPr/>
          <p:nvPr/>
        </p:nvSpPr>
        <p:spPr>
          <a:xfrm>
            <a:off x="601133" y="1413934"/>
            <a:ext cx="1076113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ITC Century Std Light"/>
              </a:rPr>
              <a:t>D’autres comptes enregistrent ce que l’entreprise possède (patrimoine) et les biens </a:t>
            </a:r>
            <a:r>
              <a:rPr lang="fr-FR" sz="2400" b="1" dirty="0">
                <a:latin typeface="ITC Century Std Book"/>
              </a:rPr>
              <a:t>qui restent durablement dans l’entreprise </a:t>
            </a:r>
            <a:r>
              <a:rPr lang="fr-FR" sz="2400" dirty="0">
                <a:latin typeface="ITC Century Std Light"/>
              </a:rPr>
              <a:t>: </a:t>
            </a:r>
          </a:p>
          <a:p>
            <a:pPr marL="804863" indent="-342900">
              <a:buFont typeface="Wingdings" panose="05000000000000000000" pitchFamily="2" charset="2"/>
              <a:buChar char="Ø"/>
              <a:tabLst>
                <a:tab pos="982663" algn="l"/>
              </a:tabLst>
            </a:pP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biens immobiliers (UF), </a:t>
            </a:r>
          </a:p>
          <a:p>
            <a:pPr marL="804863" indent="-342900">
              <a:buFont typeface="Wingdings" panose="05000000000000000000" pitchFamily="2" charset="2"/>
              <a:buChar char="Ø"/>
              <a:tabLst>
                <a:tab pos="982663" algn="l"/>
              </a:tabLst>
            </a:pP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meubles (UF), </a:t>
            </a:r>
          </a:p>
          <a:p>
            <a:pPr marL="804863" indent="-342900">
              <a:buFont typeface="Wingdings" panose="05000000000000000000" pitchFamily="2" charset="2"/>
              <a:buChar char="Ø"/>
              <a:tabLst>
                <a:tab pos="982663" algn="l"/>
              </a:tabLst>
            </a:pP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biens immatériels (actions, prêts) (UF), </a:t>
            </a:r>
          </a:p>
          <a:p>
            <a:pPr marL="804863" indent="-342900">
              <a:buFont typeface="Wingdings" panose="05000000000000000000" pitchFamily="2" charset="2"/>
              <a:buChar char="Ø"/>
              <a:tabLst>
                <a:tab pos="982663" algn="l"/>
              </a:tabLst>
            </a:pP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moyens de transport (UF), </a:t>
            </a:r>
          </a:p>
          <a:p>
            <a:pPr marL="804863" indent="-342900">
              <a:buFont typeface="Wingdings" panose="05000000000000000000" pitchFamily="2" charset="2"/>
              <a:buChar char="Ø"/>
              <a:tabLst>
                <a:tab pos="982663" algn="l"/>
              </a:tabLst>
            </a:pP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matériel professionnel (UF), </a:t>
            </a:r>
          </a:p>
          <a:p>
            <a:pPr marL="804863" indent="-342900">
              <a:buFont typeface="Wingdings" panose="05000000000000000000" pitchFamily="2" charset="2"/>
              <a:buChar char="Ø"/>
              <a:tabLst>
                <a:tab pos="982663" algn="l"/>
              </a:tabLst>
            </a:pP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créances des clients (UF), </a:t>
            </a:r>
          </a:p>
          <a:p>
            <a:pPr marL="804863" indent="-342900">
              <a:buFont typeface="Wingdings" panose="05000000000000000000" pitchFamily="2" charset="2"/>
              <a:buChar char="Ø"/>
              <a:tabLst>
                <a:tab pos="982663" algn="l"/>
              </a:tabLst>
            </a:pP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emprunts (MF), </a:t>
            </a:r>
          </a:p>
          <a:p>
            <a:pPr marL="804863" indent="-342900">
              <a:buFont typeface="Wingdings" panose="05000000000000000000" pitchFamily="2" charset="2"/>
              <a:buChar char="Ø"/>
              <a:tabLst>
                <a:tab pos="982663" algn="l"/>
              </a:tabLst>
            </a:pPr>
            <a:r>
              <a:rPr lang="fr-FR" sz="2400" b="1" dirty="0">
                <a:solidFill>
                  <a:srgbClr val="FFFF00"/>
                </a:solidFill>
                <a:latin typeface="ITC Century Std Light"/>
              </a:rPr>
              <a:t>dettes aux fournisseurs (MF), etc. </a:t>
            </a:r>
          </a:p>
          <a:p>
            <a:pPr algn="ctr">
              <a:spcBef>
                <a:spcPts val="1200"/>
              </a:spcBef>
            </a:pPr>
            <a:r>
              <a:rPr lang="fr-FR" sz="2400" dirty="0">
                <a:latin typeface="ITC Century Std Light"/>
              </a:rPr>
              <a:t>Ces comptes sont regroupés dans un document appelé </a:t>
            </a: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bilan</a:t>
            </a:r>
            <a:r>
              <a:rPr lang="fr-FR" sz="2400" dirty="0">
                <a:latin typeface="ITC Century Std Light"/>
              </a:rPr>
              <a:t>.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14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Partie double et principes comptables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49413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1.5. Le bilan</a:t>
            </a:r>
          </a:p>
        </p:txBody>
      </p:sp>
      <p:sp>
        <p:nvSpPr>
          <p:cNvPr id="3" name="Rectangle 2"/>
          <p:cNvSpPr/>
          <p:nvPr/>
        </p:nvSpPr>
        <p:spPr>
          <a:xfrm>
            <a:off x="499531" y="1370171"/>
            <a:ext cx="113030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Il enregistre les avoirs et les dettes d’une entreprise (patrimoine). 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88" y="2183598"/>
            <a:ext cx="9307224" cy="389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1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261601" cy="634999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1. Partie double et principes comptables</a:t>
            </a:r>
            <a:endParaRPr lang="fr-F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649413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1.5. Le bilan</a:t>
            </a:r>
          </a:p>
        </p:txBody>
      </p:sp>
      <p:sp>
        <p:nvSpPr>
          <p:cNvPr id="3" name="Rectangle 2"/>
          <p:cNvSpPr/>
          <p:nvPr/>
        </p:nvSpPr>
        <p:spPr>
          <a:xfrm>
            <a:off x="296333" y="1439334"/>
            <a:ext cx="44619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actif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à gauche, récapitule les utilisations durables (emplois).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passif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à droite, récapitule les moyens de financement durables dont l’entreprise a bénéficié (ressources). </a:t>
            </a:r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641" y="1317261"/>
            <a:ext cx="7491621" cy="313620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0866" y="4686799"/>
            <a:ext cx="897466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MF sont inférieures aux UF =&gt; bénéfice 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MF sont supérieures aux UF =&gt; perte. </a:t>
            </a:r>
          </a:p>
          <a:p>
            <a:pPr algn="ctr"/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résultat provient de l’activité (compte de résultat) </a:t>
            </a:r>
          </a:p>
          <a:p>
            <a:pPr algn="ctr"/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il doit être le même dans les deux documents (90 000). 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4639117" y="1625600"/>
            <a:ext cx="3725334" cy="2523566"/>
          </a:xfrm>
          <a:prstGeom prst="roundRect">
            <a:avLst>
              <a:gd name="adj" fmla="val 5941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8364451" y="1625600"/>
            <a:ext cx="3725334" cy="2523566"/>
          </a:xfrm>
          <a:prstGeom prst="roundRect">
            <a:avLst>
              <a:gd name="adj" fmla="val 5941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4216400" y="1964267"/>
            <a:ext cx="1775385" cy="662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618641" y="3196665"/>
            <a:ext cx="4770892" cy="1124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34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360</TotalTime>
  <Words>634</Words>
  <Application>Microsoft Office PowerPoint</Application>
  <PresentationFormat>Grand écran</PresentationFormat>
  <Paragraphs>61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Century Gothic</vt:lpstr>
      <vt:lpstr>ITC Century Std Book</vt:lpstr>
      <vt:lpstr>ITC Century Std Light</vt:lpstr>
      <vt:lpstr>Symbol</vt:lpstr>
      <vt:lpstr>Wingdings</vt:lpstr>
      <vt:lpstr>Wingdings 3</vt:lpstr>
      <vt:lpstr>Ion</vt:lpstr>
      <vt:lpstr>1. Partie double et principes comptables</vt:lpstr>
      <vt:lpstr>1. Partie double et principes comptables</vt:lpstr>
      <vt:lpstr>1. Partie double et principes comptables</vt:lpstr>
      <vt:lpstr>1. Partie double et principes comptables</vt:lpstr>
      <vt:lpstr>1. Partie double et principes comptables</vt:lpstr>
      <vt:lpstr>1. Partie double et principes comptables</vt:lpstr>
      <vt:lpstr>1. Partie double et principes comptables</vt:lpstr>
      <vt:lpstr>1. Partie double et principes comptables</vt:lpstr>
      <vt:lpstr>1. Partie double et principes comptables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47</cp:revision>
  <dcterms:created xsi:type="dcterms:W3CDTF">2014-01-14T07:42:30Z</dcterms:created>
  <dcterms:modified xsi:type="dcterms:W3CDTF">2023-03-02T22:07:35Z</dcterms:modified>
</cp:coreProperties>
</file>