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sldIdLst>
    <p:sldId id="256" r:id="rId2"/>
    <p:sldId id="262" r:id="rId3"/>
    <p:sldId id="263" r:id="rId4"/>
    <p:sldId id="264" r:id="rId5"/>
    <p:sldId id="265" r:id="rId6"/>
    <p:sldId id="266" r:id="rId7"/>
    <p:sldId id="268" r:id="rId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456"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2"/>
            <a:ext cx="8825659"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3293874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7"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9"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91344798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5"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014113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4" name="Text Placeholder 3"/>
          <p:cNvSpPr>
            <a:spLocks noGrp="1"/>
          </p:cNvSpPr>
          <p:nvPr>
            <p:ph type="body" sz="half" idx="13"/>
          </p:nvPr>
        </p:nvSpPr>
        <p:spPr>
          <a:xfrm>
            <a:off x="1930401"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0" name="Text Placeholder 3"/>
          <p:cNvSpPr>
            <a:spLocks noGrp="1"/>
          </p:cNvSpPr>
          <p:nvPr>
            <p:ph type="body" sz="half" idx="2"/>
          </p:nvPr>
        </p:nvSpPr>
        <p:spPr>
          <a:xfrm>
            <a:off x="1154955"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
        <p:nvSpPr>
          <p:cNvPr id="13" name="TextBox 12"/>
          <p:cNvSpPr txBox="1"/>
          <p:nvPr/>
        </p:nvSpPr>
        <p:spPr>
          <a:xfrm>
            <a:off x="9330491"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265907285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5" y="3124201"/>
            <a:ext cx="8825659"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06588762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61"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5" y="2667000"/>
            <a:ext cx="2946795"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1"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68375322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1"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3"/>
            <a:ext cx="294005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6"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5"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2"/>
            <a:ext cx="293440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1"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701"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6" y="4827210"/>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3"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82031739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36635148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3" y="430215"/>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4"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64389139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1278836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7" y="2861735"/>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9"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964138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3" y="2060577"/>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4" y="2056093"/>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340305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3"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6"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6"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02/03/2023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85836534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9847668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34883092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5"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5" y="3129282"/>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02/03/2023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63825016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7"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7"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5"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02/03/2023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9987277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1" y="2669687"/>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1" y="2892349"/>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3" y="6092866"/>
            <a:ext cx="993735"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2"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20"/>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41"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02/03/2023</a:t>
            </a:fld>
            <a:endParaRPr lang="fr-FR"/>
          </a:p>
        </p:txBody>
      </p:sp>
      <p:sp>
        <p:nvSpPr>
          <p:cNvPr id="5" name="Footer Placeholder 4"/>
          <p:cNvSpPr>
            <a:spLocks noGrp="1"/>
          </p:cNvSpPr>
          <p:nvPr>
            <p:ph type="ftr" sz="quarter" idx="3"/>
          </p:nvPr>
        </p:nvSpPr>
        <p:spPr>
          <a:xfrm rot="5400000">
            <a:off x="8951575" y="3225299"/>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a:xfrm>
            <a:off x="10352542" y="295731"/>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1346983014"/>
      </p:ext>
    </p:extLst>
  </p:cSld>
  <p:clrMap bg1="dk1" tx1="lt1" bg2="dk2" tx2="lt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tmp"/><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7.tmp"/><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image" Target="../media/image8.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3" name="Rectangle 2"/>
          <p:cNvSpPr/>
          <p:nvPr/>
        </p:nvSpPr>
        <p:spPr>
          <a:xfrm>
            <a:off x="651934" y="1752601"/>
            <a:ext cx="10698646" cy="3785652"/>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Que l’on soit responsable de ses comptes personnels, de ceux d’une famille ou d’une entreprise, il est conseillé de gérer ses dépenses et ses recettes pour ne pas se retrouver sans argent au milieu du mois. </a:t>
            </a:r>
          </a:p>
          <a:p>
            <a:pPr algn="just"/>
            <a:endParaRPr lang="fr-FR" sz="2400" dirty="0">
              <a:latin typeface="Arial" panose="020B0604020202020204" pitchFamily="34" charset="0"/>
              <a:cs typeface="Arial" panose="020B0604020202020204" pitchFamily="34" charset="0"/>
            </a:endParaRPr>
          </a:p>
          <a:p>
            <a:pPr algn="just"/>
            <a:r>
              <a:rPr lang="fr-FR" sz="2400" dirty="0">
                <a:latin typeface="Arial" panose="020B0604020202020204" pitchFamily="34" charset="0"/>
                <a:cs typeface="Arial" panose="020B0604020202020204" pitchFamily="34" charset="0"/>
              </a:rPr>
              <a:t>Cet impératif de </a:t>
            </a:r>
            <a:r>
              <a:rPr lang="fr-FR" sz="2400" b="1" dirty="0">
                <a:solidFill>
                  <a:srgbClr val="00B0F0"/>
                </a:solidFill>
                <a:latin typeface="Arial" panose="020B0604020202020204" pitchFamily="34" charset="0"/>
                <a:cs typeface="Arial" panose="020B0604020202020204" pitchFamily="34" charset="0"/>
              </a:rPr>
              <a:t>gestionnaire responsable </a:t>
            </a:r>
            <a:r>
              <a:rPr lang="fr-FR" sz="2400" dirty="0">
                <a:latin typeface="Arial" panose="020B0604020202020204" pitchFamily="34" charset="0"/>
                <a:cs typeface="Arial" panose="020B0604020202020204" pitchFamily="34" charset="0"/>
              </a:rPr>
              <a:t>conduit à tenir une </a:t>
            </a:r>
            <a:r>
              <a:rPr lang="fr-FR" sz="2400" b="1" dirty="0">
                <a:solidFill>
                  <a:srgbClr val="00B0F0"/>
                </a:solidFill>
                <a:latin typeface="Arial" panose="020B0604020202020204" pitchFamily="34" charset="0"/>
                <a:cs typeface="Arial" panose="020B0604020202020204" pitchFamily="34" charset="0"/>
              </a:rPr>
              <a:t>comptabilité des recettes et des dépenses </a:t>
            </a:r>
            <a:r>
              <a:rPr lang="fr-FR" sz="2400" dirty="0">
                <a:latin typeface="Arial" panose="020B0604020202020204" pitchFamily="34" charset="0"/>
                <a:cs typeface="Arial" panose="020B0604020202020204" pitchFamily="34" charset="0"/>
              </a:rPr>
              <a:t>sur un cahier, des souches de chèques ou sur un logiciel. </a:t>
            </a:r>
          </a:p>
          <a:p>
            <a:pPr algn="just"/>
            <a:endParaRPr lang="fr-FR" sz="2400" dirty="0">
              <a:latin typeface="Arial" panose="020B0604020202020204" pitchFamily="34" charset="0"/>
              <a:cs typeface="Arial" panose="020B0604020202020204" pitchFamily="34" charset="0"/>
            </a:endParaRPr>
          </a:p>
          <a:p>
            <a:pPr algn="just"/>
            <a:r>
              <a:rPr lang="fr-FR" sz="2400" dirty="0">
                <a:solidFill>
                  <a:srgbClr val="FFFF00"/>
                </a:solidFill>
                <a:latin typeface="Arial" panose="020B0604020202020204" pitchFamily="34" charset="0"/>
                <a:cs typeface="Arial" panose="020B0604020202020204" pitchFamily="34" charset="0"/>
              </a:rPr>
              <a:t>Il y a de nombreux points communs entre une comptabilité familiale et la comptabilité d’une entreprise qui répondent au final aux mêmes exigences. </a:t>
            </a:r>
          </a:p>
        </p:txBody>
      </p:sp>
      <p:sp>
        <p:nvSpPr>
          <p:cNvPr id="4" name="ZoneTexte 3"/>
          <p:cNvSpPr txBox="1"/>
          <p:nvPr/>
        </p:nvSpPr>
        <p:spPr>
          <a:xfrm>
            <a:off x="2336799" y="1012624"/>
            <a:ext cx="6510867"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Besoin de tenir une comptabilité</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1" y="649413"/>
            <a:ext cx="9322025"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3" name="Rectangle 2"/>
          <p:cNvSpPr/>
          <p:nvPr/>
        </p:nvSpPr>
        <p:spPr>
          <a:xfrm>
            <a:off x="558801" y="1205931"/>
            <a:ext cx="10309848" cy="1200329"/>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Si vous deviez tenir une comptabilité de vos flux financiers quotidiens, vous utiliseriez très certainement un cahier sur lequel vous noteriez en colonnes vos dépenses et vos recettes. </a:t>
            </a:r>
          </a:p>
        </p:txBody>
      </p:sp>
      <p:pic>
        <p:nvPicPr>
          <p:cNvPr id="5" name="Image 4"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869" y="2439558"/>
            <a:ext cx="9931510" cy="3209573"/>
          </a:xfrm>
          <a:prstGeom prst="rect">
            <a:avLst/>
          </a:prstGeom>
        </p:spPr>
      </p:pic>
      <p:sp>
        <p:nvSpPr>
          <p:cNvPr id="6" name="Rectangle 5"/>
          <p:cNvSpPr/>
          <p:nvPr/>
        </p:nvSpPr>
        <p:spPr>
          <a:xfrm>
            <a:off x="640858" y="5831101"/>
            <a:ext cx="9383675" cy="830997"/>
          </a:xfrm>
          <a:prstGeom prst="rect">
            <a:avLst/>
          </a:prstGeom>
        </p:spPr>
        <p:txBody>
          <a:bodyPr wrap="square">
            <a:spAutoFit/>
          </a:bodyPr>
          <a:lstStyle/>
          <a:p>
            <a:pPr algn="ctr"/>
            <a:r>
              <a:rPr lang="fr-FR" sz="2400" dirty="0">
                <a:solidFill>
                  <a:srgbClr val="FFFF00"/>
                </a:solidFill>
                <a:latin typeface="Arial" panose="020B0604020202020204" pitchFamily="34" charset="0"/>
                <a:cs typeface="Arial" panose="020B0604020202020204" pitchFamily="34" charset="0"/>
              </a:rPr>
              <a:t>Cette solution revient à tenir un journal comptable de banque, le fisc s’en contente pour les associations et les petits artisans. </a:t>
            </a:r>
          </a:p>
        </p:txBody>
      </p:sp>
    </p:spTree>
    <p:extLst>
      <p:ext uri="{BB962C8B-B14F-4D97-AF65-F5344CB8AC3E}">
        <p14:creationId xmlns:p14="http://schemas.microsoft.com/office/powerpoint/2010/main" val="13051705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0" y="649413"/>
            <a:ext cx="8446544"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6" name="Rectangle 5"/>
          <p:cNvSpPr/>
          <p:nvPr/>
        </p:nvSpPr>
        <p:spPr>
          <a:xfrm>
            <a:off x="431801" y="1481667"/>
            <a:ext cx="11082866" cy="1200329"/>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Le système peut être amélioré en utilisant une page du cahier par nature de dépenses, ce qui permettra de connaître rapidement les totaux par poste (page). </a:t>
            </a:r>
          </a:p>
          <a:p>
            <a:pPr algn="just"/>
            <a:r>
              <a:rPr lang="fr-FR" sz="2400" i="1" dirty="0">
                <a:latin typeface="Arial" panose="020B0604020202020204" pitchFamily="34" charset="0"/>
                <a:cs typeface="Arial" panose="020B0604020202020204" pitchFamily="34" charset="0"/>
              </a:rPr>
              <a:t>Exemples : page nourriture, page bar-restaurant, page vêtements, etc. </a:t>
            </a:r>
            <a:endParaRPr lang="fr-FR" sz="2400" dirty="0">
              <a:latin typeface="Arial" panose="020B0604020202020204" pitchFamily="34" charset="0"/>
              <a:cs typeface="Arial" panose="020B0604020202020204" pitchFamily="34" charset="0"/>
            </a:endParaRPr>
          </a:p>
        </p:txBody>
      </p:sp>
      <p:pic>
        <p:nvPicPr>
          <p:cNvPr id="7" name="Image 6"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817" y="2991030"/>
            <a:ext cx="10553232" cy="2072037"/>
          </a:xfrm>
          <a:prstGeom prst="rect">
            <a:avLst/>
          </a:prstGeom>
        </p:spPr>
      </p:pic>
    </p:spTree>
    <p:extLst>
      <p:ext uri="{BB962C8B-B14F-4D97-AF65-F5344CB8AC3E}">
        <p14:creationId xmlns:p14="http://schemas.microsoft.com/office/powerpoint/2010/main" val="146312060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1" y="649413"/>
            <a:ext cx="7546401"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3" name="Rectangle 2"/>
          <p:cNvSpPr/>
          <p:nvPr/>
        </p:nvSpPr>
        <p:spPr>
          <a:xfrm>
            <a:off x="729880" y="1367076"/>
            <a:ext cx="10380133" cy="1723549"/>
          </a:xfrm>
          <a:prstGeom prst="rect">
            <a:avLst/>
          </a:prstGeom>
        </p:spPr>
        <p:txBody>
          <a:bodyPr wrap="square">
            <a:spAutoFit/>
          </a:bodyPr>
          <a:lstStyle/>
          <a:p>
            <a:pPr algn="just"/>
            <a:r>
              <a:rPr lang="fr-FR" sz="2400" dirty="0">
                <a:latin typeface="Arial" panose="020B0604020202020204" pitchFamily="34" charset="0"/>
                <a:cs typeface="Arial" panose="020B0604020202020204" pitchFamily="34" charset="0"/>
              </a:rPr>
              <a:t>Pour améliorer le système, vous pouvez attribuer un numéro à chaque page (poste) pour en simplifier la gestion. </a:t>
            </a:r>
          </a:p>
          <a:p>
            <a:pPr algn="just">
              <a:spcBef>
                <a:spcPts val="1200"/>
              </a:spcBef>
            </a:pPr>
            <a:r>
              <a:rPr lang="fr-FR" sz="2400" dirty="0">
                <a:solidFill>
                  <a:srgbClr val="00B0F0"/>
                </a:solidFill>
                <a:latin typeface="Arial" panose="020B0604020202020204" pitchFamily="34" charset="0"/>
                <a:cs typeface="Arial" panose="020B0604020202020204" pitchFamily="34" charset="0"/>
              </a:rPr>
              <a:t>=&gt; Vous décidez que les numéros des postes de dépenses commenceront par un 6 et les numéros des postes de recettes commenceront par un 7. </a:t>
            </a:r>
          </a:p>
        </p:txBody>
      </p:sp>
      <p:pic>
        <p:nvPicPr>
          <p:cNvPr id="5" name="Image 4"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025" y="3285068"/>
            <a:ext cx="10308988" cy="2041633"/>
          </a:xfrm>
          <a:prstGeom prst="rect">
            <a:avLst/>
          </a:prstGeom>
        </p:spPr>
      </p:pic>
      <p:sp>
        <p:nvSpPr>
          <p:cNvPr id="8" name="Rectangle 7"/>
          <p:cNvSpPr/>
          <p:nvPr/>
        </p:nvSpPr>
        <p:spPr>
          <a:xfrm>
            <a:off x="903426" y="5673932"/>
            <a:ext cx="9358174" cy="830997"/>
          </a:xfrm>
          <a:prstGeom prst="rect">
            <a:avLst/>
          </a:prstGeom>
        </p:spPr>
        <p:txBody>
          <a:bodyPr wrap="square">
            <a:spAutoFit/>
          </a:bodyPr>
          <a:lstStyle/>
          <a:p>
            <a:pPr algn="ctr"/>
            <a:r>
              <a:rPr lang="fr-FR" sz="2400" i="1" dirty="0">
                <a:latin typeface="ITC Century Std Light"/>
              </a:rPr>
              <a:t>Les numéros ci-dessus sont choisis pour correspondre aux numéros normalisés utilisés dans les entreprises. </a:t>
            </a:r>
            <a:endParaRPr lang="fr-FR" sz="2400" dirty="0"/>
          </a:p>
        </p:txBody>
      </p:sp>
    </p:spTree>
    <p:extLst>
      <p:ext uri="{BB962C8B-B14F-4D97-AF65-F5344CB8AC3E}">
        <p14:creationId xmlns:p14="http://schemas.microsoft.com/office/powerpoint/2010/main" val="71494461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1" y="649413"/>
            <a:ext cx="7682039"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3" name="Rectangle 2"/>
          <p:cNvSpPr/>
          <p:nvPr/>
        </p:nvSpPr>
        <p:spPr>
          <a:xfrm>
            <a:off x="328481" y="3869029"/>
            <a:ext cx="4319719" cy="1938992"/>
          </a:xfrm>
          <a:prstGeom prst="rect">
            <a:avLst/>
          </a:prstGeom>
        </p:spPr>
        <p:txBody>
          <a:bodyPr wrap="square">
            <a:spAutoFit/>
          </a:bodyPr>
          <a:lstStyle/>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La solution la plus simple consiste à reporter les sommes dans une page banque. 	</a:t>
            </a:r>
          </a:p>
        </p:txBody>
      </p:sp>
      <p:pic>
        <p:nvPicPr>
          <p:cNvPr id="8" name="Image 7"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9267" y="1351517"/>
            <a:ext cx="7935011" cy="1571481"/>
          </a:xfrm>
          <a:prstGeom prst="rect">
            <a:avLst/>
          </a:prstGeom>
        </p:spPr>
      </p:pic>
      <p:pic>
        <p:nvPicPr>
          <p:cNvPr id="5" name="Image 4"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0573" y="3283235"/>
            <a:ext cx="5319726" cy="3110580"/>
          </a:xfrm>
          <a:prstGeom prst="rect">
            <a:avLst/>
          </a:prstGeom>
        </p:spPr>
      </p:pic>
      <p:sp>
        <p:nvSpPr>
          <p:cNvPr id="9" name="Rectangle 8"/>
          <p:cNvSpPr/>
          <p:nvPr/>
        </p:nvSpPr>
        <p:spPr>
          <a:xfrm>
            <a:off x="328481" y="1415869"/>
            <a:ext cx="3327400" cy="1938992"/>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Malheureusement, si l’on s’arrête à ce stade, on ne sait pas quel est le montant du solde en banque. </a:t>
            </a:r>
          </a:p>
        </p:txBody>
      </p:sp>
    </p:spTree>
    <p:extLst>
      <p:ext uri="{BB962C8B-B14F-4D97-AF65-F5344CB8AC3E}">
        <p14:creationId xmlns:p14="http://schemas.microsoft.com/office/powerpoint/2010/main" val="51281914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1" y="649413"/>
            <a:ext cx="7682039"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3" name="Rectangle 2"/>
          <p:cNvSpPr/>
          <p:nvPr/>
        </p:nvSpPr>
        <p:spPr>
          <a:xfrm>
            <a:off x="235348" y="3488029"/>
            <a:ext cx="4984889" cy="2431435"/>
          </a:xfrm>
          <a:prstGeom prst="rect">
            <a:avLst/>
          </a:prstGeom>
        </p:spPr>
        <p:txBody>
          <a:bodyPr wrap="square">
            <a:spAutoFit/>
          </a:bodyPr>
          <a:lstStyle/>
          <a:p>
            <a:endParaRPr lang="fr-FR" sz="2400" dirty="0">
              <a:latin typeface="Arial" panose="020B0604020202020204" pitchFamily="34" charset="0"/>
              <a:cs typeface="Arial" panose="020B0604020202020204" pitchFamily="34" charset="0"/>
            </a:endParaRPr>
          </a:p>
          <a:p>
            <a:r>
              <a:rPr lang="fr-FR" sz="2400" dirty="0">
                <a:latin typeface="Arial" panose="020B0604020202020204" pitchFamily="34" charset="0"/>
                <a:cs typeface="Arial" panose="020B0604020202020204" pitchFamily="34" charset="0"/>
              </a:rPr>
              <a:t>La page banque enregistre le </a:t>
            </a:r>
            <a:r>
              <a:rPr lang="fr-FR" sz="2400" b="1" dirty="0">
                <a:solidFill>
                  <a:srgbClr val="FFFF00"/>
                </a:solidFill>
                <a:latin typeface="Arial" panose="020B0604020202020204" pitchFamily="34" charset="0"/>
                <a:cs typeface="Arial" panose="020B0604020202020204" pitchFamily="34" charset="0"/>
              </a:rPr>
              <a:t>moyen de financement utilisé. </a:t>
            </a:r>
          </a:p>
          <a:p>
            <a:endParaRPr lang="fr-FR" sz="2400" b="1" dirty="0">
              <a:solidFill>
                <a:srgbClr val="FFFF00"/>
              </a:solidFill>
              <a:latin typeface="Arial" panose="020B0604020202020204" pitchFamily="34" charset="0"/>
              <a:cs typeface="Arial" panose="020B0604020202020204" pitchFamily="34" charset="0"/>
            </a:endParaRPr>
          </a:p>
          <a:p>
            <a:pPr algn="ctr"/>
            <a:r>
              <a:rPr lang="fr-FR" sz="2400" b="1" dirty="0">
                <a:solidFill>
                  <a:srgbClr val="FFFF00"/>
                </a:solidFill>
                <a:latin typeface="Arial" panose="020B0604020202020204" pitchFamily="34" charset="0"/>
                <a:cs typeface="Arial" panose="020B0604020202020204" pitchFamily="34" charset="0"/>
              </a:rPr>
              <a:t>Cette organisation constitue la partie double comptable.</a:t>
            </a:r>
            <a:r>
              <a:rPr lang="fr-FR" sz="3200" dirty="0">
                <a:latin typeface="Arial" panose="020B0604020202020204" pitchFamily="34" charset="0"/>
                <a:cs typeface="Arial" panose="020B0604020202020204" pitchFamily="34" charset="0"/>
              </a:rPr>
              <a:t>	</a:t>
            </a:r>
          </a:p>
        </p:txBody>
      </p:sp>
      <p:pic>
        <p:nvPicPr>
          <p:cNvPr id="8" name="Image 7"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9267" y="1351517"/>
            <a:ext cx="7935011" cy="1571481"/>
          </a:xfrm>
          <a:prstGeom prst="rect">
            <a:avLst/>
          </a:prstGeom>
        </p:spPr>
      </p:pic>
      <p:pic>
        <p:nvPicPr>
          <p:cNvPr id="5" name="Image 4"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46254" y="3260654"/>
            <a:ext cx="5319726" cy="3110580"/>
          </a:xfrm>
          <a:prstGeom prst="rect">
            <a:avLst/>
          </a:prstGeom>
        </p:spPr>
      </p:pic>
      <p:sp>
        <p:nvSpPr>
          <p:cNvPr id="9" name="Rectangle 8"/>
          <p:cNvSpPr/>
          <p:nvPr/>
        </p:nvSpPr>
        <p:spPr>
          <a:xfrm>
            <a:off x="328481" y="1415869"/>
            <a:ext cx="3327400" cy="1569660"/>
          </a:xfrm>
          <a:prstGeom prst="rect">
            <a:avLst/>
          </a:prstGeom>
        </p:spPr>
        <p:txBody>
          <a:bodyPr wrap="square">
            <a:spAutoFit/>
          </a:bodyPr>
          <a:lstStyle/>
          <a:p>
            <a:r>
              <a:rPr lang="fr-FR" sz="2400" dirty="0">
                <a:latin typeface="Arial" panose="020B0604020202020204" pitchFamily="34" charset="0"/>
                <a:cs typeface="Arial" panose="020B0604020202020204" pitchFamily="34" charset="0"/>
              </a:rPr>
              <a:t>Les pages de détail enregistrent </a:t>
            </a:r>
            <a:r>
              <a:rPr lang="fr-FR" sz="2400" b="1" dirty="0">
                <a:solidFill>
                  <a:srgbClr val="FFFF00"/>
                </a:solidFill>
                <a:latin typeface="Arial" panose="020B0604020202020204" pitchFamily="34" charset="0"/>
                <a:cs typeface="Arial" panose="020B0604020202020204" pitchFamily="34" charset="0"/>
              </a:rPr>
              <a:t>l’utilisation qui est faite du financement.</a:t>
            </a:r>
          </a:p>
        </p:txBody>
      </p:sp>
    </p:spTree>
    <p:extLst>
      <p:ext uri="{BB962C8B-B14F-4D97-AF65-F5344CB8AC3E}">
        <p14:creationId xmlns:p14="http://schemas.microsoft.com/office/powerpoint/2010/main" val="167966775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0261601" cy="634999"/>
          </a:xfrm>
        </p:spPr>
        <p:txBody>
          <a:bodyPr>
            <a:normAutofit/>
          </a:bodyPr>
          <a:lstStyle/>
          <a:p>
            <a:r>
              <a:rPr lang="fr-FR" sz="3200" b="1" dirty="0">
                <a:latin typeface="Arial" panose="020B0604020202020204" pitchFamily="34" charset="0"/>
                <a:cs typeface="Arial" panose="020B0604020202020204" pitchFamily="34" charset="0"/>
              </a:rPr>
              <a:t>1. Partie double et principes comptables</a:t>
            </a:r>
            <a:endParaRPr lang="fr-FR" sz="5400" b="1" dirty="0">
              <a:latin typeface="Arial" panose="020B0604020202020204" pitchFamily="34" charset="0"/>
              <a:cs typeface="Arial" panose="020B0604020202020204" pitchFamily="34" charset="0"/>
            </a:endParaRPr>
          </a:p>
        </p:txBody>
      </p:sp>
      <p:sp>
        <p:nvSpPr>
          <p:cNvPr id="4" name="ZoneTexte 3"/>
          <p:cNvSpPr txBox="1"/>
          <p:nvPr/>
        </p:nvSpPr>
        <p:spPr>
          <a:xfrm>
            <a:off x="-1" y="649413"/>
            <a:ext cx="7349109" cy="523220"/>
          </a:xfrm>
          <a:prstGeom prst="rect">
            <a:avLst/>
          </a:prstGeom>
          <a:noFill/>
        </p:spPr>
        <p:txBody>
          <a:bodyPr wrap="square" rtlCol="0">
            <a:spAutoFit/>
          </a:bodyPr>
          <a:lstStyle/>
          <a:p>
            <a:pPr algn="ctr"/>
            <a:r>
              <a:rPr lang="fr-FR" sz="2800" b="1" dirty="0">
                <a:solidFill>
                  <a:srgbClr val="FFFF00"/>
                </a:solidFill>
                <a:latin typeface="Arial" panose="020B0604020202020204" pitchFamily="34" charset="0"/>
                <a:cs typeface="Arial" panose="020B0604020202020204" pitchFamily="34" charset="0"/>
              </a:rPr>
              <a:t>1.1. Comptabilité familiale ou personnelle</a:t>
            </a:r>
          </a:p>
        </p:txBody>
      </p:sp>
      <p:sp>
        <p:nvSpPr>
          <p:cNvPr id="3" name="Rectangle 2"/>
          <p:cNvSpPr/>
          <p:nvPr/>
        </p:nvSpPr>
        <p:spPr>
          <a:xfrm>
            <a:off x="235348" y="1359101"/>
            <a:ext cx="11956652" cy="954107"/>
          </a:xfrm>
          <a:prstGeom prst="rect">
            <a:avLst/>
          </a:prstGeom>
        </p:spPr>
        <p:txBody>
          <a:bodyPr wrap="square">
            <a:spAutoFit/>
          </a:bodyPr>
          <a:lstStyle/>
          <a:p>
            <a:pPr>
              <a:spcBef>
                <a:spcPts val="1200"/>
              </a:spcBef>
            </a:pPr>
            <a:r>
              <a:rPr lang="fr-FR" sz="2800" dirty="0">
                <a:latin typeface="Arial" panose="020B0604020202020204" pitchFamily="34" charset="0"/>
                <a:cs typeface="Arial" panose="020B0604020202020204" pitchFamily="34" charset="0"/>
              </a:rPr>
              <a:t>La partie double est à la base du système comptable. Pour chaque recette ou dépense, on identifie d’où vient l’argent et à quoi il est utilisé.</a:t>
            </a:r>
            <a:endParaRPr lang="fr-FR" sz="3600" dirty="0">
              <a:latin typeface="Arial" panose="020B0604020202020204" pitchFamily="34" charset="0"/>
              <a:cs typeface="Arial" panose="020B0604020202020204" pitchFamily="34" charset="0"/>
            </a:endParaRPr>
          </a:p>
        </p:txBody>
      </p:sp>
      <p:pic>
        <p:nvPicPr>
          <p:cNvPr id="8" name="Image 7" descr="Capture d’écran"/>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57849" y="4092694"/>
            <a:ext cx="6553149" cy="1297812"/>
          </a:xfrm>
          <a:prstGeom prst="rect">
            <a:avLst/>
          </a:prstGeom>
        </p:spPr>
      </p:pic>
      <p:pic>
        <p:nvPicPr>
          <p:cNvPr id="5" name="Image 4" descr="Capture d’écra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9865" y="4092694"/>
            <a:ext cx="3329145" cy="1946636"/>
          </a:xfrm>
          <a:prstGeom prst="rect">
            <a:avLst/>
          </a:prstGeom>
        </p:spPr>
      </p:pic>
      <p:graphicFrame>
        <p:nvGraphicFramePr>
          <p:cNvPr id="6" name="Tableau 5"/>
          <p:cNvGraphicFramePr>
            <a:graphicFrameLocks noGrp="1"/>
          </p:cNvGraphicFramePr>
          <p:nvPr>
            <p:extLst>
              <p:ext uri="{D42A27DB-BD31-4B8C-83A1-F6EECF244321}">
                <p14:modId xmlns:p14="http://schemas.microsoft.com/office/powerpoint/2010/main" val="593231460"/>
              </p:ext>
            </p:extLst>
          </p:nvPr>
        </p:nvGraphicFramePr>
        <p:xfrm>
          <a:off x="504534" y="2595589"/>
          <a:ext cx="11281065" cy="1371600"/>
        </p:xfrm>
        <a:graphic>
          <a:graphicData uri="http://schemas.openxmlformats.org/drawingml/2006/table">
            <a:tbl>
              <a:tblPr firstRow="1" bandRow="1">
                <a:tableStyleId>{5C22544A-7EE6-4342-B048-85BDC9FD1C3A}</a:tableStyleId>
              </a:tblPr>
              <a:tblGrid>
                <a:gridCol w="4702466">
                  <a:extLst>
                    <a:ext uri="{9D8B030D-6E8A-4147-A177-3AD203B41FA5}">
                      <a16:colId xmlns:a16="http://schemas.microsoft.com/office/drawing/2014/main" val="20000"/>
                    </a:ext>
                  </a:extLst>
                </a:gridCol>
                <a:gridCol w="6578599">
                  <a:extLst>
                    <a:ext uri="{9D8B030D-6E8A-4147-A177-3AD203B41FA5}">
                      <a16:colId xmlns:a16="http://schemas.microsoft.com/office/drawing/2014/main" val="20001"/>
                    </a:ext>
                  </a:extLst>
                </a:gridCol>
              </a:tblGrid>
              <a:tr h="1228982">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fr-FR" sz="2800" b="1" dirty="0">
                          <a:solidFill>
                            <a:srgbClr val="FFFF00"/>
                          </a:solidFill>
                          <a:latin typeface="Arial" panose="020B0604020202020204" pitchFamily="34" charset="0"/>
                          <a:cs typeface="Arial" panose="020B0604020202020204" pitchFamily="34" charset="0"/>
                        </a:rPr>
                        <a:t>D’où viens l’argent </a:t>
                      </a:r>
                    </a:p>
                    <a:p>
                      <a:pPr marL="0" marR="0" indent="0" algn="l" defTabSz="457200" rtl="0" eaLnBrk="1" fontAlgn="auto" latinLnBrk="0" hangingPunct="1">
                        <a:lnSpc>
                          <a:spcPct val="100000"/>
                        </a:lnSpc>
                        <a:spcBef>
                          <a:spcPts val="0"/>
                        </a:spcBef>
                        <a:spcAft>
                          <a:spcPts val="0"/>
                        </a:spcAft>
                        <a:buClrTx/>
                        <a:buSzTx/>
                        <a:buFontTx/>
                        <a:buNone/>
                        <a:tabLst/>
                        <a:defRPr/>
                      </a:pPr>
                      <a:r>
                        <a:rPr lang="fr-FR" sz="2800" b="1" dirty="0">
                          <a:solidFill>
                            <a:srgbClr val="FFFF00"/>
                          </a:solidFill>
                          <a:latin typeface="Arial" panose="020B0604020202020204" pitchFamily="34" charset="0"/>
                          <a:cs typeface="Arial" panose="020B0604020202020204" pitchFamily="34" charset="0"/>
                        </a:rPr>
                        <a:t>= Moyen de financement</a:t>
                      </a:r>
                    </a:p>
                    <a:p>
                      <a:pPr marL="0" marR="0" indent="0" algn="l" defTabSz="457200" rtl="0" eaLnBrk="1" fontAlgn="auto" latinLnBrk="0" hangingPunct="1">
                        <a:lnSpc>
                          <a:spcPct val="100000"/>
                        </a:lnSpc>
                        <a:spcBef>
                          <a:spcPts val="0"/>
                        </a:spcBef>
                        <a:spcAft>
                          <a:spcPts val="0"/>
                        </a:spcAft>
                        <a:buClrTx/>
                        <a:buSzTx/>
                        <a:buFontTx/>
                        <a:buNone/>
                        <a:tabLst/>
                        <a:defRPr/>
                      </a:pPr>
                      <a:r>
                        <a:rPr lang="fr-FR" sz="2800" b="1" dirty="0">
                          <a:solidFill>
                            <a:srgbClr val="FFFF00"/>
                          </a:solidFill>
                          <a:latin typeface="Arial" panose="020B0604020202020204" pitchFamily="34" charset="0"/>
                          <a:cs typeface="Arial" panose="020B0604020202020204" pitchFamily="34" charset="0"/>
                        </a:rPr>
                        <a:t>= Ressource</a:t>
                      </a:r>
                      <a:endParaRPr lang="fr-FR" sz="2800" dirty="0">
                        <a:latin typeface="Arial" panose="020B0604020202020204" pitchFamily="34" charset="0"/>
                        <a:cs typeface="Arial" panose="020B0604020202020204" pitchFamily="34" charset="0"/>
                      </a:endParaRPr>
                    </a:p>
                  </a:txBody>
                  <a:tcPr>
                    <a:noFill/>
                  </a:tcPr>
                </a:tc>
                <a:tc>
                  <a:txBody>
                    <a:bodyPr/>
                    <a:lstStyle/>
                    <a:p>
                      <a:pPr algn="ctr"/>
                      <a:r>
                        <a:rPr lang="fr-FR" sz="2800" b="1" dirty="0">
                          <a:solidFill>
                            <a:srgbClr val="FFFF00"/>
                          </a:solidFill>
                          <a:latin typeface="Arial" panose="020B0604020202020204" pitchFamily="34" charset="0"/>
                          <a:cs typeface="Arial" panose="020B0604020202020204" pitchFamily="34" charset="0"/>
                        </a:rPr>
                        <a:t>À quoi il sert </a:t>
                      </a:r>
                    </a:p>
                    <a:p>
                      <a:r>
                        <a:rPr lang="fr-FR" sz="2800" b="1" dirty="0">
                          <a:solidFill>
                            <a:srgbClr val="FFFF00"/>
                          </a:solidFill>
                          <a:latin typeface="Arial" panose="020B0604020202020204" pitchFamily="34" charset="0"/>
                          <a:cs typeface="Arial" panose="020B0604020202020204" pitchFamily="34" charset="0"/>
                        </a:rPr>
                        <a:t>= Utilisation du financement </a:t>
                      </a:r>
                    </a:p>
                    <a:p>
                      <a:r>
                        <a:rPr lang="fr-FR" sz="2800" b="1" dirty="0">
                          <a:solidFill>
                            <a:srgbClr val="FFFF00"/>
                          </a:solidFill>
                          <a:latin typeface="Arial" panose="020B0604020202020204" pitchFamily="34" charset="0"/>
                          <a:cs typeface="Arial" panose="020B0604020202020204" pitchFamily="34" charset="0"/>
                        </a:rPr>
                        <a:t>= Emploi</a:t>
                      </a:r>
                      <a:endParaRPr lang="fr-FR" sz="2800" dirty="0"/>
                    </a:p>
                  </a:txBody>
                  <a:tcP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901426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310</TotalTime>
  <Words>456</Words>
  <Application>Microsoft Office PowerPoint</Application>
  <PresentationFormat>Grand écran</PresentationFormat>
  <Paragraphs>41</Paragraphs>
  <Slides>7</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7</vt:i4>
      </vt:variant>
    </vt:vector>
  </HeadingPairs>
  <TitlesOfParts>
    <vt:vector size="12" baseType="lpstr">
      <vt:lpstr>Arial</vt:lpstr>
      <vt:lpstr>Century Gothic</vt:lpstr>
      <vt:lpstr>ITC Century Std Light</vt:lpstr>
      <vt:lpstr>Wingdings 3</vt:lpstr>
      <vt:lpstr>Ion</vt:lpstr>
      <vt:lpstr>1. Partie double et principes comptables</vt:lpstr>
      <vt:lpstr>1. Partie double et principes comptables</vt:lpstr>
      <vt:lpstr>1. Partie double et principes comptables</vt:lpstr>
      <vt:lpstr>1. Partie double et principes comptables</vt:lpstr>
      <vt:lpstr>1. Partie double et principes comptables</vt:lpstr>
      <vt:lpstr>1. Partie double et principes comptables</vt:lpstr>
      <vt:lpstr>1. Partie double et principes comptables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42</cp:revision>
  <dcterms:created xsi:type="dcterms:W3CDTF">2014-01-14T07:42:30Z</dcterms:created>
  <dcterms:modified xsi:type="dcterms:W3CDTF">2023-03-02T22:06:39Z</dcterms:modified>
</cp:coreProperties>
</file>